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7A5AD-8EB1-4731-BD43-92B61176927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9E116-B366-4A1C-B8A7-9D1EF6836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1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E116-B366-4A1C-B8A7-9D1EF68366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2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107504"/>
            <a:ext cx="6172200" cy="2304256"/>
          </a:xfrm>
          <a:prstGeom prst="round2DiagRect">
            <a:avLst>
              <a:gd name="adj1" fmla="val 45971"/>
              <a:gd name="adj2" fmla="val 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762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ru-RU" sz="2400" b="1" dirty="0">
                <a:solidFill>
                  <a:srgbClr val="4C216D"/>
                </a:solidFill>
                <a:latin typeface="Arial Black" pitchFamily="34" charset="0"/>
              </a:rPr>
              <a:t>Преемственность планируемых результатов освоения  детьми основной образовательной программы  ДОУ и требований, предъявляемых ребёнку на начальном этапе обучения  в </a:t>
            </a:r>
            <a:r>
              <a:rPr lang="ru-RU" sz="2400" b="1" dirty="0" smtClean="0">
                <a:solidFill>
                  <a:srgbClr val="4C216D"/>
                </a:solidFill>
                <a:latin typeface="Arial Black" pitchFamily="34" charset="0"/>
              </a:rPr>
              <a:t>школе</a:t>
            </a:r>
            <a:endParaRPr lang="ru-RU" sz="2400" dirty="0">
              <a:solidFill>
                <a:srgbClr val="4C216D"/>
              </a:solidFill>
              <a:latin typeface="Arial Black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2411760"/>
            <a:ext cx="6172200" cy="301541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последнее время всё труднее достичь преемственности между школой и детским  садом, так как образовательные  стандарты находятся на стадии  формирования. Но, несмотря на это, точки соприкосновения можно найти, исходя именно из новых требований к  учебно-воспитательному процессу. Давайте рассмотрим такие характеристики  ребёнка 5-7 лет, как универсальные виды деятельности, на которые опираются в  начальной школе, и интегративные качества дошкольника, отражающие основные целевые ориентиры федерального государственного образовательного стандарта.</a:t>
            </a:r>
          </a:p>
          <a:p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2" b="97587" l="1167" r="98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5427179"/>
            <a:ext cx="3361556" cy="371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/>
              <a:t>Виды универсальных учебных действий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4664" y="1979712"/>
            <a:ext cx="5904656" cy="230425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составе основных видов универсальных учебных действий, соответствующих ключевым целям общего образования, можно выделить четыре вида: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7288" y="4139952"/>
            <a:ext cx="5174332" cy="323617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 личностный;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 регулятивный     </a:t>
            </a:r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включающий также действия </a:t>
            </a:r>
            <a:r>
              <a:rPr lang="ru-RU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саморегуляции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 познавательный;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 коммуникативный.</a:t>
            </a:r>
          </a:p>
          <a:p>
            <a:pPr algn="ctr"/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14" y="6588224"/>
            <a:ext cx="2678323" cy="272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107504"/>
            <a:ext cx="6172200" cy="5040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Немного подробнее…</a:t>
            </a:r>
            <a:endParaRPr lang="ru-RU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0768" y="683568"/>
            <a:ext cx="5390356" cy="8208911"/>
          </a:xfrm>
          <a:solidFill>
            <a:schemeClr val="lt1">
              <a:alpha val="5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buNone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Личностные действи</a:t>
            </a:r>
            <a:r>
              <a:rPr lang="ru-RU" sz="16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     обеспечивают ценностно-смысловую ориентацию учащихся  и ориентацию в социальных ролях и межличностных отношениях. Применительно к учебной деятельности следует выделить три типа личностных действий:</a:t>
            </a:r>
          </a:p>
          <a:p>
            <a:pPr algn="r">
              <a:spcBef>
                <a:spcPct val="0"/>
              </a:spcBef>
              <a:buNone/>
            </a:pPr>
            <a:r>
              <a:rPr lang="ru-RU" sz="16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личностное, профессиональное, жизненное   самоопределение;</a:t>
            </a:r>
          </a:p>
          <a:p>
            <a:pPr algn="r">
              <a:spcBef>
                <a:spcPct val="0"/>
              </a:spcBef>
              <a:buNone/>
            </a:pPr>
            <a:r>
              <a:rPr lang="ru-RU" sz="16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 смыслообразование, ученик должен задаваться вопросом: какое значение и какой смысл имеет для меня учение? — и уметь на него отвечать;</a:t>
            </a:r>
          </a:p>
          <a:p>
            <a:pPr algn="r">
              <a:spcBef>
                <a:spcPct val="0"/>
              </a:spcBef>
              <a:buNone/>
            </a:pPr>
            <a:r>
              <a:rPr lang="ru-RU" sz="16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 нравственно-этическая ориентация, в том числе и оценивание усваиваемого содержания, обеспечивающее личностный моральный выбор.</a:t>
            </a:r>
          </a:p>
          <a:p>
            <a:pPr algn="r">
              <a:spcBef>
                <a:spcPct val="0"/>
              </a:spcBef>
              <a:buNone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Регулятивные действия</a:t>
            </a:r>
            <a:r>
              <a:rPr lang="ru-RU" sz="16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дают учащимся организовать их учебную деятельность. К ней относятся:</a:t>
            </a:r>
          </a:p>
          <a:p>
            <a:pPr algn="r">
              <a:spcBef>
                <a:spcPct val="0"/>
              </a:spcBef>
              <a:buNone/>
            </a:pPr>
            <a:r>
              <a:rPr lang="ru-RU" sz="16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целеполагание; планирование;  прогнозирование; контроль; коррекция;</a:t>
            </a:r>
          </a:p>
          <a:p>
            <a:pPr algn="r">
              <a:spcBef>
                <a:spcPct val="0"/>
              </a:spcBef>
              <a:buNone/>
            </a:pPr>
            <a:r>
              <a:rPr lang="ru-RU" sz="16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оценка; </a:t>
            </a:r>
            <a:r>
              <a:rPr lang="ru-RU" sz="1600" b="1" i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16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ct val="0"/>
              </a:spcBef>
              <a:buNone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Познавательны</a:t>
            </a:r>
            <a:r>
              <a:rPr lang="ru-RU" sz="16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универсальные действия  включают: </a:t>
            </a:r>
            <a:r>
              <a:rPr lang="ru-RU" sz="1600" b="1" i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16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логические, а также постановку и решение проблемы.</a:t>
            </a:r>
          </a:p>
          <a:p>
            <a:pPr algn="r">
              <a:spcBef>
                <a:spcPct val="0"/>
              </a:spcBef>
              <a:buNone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Коммуникативные</a:t>
            </a:r>
            <a:r>
              <a:rPr lang="ru-RU" sz="16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действия   обеспечивают социальную компетентность и учет позиции других людей, партнеров по общению или деятельности; умение слушать и вступать в диалог; участвовать в коллективном обсуждении проблем; интегрироваться в группу сверстников и строить продуктивное взаимодействие и сотрудничество со сверстниками и взрослыми.</a:t>
            </a:r>
          </a:p>
          <a:p>
            <a:pPr algn="r">
              <a:spcBef>
                <a:spcPct val="0"/>
              </a:spcBef>
              <a:buNone/>
            </a:pPr>
            <a:endParaRPr lang="ru-RU" sz="1600" b="1" i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процессе обучения закладывается учебная деятельность, требующая новой организации учебно - воспитательного процесса. </a:t>
            </a:r>
          </a:p>
          <a:p>
            <a:pPr algn="ctr">
              <a:spcBef>
                <a:spcPct val="0"/>
              </a:spcBef>
              <a:buNone/>
            </a:pP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7400" l="9434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2" y="539552"/>
            <a:ext cx="2160240" cy="9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07504"/>
            <a:ext cx="6172200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700" b="1" dirty="0"/>
              <a:t>Итоговые результаты освоения дошкольниками  </a:t>
            </a:r>
            <a:r>
              <a:rPr lang="ru-RU" sz="2700" b="1" dirty="0" smtClean="0"/>
              <a:t>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48" y="899592"/>
            <a:ext cx="6326460" cy="8136904"/>
          </a:xfrm>
          <a:solidFill>
            <a:schemeClr val="lt1">
              <a:alpha val="4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Планируемые результаты освоения детьми основной общеобразовательной программы дошкольного образования описывают интегративные качества ребенка, которые он может приобрести в результате освоения Программы: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Интегративное качество «</a:t>
            </a:r>
            <a:r>
              <a:rPr lang="ru-RU" sz="6400" b="1" i="1" dirty="0">
                <a:solidFill>
                  <a:srgbClr val="002060"/>
                </a:solidFill>
                <a:latin typeface="Cambria" pitchFamily="18" charset="0"/>
              </a:rPr>
              <a:t>Физически развитый, овладевший основными культурно-гигиеническими навыками»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Сформированы основные физические качества и потребность в двигательной активности.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Самостоятельно выполняет доступные возрасту гигиенические процедуры, соблюдает элементарные правила здорового образа жизни.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Интегративное качество </a:t>
            </a:r>
            <a:r>
              <a:rPr lang="ru-RU" sz="6400" b="1" i="1" dirty="0">
                <a:solidFill>
                  <a:srgbClr val="002060"/>
                </a:solidFill>
                <a:latin typeface="Cambria" pitchFamily="18" charset="0"/>
              </a:rPr>
              <a:t>«Любознательный, активный»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Интересуется новым, неизвестным в окружающем мире (мире предметов и вещей, мире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отношений и своем внутреннем мире).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Задает вопросы взрослому, любит экспериментировать.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Способен самостоятельно действовать (в повседневной жизни, в различных видах детской деятельности).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В случаях затруднений обращается за помощью к взрослому.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Принимает живое, заинтересованное участие в образовательном процессе.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Интегративное качество </a:t>
            </a:r>
            <a:r>
              <a:rPr lang="ru-RU" sz="6400" b="1" i="1" dirty="0">
                <a:solidFill>
                  <a:srgbClr val="002060"/>
                </a:solidFill>
                <a:latin typeface="Cambria" pitchFamily="18" charset="0"/>
              </a:rPr>
              <a:t>«Эмоционально отзывчивый»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Откликается на эмоции близких людей и друзей.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Сопереживает персонажам сказок, историй, рассказов.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Эмоционально реагирует на произведения изобразительного искусства, музыкальные и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художественные произведения, мир природы.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Интегративное качество </a:t>
            </a:r>
            <a:r>
              <a:rPr lang="ru-RU" sz="6400" b="1" i="1" dirty="0">
                <a:solidFill>
                  <a:srgbClr val="002060"/>
                </a:solidFill>
                <a:latin typeface="Cambria" pitchFamily="18" charset="0"/>
              </a:rPr>
              <a:t>«Овладевший средствами общения и способами взаимодействия со взрослыми и сверстниками»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Адекватно использует вербальные и невербальные средства общения, владеет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диалогической речью и конструктивными способами взаимодействия с детьми и взрослыми (договаривается, обменивается предметами, распределяет действия при сотрудничестве).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Способен изменять стиль общения со взрослым или сверстником, в зависимости от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ситуации</a:t>
            </a:r>
            <a:r>
              <a:rPr lang="ru-RU" sz="6400" b="1" i="1" dirty="0" smtClean="0">
                <a:solidFill>
                  <a:srgbClr val="820000"/>
                </a:solidFill>
                <a:latin typeface="Cambria" pitchFamily="18" charset="0"/>
              </a:rPr>
              <a:t>.</a:t>
            </a:r>
            <a:endParaRPr lang="ru-RU" sz="4400" b="1" i="1" dirty="0">
              <a:solidFill>
                <a:srgbClr val="820000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sz="4400" b="1" i="1" dirty="0">
              <a:solidFill>
                <a:srgbClr val="820000"/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06" r="100000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2" y="7887615"/>
            <a:ext cx="1005840" cy="12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07504"/>
            <a:ext cx="6172200" cy="8784975"/>
          </a:xfrm>
          <a:solidFill>
            <a:schemeClr val="lt1">
              <a:alpha val="4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Интегративное качество</a:t>
            </a:r>
            <a:r>
              <a:rPr lang="ru-RU" sz="6400" b="1" i="1" dirty="0">
                <a:solidFill>
                  <a:srgbClr val="002060"/>
                </a:solidFill>
                <a:latin typeface="Cambria" pitchFamily="18" charset="0"/>
              </a:rPr>
              <a:t> «Способный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поведения»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Поведение преимущественно определяется не сиюминутными желаниями и потребностями, а требованиями со стороны взрослых и первичными ценностными представлениями о том, «что такое хорошо и что такое плохо».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Способен планировать свои действия, направленные на достижение конкретной цели.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Соблюдает правила поведения на улице (дорожные правила), в общественных местах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(транспорте, магазине, поликлинике, театре и др.).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Интегративное качество </a:t>
            </a:r>
            <a:r>
              <a:rPr lang="ru-RU" sz="6400" b="1" i="1" dirty="0">
                <a:solidFill>
                  <a:srgbClr val="002060"/>
                </a:solidFill>
                <a:latin typeface="Cambria" pitchFamily="18" charset="0"/>
              </a:rPr>
              <a:t>«Способный решать интеллектуальные и личностные задачи (проблемы), адекватные возрасту»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Может применять самостоятельно усвоенные знания и способы деятельности для решения новых задач (проблем), поставленных как взрослым, гак и им самим; в зависимости от ситуации может преобразовывать способы решения задач (проблем).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Способен предложить собственный замысел и воплотить его в рисунке, постройке, рассказе и др.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Интегративное качество </a:t>
            </a:r>
            <a:r>
              <a:rPr lang="ru-RU" sz="6400" b="1" i="1" dirty="0">
                <a:solidFill>
                  <a:srgbClr val="002060"/>
                </a:solidFill>
                <a:latin typeface="Cambria" pitchFamily="18" charset="0"/>
              </a:rPr>
              <a:t>«имеющий первичные представления о себе, семье, обществе, государстве, мире и природе"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Имеет представления о себе, собственной принадлежности и принадлежности других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людей к определенному полу; о составе семьи, родственных отношениях и взаимосвязях,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распределении семейных обязанностей, семейных традициях; об обществе, его культурных ценностях; о государстве и принадлежности к нему; о мире.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Интегративное качество </a:t>
            </a:r>
            <a:r>
              <a:rPr lang="ru-RU" sz="6400" b="1" i="1" dirty="0">
                <a:solidFill>
                  <a:srgbClr val="002060"/>
                </a:solidFill>
                <a:latin typeface="Cambria" pitchFamily="18" charset="0"/>
              </a:rPr>
              <a:t>«Овладевший универсальными предпосылками учебной деятельности»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Умеет работать по правилу и по образцу, слушать взрослого и выполнять его инструкции.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Интегративное качество </a:t>
            </a:r>
            <a:r>
              <a:rPr lang="ru-RU" sz="6400" b="1" i="1" dirty="0">
                <a:solidFill>
                  <a:srgbClr val="002060"/>
                </a:solidFill>
                <a:latin typeface="Cambria" pitchFamily="18" charset="0"/>
              </a:rPr>
              <a:t>«Овладевший необходимыми умениями и навыками»</a:t>
            </a:r>
          </a:p>
          <a:p>
            <a:pPr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У ребенка сформированы умения и навыки, </a:t>
            </a:r>
            <a:endParaRPr lang="ru-RU" sz="6400" b="1" i="1" dirty="0" smtClean="0">
              <a:solidFill>
                <a:srgbClr val="82000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6400" b="1" i="1" dirty="0" smtClean="0">
                <a:solidFill>
                  <a:srgbClr val="820000"/>
                </a:solidFill>
                <a:latin typeface="Cambria" pitchFamily="18" charset="0"/>
              </a:rPr>
              <a:t>необходимые </a:t>
            </a: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для осуществления различных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6400" b="1" i="1" dirty="0">
                <a:solidFill>
                  <a:srgbClr val="820000"/>
                </a:solidFill>
                <a:latin typeface="Cambria" pitchFamily="18" charset="0"/>
              </a:rPr>
              <a:t>видов детской деятельности.</a:t>
            </a:r>
          </a:p>
          <a:p>
            <a:pPr algn="ctr">
              <a:spcBef>
                <a:spcPct val="0"/>
              </a:spcBef>
              <a:buNone/>
            </a:pPr>
            <a:endParaRPr lang="ru-RU" sz="6400" b="1" i="1" dirty="0">
              <a:solidFill>
                <a:srgbClr val="820000"/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4" y="7884368"/>
            <a:ext cx="2132856" cy="13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604</Words>
  <Application>Microsoft Office PowerPoint</Application>
  <PresentationFormat>Экран (4:3)</PresentationFormat>
  <Paragraphs>62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Преемственность планируемых результатов освоения  детьми основной образовательной программы  ДОУ и требований, предъявляемых ребёнку на начальном этапе обучения  в школе</vt:lpstr>
      <vt:lpstr>Виды универсальных учебных действий</vt:lpstr>
      <vt:lpstr>Немного подробнее…</vt:lpstr>
      <vt:lpstr>Итоговые результаты освоения дошкольниками  Программы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Преемственность планируемых результатов освоения  детьми основной образовательной программы  ДОУ и требований, предъявляемых ребёнку на начальном этапе обучения  в школе</dc:title>
  <dc:creator>SPEXEED</dc:creator>
  <cp:lastModifiedBy>Анюта</cp:lastModifiedBy>
  <cp:revision>6</cp:revision>
  <dcterms:created xsi:type="dcterms:W3CDTF">2014-03-13T10:49:37Z</dcterms:created>
  <dcterms:modified xsi:type="dcterms:W3CDTF">2014-12-18T08:02:41Z</dcterms:modified>
</cp:coreProperties>
</file>