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7" r:id="rId2"/>
    <p:sldId id="259" r:id="rId3"/>
    <p:sldId id="258" r:id="rId4"/>
    <p:sldId id="260" r:id="rId5"/>
    <p:sldId id="263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99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718" autoAdjust="0"/>
  </p:normalViewPr>
  <p:slideViewPr>
    <p:cSldViewPr>
      <p:cViewPr>
        <p:scale>
          <a:sx n="75" d="100"/>
          <a:sy n="75" d="100"/>
        </p:scale>
        <p:origin x="-34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F8CD7CB-0B95-49E2-96B0-396411AF8081}" type="datetimeFigureOut">
              <a:rPr lang="ru-RU"/>
              <a:pPr>
                <a:defRPr/>
              </a:pPr>
              <a:t>15.05.2010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773CD8-5420-4BF2-AB7E-D3C57ECED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773CD8-5420-4BF2-AB7E-D3C57ECED90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773CD8-5420-4BF2-AB7E-D3C57ECED90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28539-84A7-4CFB-9393-7D46A665335E}" type="datetimeFigureOut">
              <a:rPr lang="ru-RU"/>
              <a:pPr>
                <a:defRPr/>
              </a:pPr>
              <a:t>15.05.2010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12A87-B379-4E20-9FE2-BA7A430AD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79137-A829-433E-AC1C-F97A35AAD0C3}" type="datetimeFigureOut">
              <a:rPr lang="ru-RU"/>
              <a:pPr>
                <a:defRPr/>
              </a:pPr>
              <a:t>15.05.2010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F9444-FFBD-4A23-B046-19ADAE889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91714-BD9C-4D8C-AE24-0E95DB8A7762}" type="datetimeFigureOut">
              <a:rPr lang="ru-RU"/>
              <a:pPr>
                <a:defRPr/>
              </a:pPr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19254-FA3C-48D7-ACA7-32D703F8A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491FD-83BB-43D7-9999-FCC03BE75010}" type="datetimeFigureOut">
              <a:rPr lang="ru-RU"/>
              <a:pPr>
                <a:defRPr/>
              </a:pPr>
              <a:t>15.05.2010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7ADD8-BEF3-4062-BE0F-D5EBDBEE8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AA150-26E9-414D-9ECB-6D99D1CF9F67}" type="datetimeFigureOut">
              <a:rPr lang="ru-RU"/>
              <a:pPr>
                <a:defRPr/>
              </a:pPr>
              <a:t>15.05.2010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22117-1A14-4BD8-ACDB-4092D3DEE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C5498-8539-49CA-8EE7-9CFD7FDD58E6}" type="datetimeFigureOut">
              <a:rPr lang="ru-RU"/>
              <a:pPr>
                <a:defRPr/>
              </a:pPr>
              <a:t>15.05.2010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D8DE0-C855-4DE5-A188-AB1208CBA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9F1FE-A0B9-4AE7-B4C1-52560A01A9B0}" type="datetimeFigureOut">
              <a:rPr lang="ru-RU"/>
              <a:pPr>
                <a:defRPr/>
              </a:pPr>
              <a:t>15.05.2010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970E1-4689-4265-8D69-DDFA42279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A46F-7A46-4DB8-B3C2-411F0CC2F0EF}" type="datetimeFigureOut">
              <a:rPr lang="ru-RU"/>
              <a:pPr>
                <a:defRPr/>
              </a:pPr>
              <a:t>15.05.2010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2A4C8-A961-4756-AC00-BA61E72C9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016DF-4AA7-429D-8994-5E906A6483E9}" type="datetimeFigureOut">
              <a:rPr lang="ru-RU"/>
              <a:pPr>
                <a:defRPr/>
              </a:pPr>
              <a:t>15.05.2010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21C5C-3716-4564-8F9C-29C272B17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776F9-FB32-4E12-AC8A-6E3DCD0D58B0}" type="datetimeFigureOut">
              <a:rPr lang="ru-RU"/>
              <a:pPr>
                <a:defRPr/>
              </a:pPr>
              <a:t>15.05.2010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938DF-EFF7-4FAC-8DEF-DE41D95012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98F1C-7187-4340-BC90-AE8C19D2B0EF}" type="datetimeFigureOut">
              <a:rPr lang="ru-RU"/>
              <a:pPr>
                <a:defRPr/>
              </a:pPr>
              <a:t>15.05.2010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1DA84-C9C4-450E-B5E1-4822388CE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150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D58903-3578-4BA5-816A-8A8B5443BE6B}" type="datetimeFigureOut">
              <a:rPr lang="ru-RU"/>
              <a:pPr>
                <a:defRPr/>
              </a:pPr>
              <a:t>15.05.2010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86169E-6360-4CC2-9117-2A1741D29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7" r:id="rId4"/>
    <p:sldLayoutId id="2147483711" r:id="rId5"/>
    <p:sldLayoutId id="2147483706" r:id="rId6"/>
    <p:sldLayoutId id="2147483712" r:id="rId7"/>
    <p:sldLayoutId id="2147483713" r:id="rId8"/>
    <p:sldLayoutId id="2147483714" r:id="rId9"/>
    <p:sldLayoutId id="2147483705" r:id="rId10"/>
    <p:sldLayoutId id="2147483715" r:id="rId11"/>
  </p:sldLayoutIdLst>
  <p:transition>
    <p:wipe dir="d"/>
  </p:transition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38.jpeg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iki/%D0%90%D1%80%D0%B8%D1%84%D0%BC%D0%BE%D0%BC%D0%B5%D1%82%D1%8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8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8.pn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3857625" y="5072063"/>
            <a:ext cx="4643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cs typeface="Arial" charset="0"/>
              </a:rPr>
              <a:t>учитель математики: Большакова С.А. 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1000125" y="357188"/>
            <a:ext cx="7572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cs typeface="Arial" charset="0"/>
              </a:rPr>
              <a:t>Муниципальное общеобразовательное учреждение </a:t>
            </a:r>
          </a:p>
          <a:p>
            <a:pPr algn="ctr"/>
            <a:r>
              <a:rPr lang="ru-RU">
                <a:cs typeface="Arial" charset="0"/>
              </a:rPr>
              <a:t>средняя общеобразовательная школа №5 г. Курганинска</a:t>
            </a:r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962025" y="1628775"/>
            <a:ext cx="7219950" cy="2952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Урок по алгебре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в 9 классе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 теме: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"Квадратичная функция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 её график"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Image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2420938"/>
            <a:ext cx="3889375" cy="3192462"/>
          </a:xfrm>
          <a:prstGeom prst="rect">
            <a:avLst/>
          </a:prstGeom>
          <a:noFill/>
        </p:spPr>
      </p:pic>
      <p:sp>
        <p:nvSpPr>
          <p:cNvPr id="32774" name="WordArt 6"/>
          <p:cNvSpPr>
            <a:spLocks noChangeArrowheads="1" noChangeShapeType="1" noTextEdit="1"/>
          </p:cNvSpPr>
          <p:nvPr/>
        </p:nvSpPr>
        <p:spPr bwMode="auto">
          <a:xfrm>
            <a:off x="1258888" y="908050"/>
            <a:ext cx="6911975" cy="884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Определите знаки коэффициентов 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a, b </a:t>
            </a: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и с</a:t>
            </a:r>
          </a:p>
        </p:txBody>
      </p:sp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5405438" y="2532063"/>
          <a:ext cx="2533650" cy="439737"/>
        </p:xfrm>
        <a:graphic>
          <a:graphicData uri="http://schemas.openxmlformats.org/presentationml/2006/ole">
            <p:oleObj spid="_x0000_s32776" name="Формула" r:id="rId4" imgW="1155600" imgH="203040" progId="Equation.3">
              <p:embed/>
            </p:oleObj>
          </a:graphicData>
        </a:graphic>
      </p:graphicFrame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5376863" y="2925763"/>
          <a:ext cx="2568575" cy="439737"/>
        </p:xfrm>
        <a:graphic>
          <a:graphicData uri="http://schemas.openxmlformats.org/presentationml/2006/ole">
            <p:oleObj spid="_x0000_s32777" name="Формула" r:id="rId5" imgW="1168200" imgH="203040" progId="Equation.3">
              <p:embed/>
            </p:oleObj>
          </a:graphicData>
        </a:graphic>
      </p:graphicFrame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5389563" y="3357563"/>
          <a:ext cx="2541587" cy="439737"/>
        </p:xfrm>
        <a:graphic>
          <a:graphicData uri="http://schemas.openxmlformats.org/presentationml/2006/ole">
            <p:oleObj spid="_x0000_s32778" name="Формула" r:id="rId6" imgW="1155600" imgH="203040" progId="Equation.3">
              <p:embed/>
            </p:oleObj>
          </a:graphicData>
        </a:graphic>
      </p:graphicFrame>
      <p:graphicFrame>
        <p:nvGraphicFramePr>
          <p:cNvPr id="32779" name="Object 11"/>
          <p:cNvGraphicFramePr>
            <a:graphicFrameLocks noChangeAspect="1"/>
          </p:cNvGraphicFramePr>
          <p:nvPr/>
        </p:nvGraphicFramePr>
        <p:xfrm>
          <a:off x="5375275" y="3789363"/>
          <a:ext cx="2571750" cy="439737"/>
        </p:xfrm>
        <a:graphic>
          <a:graphicData uri="http://schemas.openxmlformats.org/presentationml/2006/ole">
            <p:oleObj spid="_x0000_s32779" name="Формула" r:id="rId7" imgW="1168200" imgH="203040" progId="Equation.3">
              <p:embed/>
            </p:oleObj>
          </a:graphicData>
        </a:graphic>
      </p:graphicFrame>
      <p:graphicFrame>
        <p:nvGraphicFramePr>
          <p:cNvPr id="32780" name="Object 12"/>
          <p:cNvGraphicFramePr>
            <a:graphicFrameLocks noChangeAspect="1"/>
          </p:cNvGraphicFramePr>
          <p:nvPr/>
        </p:nvGraphicFramePr>
        <p:xfrm>
          <a:off x="5435600" y="4221163"/>
          <a:ext cx="2560638" cy="439737"/>
        </p:xfrm>
        <a:graphic>
          <a:graphicData uri="http://schemas.openxmlformats.org/presentationml/2006/ole">
            <p:oleObj spid="_x0000_s32780" name="Формула" r:id="rId8" imgW="1168200" imgH="203040" progId="Equation.3">
              <p:embed/>
            </p:oleObj>
          </a:graphicData>
        </a:graphic>
      </p:graphicFrame>
      <p:graphicFrame>
        <p:nvGraphicFramePr>
          <p:cNvPr id="32781" name="Object 13"/>
          <p:cNvGraphicFramePr>
            <a:graphicFrameLocks noChangeAspect="1"/>
          </p:cNvGraphicFramePr>
          <p:nvPr/>
        </p:nvGraphicFramePr>
        <p:xfrm>
          <a:off x="5435600" y="4581525"/>
          <a:ext cx="2540000" cy="439738"/>
        </p:xfrm>
        <a:graphic>
          <a:graphicData uri="http://schemas.openxmlformats.org/presentationml/2006/ole">
            <p:oleObj spid="_x0000_s32781" name="Формула" r:id="rId9" imgW="1155600" imgH="203040" progId="Equation.3">
              <p:embed/>
            </p:oleObj>
          </a:graphicData>
        </a:graphic>
      </p:graphicFrame>
      <p:graphicFrame>
        <p:nvGraphicFramePr>
          <p:cNvPr id="32782" name="Object 14"/>
          <p:cNvGraphicFramePr>
            <a:graphicFrameLocks noChangeAspect="1"/>
          </p:cNvGraphicFramePr>
          <p:nvPr/>
        </p:nvGraphicFramePr>
        <p:xfrm>
          <a:off x="5435600" y="5013325"/>
          <a:ext cx="2541588" cy="439738"/>
        </p:xfrm>
        <a:graphic>
          <a:graphicData uri="http://schemas.openxmlformats.org/presentationml/2006/ole">
            <p:oleObj spid="_x0000_s32782" name="Формула" r:id="rId10" imgW="1155600" imgH="203040" progId="Equation.3">
              <p:embed/>
            </p:oleObj>
          </a:graphicData>
        </a:graphic>
      </p:graphicFrame>
      <p:graphicFrame>
        <p:nvGraphicFramePr>
          <p:cNvPr id="32783" name="Object 15"/>
          <p:cNvGraphicFramePr>
            <a:graphicFrameLocks noChangeAspect="1"/>
          </p:cNvGraphicFramePr>
          <p:nvPr/>
        </p:nvGraphicFramePr>
        <p:xfrm>
          <a:off x="5508625" y="5445125"/>
          <a:ext cx="2541588" cy="439738"/>
        </p:xfrm>
        <a:graphic>
          <a:graphicData uri="http://schemas.openxmlformats.org/presentationml/2006/ole">
            <p:oleObj spid="_x0000_s32783" name="Формула" r:id="rId11" imgW="1155600" imgH="2030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327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2627313" y="836613"/>
            <a:ext cx="41719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Домашнее задание</a:t>
            </a:r>
          </a:p>
        </p:txBody>
      </p:sp>
      <p:graphicFrame>
        <p:nvGraphicFramePr>
          <p:cNvPr id="33860" name="Group 68"/>
          <p:cNvGraphicFramePr>
            <a:graphicFrameLocks noGrp="1"/>
          </p:cNvGraphicFramePr>
          <p:nvPr>
            <p:ph idx="4294967295"/>
          </p:nvPr>
        </p:nvGraphicFramePr>
        <p:xfrm>
          <a:off x="900113" y="1916113"/>
          <a:ext cx="7704137" cy="4236720"/>
        </p:xfrm>
        <a:graphic>
          <a:graphicData uri="http://schemas.openxmlformats.org/drawingml/2006/table">
            <a:tbl>
              <a:tblPr/>
              <a:tblGrid>
                <a:gridCol w="1000125"/>
                <a:gridCol w="4137025"/>
                <a:gridCol w="2566987"/>
              </a:tblGrid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группа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Алгебра. 9 класс. Подготовка к ГИА 2010, под редакцией Ф.Ф. Лысенко 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вариант, №15,17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2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группа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Алгебра. 9 класс. Подготовка к ГИА 2010, под редакцией Ф.Ф. Лысенко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Учебник Алгебра 9 класс под редакцией С.А. Теляковского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вариант, №15,17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№964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4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группа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Алгебра. 9 класс. Подготовка к ГИА 2010, под редакцией Ф.Ф. Лысенко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Учебник Алгебра 9 класс под редакцией С.А. Теляковского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вариант, №15,17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№965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2124075" y="2420938"/>
            <a:ext cx="5400675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Кто из ученых впервые </a:t>
            </a:r>
          </a:p>
          <a:p>
            <a:pPr algn="ctr"/>
            <a:r>
              <a:rPr lang="ru-RU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ввел термин "функция"?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Рисунок 8"/>
          <p:cNvPicPr>
            <a:picLocks noChangeAspect="1" noChangeArrowheads="1"/>
          </p:cNvPicPr>
          <p:nvPr/>
        </p:nvPicPr>
        <p:blipFill>
          <a:blip r:embed="rId3"/>
          <a:srcRect l="3142" r="4993"/>
          <a:stretch>
            <a:fillRect/>
          </a:stretch>
        </p:blipFill>
        <p:spPr bwMode="auto">
          <a:xfrm>
            <a:off x="4716463" y="836613"/>
            <a:ext cx="4176712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68312" y="908051"/>
            <a:ext cx="3817935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</a:rPr>
              <a:t>ЛЕЙБНИЦ Готфрид Вильгельм</a:t>
            </a:r>
            <a:r>
              <a:rPr lang="ru-RU" dirty="0">
                <a:latin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dirty="0"/>
              <a:t>(1646–1716)</a:t>
            </a:r>
          </a:p>
          <a:p>
            <a:pPr>
              <a:spcBef>
                <a:spcPct val="50000"/>
              </a:spcBef>
            </a:pPr>
            <a:r>
              <a:rPr lang="ru-RU" dirty="0"/>
              <a:t>Выдающийся немецкий философ и </a:t>
            </a:r>
            <a:r>
              <a:rPr lang="ru-RU" dirty="0" smtClean="0"/>
              <a:t>математик, сыгравший значительную роль в распространении научных знаний в Европе.  Ввел в механику понятие кинетической энергии, символику и терминологию в математический анализ, </a:t>
            </a:r>
            <a:r>
              <a:rPr lang="ru-RU" dirty="0"/>
              <a:t>изобретатель </a:t>
            </a:r>
            <a:r>
              <a:rPr lang="ru-RU" dirty="0">
                <a:hlinkClick r:id="rId4" tooltip="Арифмометр"/>
              </a:rPr>
              <a:t>арифмометра</a:t>
            </a:r>
            <a:r>
              <a:rPr lang="ru-RU" dirty="0"/>
              <a:t>, который умел выполнять умножение, деление и извлечение корней. Предложенные им ступенчатый валик и подвижная каретка легли в основу всех последующих арифмометров</a:t>
            </a:r>
            <a:r>
              <a:rPr lang="ru-RU" dirty="0" smtClean="0"/>
              <a:t>.</a:t>
            </a:r>
          </a:p>
          <a:p>
            <a:pPr>
              <a:spcBef>
                <a:spcPct val="50000"/>
              </a:spcBef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878138" y="1412875"/>
            <a:ext cx="6265862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0099"/>
                </a:solidFill>
                <a:latin typeface="Monotype Corsiva" pitchFamily="66" charset="0"/>
              </a:rPr>
              <a:t>«Учиться можно только весело…</a:t>
            </a:r>
          </a:p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0099"/>
                </a:solidFill>
                <a:latin typeface="Monotype Corsiva" pitchFamily="66" charset="0"/>
              </a:rPr>
              <a:t>Чтобы переваривать знания, </a:t>
            </a:r>
          </a:p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0099"/>
                </a:solidFill>
                <a:latin typeface="Monotype Corsiva" pitchFamily="66" charset="0"/>
              </a:rPr>
              <a:t>надо поглощать их с аппетитом»</a:t>
            </a:r>
          </a:p>
          <a:p>
            <a:pPr>
              <a:spcBef>
                <a:spcPct val="50000"/>
              </a:spcBef>
            </a:pPr>
            <a:endParaRPr lang="ru-RU" sz="3200" b="1">
              <a:solidFill>
                <a:srgbClr val="000099"/>
              </a:solidFill>
              <a:latin typeface="Monotype Corsiva" pitchFamily="66" charset="0"/>
            </a:endParaRPr>
          </a:p>
          <a:p>
            <a:pPr algn="r">
              <a:spcBef>
                <a:spcPct val="50000"/>
              </a:spcBef>
            </a:pPr>
            <a:r>
              <a:rPr lang="ru-RU" sz="3200" b="1">
                <a:solidFill>
                  <a:srgbClr val="000099"/>
                </a:solidFill>
                <a:latin typeface="Monotype Corsiva" pitchFamily="66" charset="0"/>
              </a:rPr>
              <a:t>Анатоль Франс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rgbClr val="2A2003"/>
              </a:buClr>
              <a:buFont typeface="Franklin Gothic Book" pitchFamily="34" charset="0"/>
              <a:buChar char="■"/>
            </a:pP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Образовательные</a:t>
            </a:r>
            <a:r>
              <a:rPr lang="ru-RU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обобщить и систематизировать теоретические знания учащихся, совершенствовать знания, закрепить навыки решения задач по данной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теме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rgbClr val="2A2003"/>
              </a:buClr>
              <a:buFont typeface="Franklin Gothic Book" pitchFamily="34" charset="0"/>
              <a:buChar char="■"/>
            </a:pP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Развивающие: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развивать наблюдательность, логическое мышление, математическую речь учащихся, умение анализировать и сравнивать, осуществлять дифференцированное развивающее обучение, развивать познавательный интерес к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предмету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rgbClr val="2A2003"/>
              </a:buClr>
              <a:buFont typeface="Franklin Gothic Book" pitchFamily="34" charset="0"/>
              <a:buChar char="■"/>
            </a:pP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Воспитательные: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воспитывать коммуникативную культуру учащихся, навыки коллективной деятельности, сотрудничества, взаимопомощи, умение работать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парах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8"/>
          <p:cNvSpPr>
            <a:spLocks noChangeArrowheads="1"/>
          </p:cNvSpPr>
          <p:nvPr/>
        </p:nvSpPr>
        <p:spPr bwMode="auto">
          <a:xfrm>
            <a:off x="45720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1" name="Rectangle 6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/>
            <a:endParaRPr lang="ru-RU"/>
          </a:p>
        </p:txBody>
      </p:sp>
      <p:sp>
        <p:nvSpPr>
          <p:cNvPr id="17413" name="Rectangle 61"/>
          <p:cNvSpPr>
            <a:spLocks noChangeArrowheads="1"/>
          </p:cNvSpPr>
          <p:nvPr/>
        </p:nvSpPr>
        <p:spPr bwMode="auto">
          <a:xfrm>
            <a:off x="45720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6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/>
            <a:endParaRPr lang="ru-RU"/>
          </a:p>
        </p:txBody>
      </p:sp>
      <p:sp>
        <p:nvSpPr>
          <p:cNvPr id="17416" name="Rectangle 64"/>
          <p:cNvSpPr>
            <a:spLocks noChangeArrowheads="1"/>
          </p:cNvSpPr>
          <p:nvPr/>
        </p:nvSpPr>
        <p:spPr bwMode="auto">
          <a:xfrm>
            <a:off x="45720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418" name="Picture 6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742950"/>
            <a:ext cx="381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/>
            <a:endParaRPr lang="ru-RU"/>
          </a:p>
        </p:txBody>
      </p:sp>
      <p:sp>
        <p:nvSpPr>
          <p:cNvPr id="17420" name="Rectangle 68"/>
          <p:cNvSpPr>
            <a:spLocks noChangeArrowheads="1"/>
          </p:cNvSpPr>
          <p:nvPr/>
        </p:nvSpPr>
        <p:spPr bwMode="auto">
          <a:xfrm>
            <a:off x="45720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/>
            <a:r>
              <a:rPr lang="ru-RU" sz="1200">
                <a:latin typeface="Times New Roman" pitchFamily="18" charset="0"/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17421" name="Rectangle 69"/>
          <p:cNvSpPr>
            <a:spLocks noChangeArrowheads="1"/>
          </p:cNvSpPr>
          <p:nvPr/>
        </p:nvSpPr>
        <p:spPr bwMode="auto">
          <a:xfrm>
            <a:off x="1042988" y="13747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22" name="Rectangle 7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/>
            <a:endParaRPr lang="ru-RU"/>
          </a:p>
        </p:txBody>
      </p:sp>
      <p:sp>
        <p:nvSpPr>
          <p:cNvPr id="17424" name="Rectangle 72"/>
          <p:cNvSpPr>
            <a:spLocks noChangeArrowheads="1"/>
          </p:cNvSpPr>
          <p:nvPr/>
        </p:nvSpPr>
        <p:spPr bwMode="auto">
          <a:xfrm>
            <a:off x="45720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28" name="Object 20"/>
          <p:cNvGraphicFramePr>
            <a:graphicFrameLocks noChangeAspect="1"/>
          </p:cNvGraphicFramePr>
          <p:nvPr/>
        </p:nvGraphicFramePr>
        <p:xfrm>
          <a:off x="1270000" y="2970213"/>
          <a:ext cx="1368425" cy="636587"/>
        </p:xfrm>
        <a:graphic>
          <a:graphicData uri="http://schemas.openxmlformats.org/presentationml/2006/ole">
            <p:oleObj spid="_x0000_s17428" name="Формула" r:id="rId4" imgW="431613" imgH="203112" progId="Equation.3">
              <p:embed/>
            </p:oleObj>
          </a:graphicData>
        </a:graphic>
      </p:graphicFrame>
      <p:graphicFrame>
        <p:nvGraphicFramePr>
          <p:cNvPr id="17427" name="Object 19"/>
          <p:cNvGraphicFramePr>
            <a:graphicFrameLocks noChangeAspect="1"/>
          </p:cNvGraphicFramePr>
          <p:nvPr/>
        </p:nvGraphicFramePr>
        <p:xfrm>
          <a:off x="1331913" y="2492375"/>
          <a:ext cx="1944687" cy="611188"/>
        </p:xfrm>
        <a:graphic>
          <a:graphicData uri="http://schemas.openxmlformats.org/presentationml/2006/ole">
            <p:oleObj spid="_x0000_s17427" name="Формула" r:id="rId5" imgW="647419" imgH="203112" progId="Equation.3">
              <p:embed/>
            </p:oleObj>
          </a:graphicData>
        </a:graphic>
      </p:graphicFrame>
      <p:graphicFrame>
        <p:nvGraphicFramePr>
          <p:cNvPr id="17426" name="Object 18"/>
          <p:cNvGraphicFramePr>
            <a:graphicFrameLocks noChangeAspect="1"/>
          </p:cNvGraphicFramePr>
          <p:nvPr/>
        </p:nvGraphicFramePr>
        <p:xfrm>
          <a:off x="1292225" y="3511550"/>
          <a:ext cx="1008063" cy="993775"/>
        </p:xfrm>
        <a:graphic>
          <a:graphicData uri="http://schemas.openxmlformats.org/presentationml/2006/ole">
            <p:oleObj spid="_x0000_s17426" name="Формула" r:id="rId6" imgW="406048" imgH="393359" progId="Equation.3">
              <p:embed/>
            </p:oleObj>
          </a:graphicData>
        </a:graphic>
      </p:graphicFrame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1258888" y="4508500"/>
          <a:ext cx="2738437" cy="644525"/>
        </p:xfrm>
        <a:graphic>
          <a:graphicData uri="http://schemas.openxmlformats.org/presentationml/2006/ole">
            <p:oleObj spid="_x0000_s17425" name="Формула" r:id="rId7" imgW="990360" imgH="228600" progId="Equation.3">
              <p:embed/>
            </p:oleObj>
          </a:graphicData>
        </a:graphic>
      </p:graphicFrame>
      <p:graphicFrame>
        <p:nvGraphicFramePr>
          <p:cNvPr id="17433" name="Object 25"/>
          <p:cNvGraphicFramePr>
            <a:graphicFrameLocks noChangeAspect="1"/>
          </p:cNvGraphicFramePr>
          <p:nvPr/>
        </p:nvGraphicFramePr>
        <p:xfrm>
          <a:off x="1341438" y="5154613"/>
          <a:ext cx="1368425" cy="703262"/>
        </p:xfrm>
        <a:graphic>
          <a:graphicData uri="http://schemas.openxmlformats.org/presentationml/2006/ole">
            <p:oleObj spid="_x0000_s17433" name="Формула" r:id="rId8" imgW="482391" imgH="241195" progId="Equation.3">
              <p:embed/>
            </p:oleObj>
          </a:graphicData>
        </a:graphic>
      </p:graphicFrame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827088" y="2492375"/>
            <a:ext cx="5113337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1.</a:t>
            </a:r>
          </a:p>
          <a:p>
            <a:pPr>
              <a:spcBef>
                <a:spcPct val="50000"/>
              </a:spcBef>
            </a:pPr>
            <a:r>
              <a:rPr lang="en-US" sz="2400"/>
              <a:t>2.</a:t>
            </a:r>
          </a:p>
          <a:p>
            <a:pPr>
              <a:spcBef>
                <a:spcPct val="50000"/>
              </a:spcBef>
            </a:pPr>
            <a:endParaRPr lang="en-US" sz="1000"/>
          </a:p>
          <a:p>
            <a:pPr>
              <a:spcBef>
                <a:spcPct val="50000"/>
              </a:spcBef>
            </a:pPr>
            <a:r>
              <a:rPr lang="en-US" sz="2400"/>
              <a:t>3.</a:t>
            </a:r>
          </a:p>
          <a:p>
            <a:pPr>
              <a:spcBef>
                <a:spcPct val="50000"/>
              </a:spcBef>
            </a:pPr>
            <a:endParaRPr lang="en-US" sz="1000"/>
          </a:p>
          <a:p>
            <a:pPr>
              <a:spcBef>
                <a:spcPct val="50000"/>
              </a:spcBef>
            </a:pPr>
            <a:r>
              <a:rPr lang="en-US" sz="2400"/>
              <a:t>4.</a:t>
            </a:r>
          </a:p>
          <a:p>
            <a:pPr>
              <a:spcBef>
                <a:spcPct val="50000"/>
              </a:spcBef>
            </a:pPr>
            <a:endParaRPr lang="en-US" sz="1000"/>
          </a:p>
          <a:p>
            <a:pPr>
              <a:spcBef>
                <a:spcPct val="50000"/>
              </a:spcBef>
            </a:pPr>
            <a:r>
              <a:rPr lang="en-US" sz="2400"/>
              <a:t>5.</a:t>
            </a:r>
            <a:endParaRPr lang="ru-RU" sz="2400"/>
          </a:p>
        </p:txBody>
      </p:sp>
      <p:sp>
        <p:nvSpPr>
          <p:cNvPr id="17437" name="WordArt 29"/>
          <p:cNvSpPr>
            <a:spLocks noChangeArrowheads="1" noChangeShapeType="1" noTextEdit="1"/>
          </p:cNvSpPr>
          <p:nvPr/>
        </p:nvSpPr>
        <p:spPr bwMode="auto">
          <a:xfrm>
            <a:off x="1763713" y="836613"/>
            <a:ext cx="6192837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Указать формулу, которой задается </a:t>
            </a:r>
          </a:p>
          <a:p>
            <a:pPr algn="ctr"/>
            <a:r>
              <a:rPr lang="ru-RU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квадратичная функция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10243 -0.0048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174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6" grpId="0"/>
      <p:bldP spid="174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4" name="Picture 12" descr="Image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492375"/>
            <a:ext cx="7489825" cy="1960563"/>
          </a:xfrm>
          <a:prstGeom prst="rect">
            <a:avLst/>
          </a:prstGeom>
          <a:noFill/>
        </p:spPr>
      </p:pic>
      <p:sp>
        <p:nvSpPr>
          <p:cNvPr id="18445" name="WordArt 13"/>
          <p:cNvSpPr>
            <a:spLocks noChangeArrowheads="1" noChangeShapeType="1" noTextEdit="1"/>
          </p:cNvSpPr>
          <p:nvPr/>
        </p:nvSpPr>
        <p:spPr bwMode="auto">
          <a:xfrm>
            <a:off x="684213" y="1125538"/>
            <a:ext cx="8066087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Какие из этих графиков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не являются графиками функций?</a:t>
            </a:r>
          </a:p>
        </p:txBody>
      </p:sp>
      <p:sp>
        <p:nvSpPr>
          <p:cNvPr id="18446" name="WordArt 14"/>
          <p:cNvSpPr>
            <a:spLocks noChangeArrowheads="1" noChangeShapeType="1" noTextEdit="1"/>
          </p:cNvSpPr>
          <p:nvPr/>
        </p:nvSpPr>
        <p:spPr bwMode="auto">
          <a:xfrm>
            <a:off x="7092950" y="4149725"/>
            <a:ext cx="2286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4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184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5" grpId="0" animBg="1"/>
      <p:bldP spid="18446" grpId="0" animBg="1"/>
      <p:bldP spid="1844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graphicFrame>
        <p:nvGraphicFramePr>
          <p:cNvPr id="13316" name="Object 2"/>
          <p:cNvGraphicFramePr>
            <a:graphicFrameLocks noChangeAspect="1"/>
          </p:cNvGraphicFramePr>
          <p:nvPr/>
        </p:nvGraphicFramePr>
        <p:xfrm>
          <a:off x="179388" y="1135063"/>
          <a:ext cx="4964112" cy="5722937"/>
        </p:xfrm>
        <a:graphic>
          <a:graphicData uri="http://schemas.openxmlformats.org/presentationml/2006/ole">
            <p:oleObj spid="_x0000_s1026" name="GraphC" r:id="rId4" imgW="4171950" imgH="4810125" progId="">
              <p:embed/>
            </p:oleObj>
          </a:graphicData>
        </a:graphic>
      </p:graphicFrame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500166" y="428604"/>
            <a:ext cx="6049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Georgia" pitchFamily="18" charset="0"/>
              </a:rPr>
              <a:t>Найдите  соответствия: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graphicFrame>
        <p:nvGraphicFramePr>
          <p:cNvPr id="13320" name="Object 3"/>
          <p:cNvGraphicFramePr>
            <a:graphicFrameLocks noChangeAspect="1"/>
          </p:cNvGraphicFramePr>
          <p:nvPr/>
        </p:nvGraphicFramePr>
        <p:xfrm>
          <a:off x="5292725" y="1516063"/>
          <a:ext cx="1808163" cy="628650"/>
        </p:xfrm>
        <a:graphic>
          <a:graphicData uri="http://schemas.openxmlformats.org/presentationml/2006/ole">
            <p:oleObj spid="_x0000_s1027" name="Формула" r:id="rId5" imgW="660400" imgH="228600" progId="Equation.3">
              <p:embed/>
            </p:oleObj>
          </a:graphicData>
        </a:graphic>
      </p:graphicFrame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graphicFrame>
        <p:nvGraphicFramePr>
          <p:cNvPr id="13322" name="Object 4"/>
          <p:cNvGraphicFramePr>
            <a:graphicFrameLocks noChangeAspect="1"/>
          </p:cNvGraphicFramePr>
          <p:nvPr/>
        </p:nvGraphicFramePr>
        <p:xfrm>
          <a:off x="5292725" y="2492375"/>
          <a:ext cx="1727200" cy="647700"/>
        </p:xfrm>
        <a:graphic>
          <a:graphicData uri="http://schemas.openxmlformats.org/presentationml/2006/ole">
            <p:oleObj spid="_x0000_s1028" name="Формула" r:id="rId6" imgW="609600" imgH="228600" progId="Equation.3">
              <p:embed/>
            </p:oleObj>
          </a:graphicData>
        </a:graphic>
      </p:graphicFrame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graphicFrame>
        <p:nvGraphicFramePr>
          <p:cNvPr id="13324" name="Object 5"/>
          <p:cNvGraphicFramePr>
            <a:graphicFrameLocks noChangeAspect="1"/>
          </p:cNvGraphicFramePr>
          <p:nvPr/>
        </p:nvGraphicFramePr>
        <p:xfrm>
          <a:off x="5292725" y="3429000"/>
          <a:ext cx="2447925" cy="666750"/>
        </p:xfrm>
        <a:graphic>
          <a:graphicData uri="http://schemas.openxmlformats.org/presentationml/2006/ole">
            <p:oleObj spid="_x0000_s1029" name="Формула" r:id="rId7" imgW="838200" imgH="228600" progId="Equation.3">
              <p:embed/>
            </p:oleObj>
          </a:graphicData>
        </a:graphic>
      </p:graphicFrame>
      <p:sp>
        <p:nvSpPr>
          <p:cNvPr id="1036" name="Rectangle 1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graphicFrame>
        <p:nvGraphicFramePr>
          <p:cNvPr id="13326" name="Object 6"/>
          <p:cNvGraphicFramePr>
            <a:graphicFrameLocks noChangeAspect="1"/>
          </p:cNvGraphicFramePr>
          <p:nvPr/>
        </p:nvGraphicFramePr>
        <p:xfrm>
          <a:off x="5148263" y="4365625"/>
          <a:ext cx="2916237" cy="650875"/>
        </p:xfrm>
        <a:graphic>
          <a:graphicData uri="http://schemas.openxmlformats.org/presentationml/2006/ole">
            <p:oleObj spid="_x0000_s1030" name="Формула" r:id="rId8" imgW="1066800" imgH="241300" progId="Equation.3">
              <p:embed/>
            </p:oleObj>
          </a:graphicData>
        </a:graphic>
      </p:graphicFrame>
      <p:sp>
        <p:nvSpPr>
          <p:cNvPr id="13332" name="WordArt 20"/>
          <p:cNvSpPr>
            <a:spLocks noChangeArrowheads="1" noChangeShapeType="1" noTextEdit="1"/>
          </p:cNvSpPr>
          <p:nvPr/>
        </p:nvSpPr>
        <p:spPr bwMode="auto">
          <a:xfrm>
            <a:off x="5508625" y="5229225"/>
            <a:ext cx="3095625" cy="16287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Georgia"/>
              </a:rPr>
              <a:t>Хорошо!</a:t>
            </a:r>
          </a:p>
        </p:txBody>
      </p:sp>
      <p:sp>
        <p:nvSpPr>
          <p:cNvPr id="13333" name="Oval 21"/>
          <p:cNvSpPr>
            <a:spLocks noChangeArrowheads="1"/>
          </p:cNvSpPr>
          <p:nvPr/>
        </p:nvSpPr>
        <p:spPr bwMode="auto">
          <a:xfrm>
            <a:off x="8101013" y="1484313"/>
            <a:ext cx="790575" cy="7921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13334" name="Oval 22"/>
          <p:cNvSpPr>
            <a:spLocks noChangeArrowheads="1"/>
          </p:cNvSpPr>
          <p:nvPr/>
        </p:nvSpPr>
        <p:spPr bwMode="auto">
          <a:xfrm>
            <a:off x="8101013" y="2420938"/>
            <a:ext cx="790575" cy="7921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13336" name="Oval 24"/>
          <p:cNvSpPr>
            <a:spLocks noChangeArrowheads="1"/>
          </p:cNvSpPr>
          <p:nvPr/>
        </p:nvSpPr>
        <p:spPr bwMode="auto">
          <a:xfrm>
            <a:off x="8101013" y="3357563"/>
            <a:ext cx="790575" cy="7921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13337" name="Oval 25"/>
          <p:cNvSpPr>
            <a:spLocks noChangeArrowheads="1"/>
          </p:cNvSpPr>
          <p:nvPr/>
        </p:nvSpPr>
        <p:spPr bwMode="auto">
          <a:xfrm>
            <a:off x="8101013" y="4292600"/>
            <a:ext cx="790575" cy="7921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50"/>
                            </p:stCondLst>
                            <p:childTnLst>
                              <p:par>
                                <p:cTn id="1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32" grpId="0" animBg="1"/>
      <p:bldP spid="13333" grpId="0" animBg="1"/>
      <p:bldP spid="13334" grpId="0" animBg="1"/>
      <p:bldP spid="13336" grpId="0" animBg="1"/>
      <p:bldP spid="133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162050"/>
            <a:ext cx="381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45720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/>
            <a:endParaRPr lang="ru-RU"/>
          </a:p>
        </p:txBody>
      </p:sp>
      <p:sp>
        <p:nvSpPr>
          <p:cNvPr id="19460" name="Rectangle 9"/>
          <p:cNvSpPr>
            <a:spLocks noChangeArrowheads="1"/>
          </p:cNvSpPr>
          <p:nvPr/>
        </p:nvSpPr>
        <p:spPr bwMode="auto">
          <a:xfrm>
            <a:off x="45720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/>
            <a:endParaRPr lang="ru-RU"/>
          </a:p>
        </p:txBody>
      </p:sp>
      <p:sp>
        <p:nvSpPr>
          <p:cNvPr id="19464" name="Rectangle 13"/>
          <p:cNvSpPr>
            <a:spLocks noChangeArrowheads="1"/>
          </p:cNvSpPr>
          <p:nvPr/>
        </p:nvSpPr>
        <p:spPr bwMode="auto">
          <a:xfrm>
            <a:off x="45720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69" name="Picture 13" descr="Image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1844675"/>
            <a:ext cx="2827338" cy="4456113"/>
          </a:xfrm>
          <a:prstGeom prst="rect">
            <a:avLst/>
          </a:prstGeom>
          <a:noFill/>
        </p:spPr>
      </p:pic>
      <p:sp>
        <p:nvSpPr>
          <p:cNvPr id="19470" name="WordArt 14"/>
          <p:cNvSpPr>
            <a:spLocks noChangeArrowheads="1" noChangeShapeType="1" noTextEdit="1"/>
          </p:cNvSpPr>
          <p:nvPr/>
        </p:nvSpPr>
        <p:spPr bwMode="auto">
          <a:xfrm>
            <a:off x="1187450" y="620713"/>
            <a:ext cx="710565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Какая из перечисленных формул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задает эту функцию?</a:t>
            </a:r>
          </a:p>
        </p:txBody>
      </p:sp>
      <p:graphicFrame>
        <p:nvGraphicFramePr>
          <p:cNvPr id="19475" name="Object 19"/>
          <p:cNvGraphicFramePr>
            <a:graphicFrameLocks noChangeAspect="1"/>
          </p:cNvGraphicFramePr>
          <p:nvPr/>
        </p:nvGraphicFramePr>
        <p:xfrm>
          <a:off x="4843463" y="2593975"/>
          <a:ext cx="3005137" cy="590550"/>
        </p:xfrm>
        <a:graphic>
          <a:graphicData uri="http://schemas.openxmlformats.org/presentationml/2006/ole">
            <p:oleObj spid="_x0000_s19475" name="Формула" r:id="rId5" imgW="1180800" imgH="228600" progId="Equation.3">
              <p:embed/>
            </p:oleObj>
          </a:graphicData>
        </a:graphic>
      </p:graphicFrame>
      <p:graphicFrame>
        <p:nvGraphicFramePr>
          <p:cNvPr id="19474" name="Object 18"/>
          <p:cNvGraphicFramePr>
            <a:graphicFrameLocks noChangeAspect="1"/>
          </p:cNvGraphicFramePr>
          <p:nvPr/>
        </p:nvGraphicFramePr>
        <p:xfrm>
          <a:off x="4811713" y="3184525"/>
          <a:ext cx="3192462" cy="590550"/>
        </p:xfrm>
        <a:graphic>
          <a:graphicData uri="http://schemas.openxmlformats.org/presentationml/2006/ole">
            <p:oleObj spid="_x0000_s19474" name="Формула" r:id="rId6" imgW="1257120" imgH="228600" progId="Equation.3">
              <p:embed/>
            </p:oleObj>
          </a:graphicData>
        </a:graphic>
      </p:graphicFrame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4859338" y="3775075"/>
          <a:ext cx="2647950" cy="590550"/>
        </p:xfrm>
        <a:graphic>
          <a:graphicData uri="http://schemas.openxmlformats.org/presentationml/2006/ole">
            <p:oleObj spid="_x0000_s19473" name="Формула" r:id="rId7" imgW="1040948" imgH="228501" progId="Equation.3">
              <p:embed/>
            </p:oleObj>
          </a:graphicData>
        </a:graphic>
      </p:graphicFrame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4859338" y="4365625"/>
          <a:ext cx="2838450" cy="590550"/>
        </p:xfrm>
        <a:graphic>
          <a:graphicData uri="http://schemas.openxmlformats.org/presentationml/2006/ole">
            <p:oleObj spid="_x0000_s19472" name="Формула" r:id="rId8" imgW="1117600" imgH="228600" progId="Equation.3">
              <p:embed/>
            </p:oleObj>
          </a:graphicData>
        </a:graphic>
      </p:graphicFrame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2838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0" y="401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947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Imag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133600"/>
            <a:ext cx="4064000" cy="4064000"/>
          </a:xfrm>
          <a:prstGeom prst="rect">
            <a:avLst/>
          </a:prstGeom>
          <a:noFill/>
        </p:spPr>
      </p:pic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1187450" y="620713"/>
            <a:ext cx="710565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Какая из перечисленных формул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задает эту функцию?</a:t>
            </a:r>
          </a:p>
        </p:txBody>
      </p:sp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5372100" y="2809875"/>
          <a:ext cx="2843213" cy="590550"/>
        </p:xfrm>
        <a:graphic>
          <a:graphicData uri="http://schemas.openxmlformats.org/presentationml/2006/ole">
            <p:oleObj spid="_x0000_s30729" name="Формула" r:id="rId4" imgW="1117440" imgH="228600" progId="Equation.3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5387975" y="3400425"/>
          <a:ext cx="2868613" cy="590550"/>
        </p:xfrm>
        <a:graphic>
          <a:graphicData uri="http://schemas.openxmlformats.org/presentationml/2006/ole">
            <p:oleObj spid="_x0000_s30728" name="Формула" r:id="rId5" imgW="1130040" imgH="228600" progId="Equation.3">
              <p:embed/>
            </p:oleObj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5435600" y="3990975"/>
          <a:ext cx="2838450" cy="590550"/>
        </p:xfrm>
        <a:graphic>
          <a:graphicData uri="http://schemas.openxmlformats.org/presentationml/2006/ole">
            <p:oleObj spid="_x0000_s30727" name="Формула" r:id="rId6" imgW="1117600" imgH="228600" progId="Equation.3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5372100" y="4581525"/>
          <a:ext cx="2871788" cy="590550"/>
        </p:xfrm>
        <a:graphic>
          <a:graphicData uri="http://schemas.openxmlformats.org/presentationml/2006/ole">
            <p:oleObj spid="_x0000_s30726" name="Формула" r:id="rId7" imgW="1130040" imgH="228600" progId="Equation.3">
              <p:embed/>
            </p:oleObj>
          </a:graphicData>
        </a:graphic>
      </p:graphicFrame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2838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0" y="401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307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52" name="Group 8"/>
          <p:cNvGrpSpPr>
            <a:grpSpLocks/>
          </p:cNvGrpSpPr>
          <p:nvPr/>
        </p:nvGrpSpPr>
        <p:grpSpPr bwMode="auto">
          <a:xfrm>
            <a:off x="1258888" y="908050"/>
            <a:ext cx="6954837" cy="884238"/>
            <a:chOff x="793" y="572"/>
            <a:chExt cx="4381" cy="557"/>
          </a:xfrm>
        </p:grpSpPr>
        <p:sp>
          <p:nvSpPr>
            <p:cNvPr id="31748" name="WordArt 4"/>
            <p:cNvSpPr>
              <a:spLocks noChangeArrowheads="1" noChangeShapeType="1" noTextEdit="1"/>
            </p:cNvSpPr>
            <p:nvPr/>
          </p:nvSpPr>
          <p:spPr bwMode="auto">
            <a:xfrm>
              <a:off x="793" y="572"/>
              <a:ext cx="4354" cy="55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Определите знаки коэффициента  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и дискриминанта </a:t>
              </a: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D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endParaRPr>
            </a:p>
          </p:txBody>
        </p:sp>
        <p:sp>
          <p:nvSpPr>
            <p:cNvPr id="31750" name="WordArt 6"/>
            <p:cNvSpPr>
              <a:spLocks noChangeArrowheads="1" noChangeShapeType="1" noTextEdit="1"/>
            </p:cNvSpPr>
            <p:nvPr/>
          </p:nvSpPr>
          <p:spPr bwMode="auto">
            <a:xfrm>
              <a:off x="5063" y="624"/>
              <a:ext cx="111" cy="14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Times New Roman"/>
                  <a:cs typeface="Times New Roman"/>
                </a:rPr>
                <a:t>а</a:t>
              </a:r>
            </a:p>
          </p:txBody>
        </p:sp>
      </p:grpSp>
      <p:pic>
        <p:nvPicPr>
          <p:cNvPr id="31753" name="Picture 9" descr="Image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2349500"/>
            <a:ext cx="3359150" cy="2601913"/>
          </a:xfrm>
          <a:prstGeom prst="rect">
            <a:avLst/>
          </a:prstGeom>
          <a:noFill/>
        </p:spPr>
      </p:pic>
      <p:graphicFrame>
        <p:nvGraphicFramePr>
          <p:cNvPr id="31757" name="Object 13"/>
          <p:cNvGraphicFramePr>
            <a:graphicFrameLocks noChangeAspect="1"/>
          </p:cNvGraphicFramePr>
          <p:nvPr/>
        </p:nvGraphicFramePr>
        <p:xfrm>
          <a:off x="5724525" y="2459038"/>
          <a:ext cx="1893888" cy="439737"/>
        </p:xfrm>
        <a:graphic>
          <a:graphicData uri="http://schemas.openxmlformats.org/presentationml/2006/ole">
            <p:oleObj spid="_x0000_s31757" name="Формула" r:id="rId4" imgW="863225" imgH="203112" progId="Equation.3">
              <p:embed/>
            </p:oleObj>
          </a:graphicData>
        </a:graphic>
      </p:graphicFrame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5724525" y="2852738"/>
          <a:ext cx="1871663" cy="439737"/>
        </p:xfrm>
        <a:graphic>
          <a:graphicData uri="http://schemas.openxmlformats.org/presentationml/2006/ole">
            <p:oleObj spid="_x0000_s31756" name="Формула" r:id="rId5" imgW="850531" imgH="203112" progId="Equation.3">
              <p:embed/>
            </p:oleObj>
          </a:graphicData>
        </a:graphic>
      </p:graphicFrame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5724525" y="3284538"/>
          <a:ext cx="1871663" cy="439737"/>
        </p:xfrm>
        <a:graphic>
          <a:graphicData uri="http://schemas.openxmlformats.org/presentationml/2006/ole">
            <p:oleObj spid="_x0000_s31755" name="Формула" r:id="rId6" imgW="850531" imgH="203112" progId="Equation.3">
              <p:embed/>
            </p:oleObj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5724525" y="3716338"/>
          <a:ext cx="1873250" cy="439737"/>
        </p:xfrm>
        <a:graphic>
          <a:graphicData uri="http://schemas.openxmlformats.org/presentationml/2006/ole">
            <p:oleObj spid="_x0000_s31754" name="Формула" r:id="rId7" imgW="850531" imgH="203112" progId="Equation.3">
              <p:embed/>
            </p:oleObj>
          </a:graphicData>
        </a:graphic>
      </p:graphicFrame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2686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3500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3860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317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317</TotalTime>
  <Words>350</Words>
  <PresentationFormat>Экран (4:3)</PresentationFormat>
  <Paragraphs>63</Paragraphs>
  <Slides>13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Трек</vt:lpstr>
      <vt:lpstr>Формула</vt:lpstr>
      <vt:lpstr>GraphC</vt:lpstr>
      <vt:lpstr>Слайд 1</vt:lpstr>
      <vt:lpstr>Слайд 2</vt:lpstr>
      <vt:lpstr>Цели урока: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XP GAME 2007</cp:lastModifiedBy>
  <cp:revision>22</cp:revision>
  <dcterms:modified xsi:type="dcterms:W3CDTF">2010-05-15T11:34:57Z</dcterms:modified>
</cp:coreProperties>
</file>