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73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D8BD4-1BBA-471F-95FD-1D74A2EFDFD3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0193-BAB8-4260-B5FA-F2138F21C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28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3652-EB62-4C1A-BC03-E7F65E8279F8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F904-B102-4E02-BE36-D64FF4580778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4958-CDD5-45E4-97FB-75ED54446D56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C5C5-53BC-4E72-B87B-8E1BD43FE548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3ACD-6186-435B-BB28-2CD2844085CA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46D-EAB6-461C-B438-B4393F227B18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7CC9-CABD-4884-BB9B-0B06C880BDAC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16E-7409-4560-AEA1-BC4995CA7937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86CE-1CE4-4D4F-8C0A-DFDC3213F2BE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F1E3-1BF6-4DEC-821A-5C130D6875B8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054B-9DB5-4C12-B983-6DD03FA7AAD4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2575-12BC-4646-BF50-70A28B7C720F}" type="datetime1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Матвеева Ольга Ивановна - МОУ гимназия №5 г. Морозовска Ростовской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530F-820A-456E-A3A6-708103397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Что такое портретный очерк?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 центре такого очерка -  человек, его дело; очерк решает общественно значимую проблему, связанную с характером или поступками героя, и, </a:t>
            </a:r>
            <a:r>
              <a:rPr lang="ru-RU" dirty="0" smtClean="0"/>
              <a:t>выражает </a:t>
            </a:r>
            <a:r>
              <a:rPr lang="ru-RU" dirty="0" smtClean="0"/>
              <a:t>авторское отношение к самому герою очерка.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Портрет бывает внешним и «внутренним»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        Внешний </a:t>
            </a:r>
            <a:r>
              <a:rPr lang="ru-RU" dirty="0" smtClean="0"/>
              <a:t>– это не только </a:t>
            </a:r>
            <a:r>
              <a:rPr lang="ru-RU" dirty="0" smtClean="0"/>
              <a:t>внешнее описание человека , </a:t>
            </a:r>
            <a:r>
              <a:rPr lang="ru-RU" dirty="0" smtClean="0"/>
              <a:t>одежды, это и походка, жесты, манеры, особенности голоса, смеха. </a:t>
            </a:r>
            <a:r>
              <a:rPr lang="ru-RU" dirty="0" smtClean="0"/>
              <a:t>В</a:t>
            </a:r>
            <a:r>
              <a:rPr lang="ru-RU" dirty="0" smtClean="0"/>
              <a:t>ажно </a:t>
            </a:r>
            <a:r>
              <a:rPr lang="ru-RU" dirty="0" smtClean="0"/>
              <a:t>сказать о выражении глаз, взгляде, </a:t>
            </a:r>
            <a:r>
              <a:rPr lang="ru-RU" dirty="0" smtClean="0"/>
              <a:t>улыбке, </a:t>
            </a:r>
            <a:r>
              <a:rPr lang="ru-RU" dirty="0" smtClean="0"/>
              <a:t>достаточно </a:t>
            </a:r>
            <a:r>
              <a:rPr lang="ru-RU" dirty="0" smtClean="0"/>
              <a:t>передать самое, характерное </a:t>
            </a:r>
            <a:r>
              <a:rPr lang="ru-RU" dirty="0" smtClean="0"/>
              <a:t>для </a:t>
            </a:r>
            <a:r>
              <a:rPr lang="ru-RU" dirty="0" smtClean="0"/>
              <a:t>человека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</a:t>
            </a:r>
            <a:r>
              <a:rPr lang="ru-RU" b="1" dirty="0" smtClean="0"/>
              <a:t>«Внутренний» </a:t>
            </a:r>
            <a:r>
              <a:rPr lang="ru-RU" dirty="0" smtClean="0"/>
              <a:t>- характер человека, его внутренний мир: интересы, привычки, образ мыслей, отношение к делу, к </a:t>
            </a:r>
            <a:r>
              <a:rPr lang="ru-RU" dirty="0" smtClean="0"/>
              <a:t>людям.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 время беседы: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1.      </a:t>
            </a:r>
            <a:r>
              <a:rPr lang="ru-RU" dirty="0" smtClean="0"/>
              <a:t>Записывать </a:t>
            </a:r>
            <a:r>
              <a:rPr lang="ru-RU" dirty="0"/>
              <a:t>ответы в </a:t>
            </a:r>
            <a:r>
              <a:rPr lang="ru-RU" dirty="0" smtClean="0"/>
              <a:t>блокнот.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r>
              <a:rPr lang="ru-RU" dirty="0"/>
              <a:t> </a:t>
            </a:r>
            <a:r>
              <a:rPr lang="ru-RU" dirty="0" smtClean="0"/>
              <a:t>Можно </a:t>
            </a:r>
            <a:r>
              <a:rPr lang="ru-RU" dirty="0"/>
              <a:t>избежать беседы</a:t>
            </a:r>
            <a:r>
              <a:rPr lang="ru-RU" dirty="0" smtClean="0"/>
              <a:t>, если получите </a:t>
            </a:r>
            <a:r>
              <a:rPr lang="ru-RU" dirty="0"/>
              <a:t>письменные ответы на ваши </a:t>
            </a:r>
            <a:r>
              <a:rPr lang="ru-RU" dirty="0" smtClean="0"/>
              <a:t>вопросы.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Следует всегда подчёркивать, что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      </a:t>
            </a:r>
            <a:r>
              <a:rPr lang="ru-RU" dirty="0"/>
              <a:t>ваш собеседник и его деятельность лично вам интересны и вы хотели бы с ним </a:t>
            </a:r>
            <a:r>
              <a:rPr lang="ru-RU" dirty="0" smtClean="0"/>
              <a:t>познакомиться,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     </a:t>
            </a:r>
            <a:r>
              <a:rPr lang="ru-RU" dirty="0"/>
              <a:t>что вы хорошо и по-доброму к нему относитесь,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       </a:t>
            </a:r>
            <a:r>
              <a:rPr lang="ru-RU" dirty="0"/>
              <a:t>что вы много слышали о его достижениях </a:t>
            </a:r>
            <a:r>
              <a:rPr lang="ru-RU" dirty="0" smtClean="0"/>
              <a:t>,и </a:t>
            </a:r>
            <a:r>
              <a:rPr lang="ru-RU" dirty="0"/>
              <a:t>знаете </a:t>
            </a:r>
            <a:r>
              <a:rPr lang="ru-RU" dirty="0" smtClean="0"/>
              <a:t>о нём много </a:t>
            </a:r>
            <a:r>
              <a:rPr lang="ru-RU" dirty="0"/>
              <a:t>интересного,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цените </a:t>
            </a:r>
            <a:r>
              <a:rPr lang="ru-RU" dirty="0"/>
              <a:t>его время, но готовы к продолжительной </a:t>
            </a:r>
            <a:r>
              <a:rPr lang="ru-RU" dirty="0" smtClean="0"/>
              <a:t>беседе.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Что надо в результате получить (БЛОКИ)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/>
              <a:t>  </a:t>
            </a:r>
          </a:p>
          <a:p>
            <a:r>
              <a:rPr lang="ru-RU" sz="1600" dirty="0"/>
              <a:t>1.      Яркая и краткая характеристика героя – цитаты или высказываний о нём других людей. 	</a:t>
            </a:r>
            <a:r>
              <a:rPr lang="ru-RU" sz="1600" b="1" dirty="0" smtClean="0"/>
              <a:t>ЦИТАТА</a:t>
            </a:r>
            <a:endParaRPr lang="ru-RU" sz="1600" b="1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2.      Краткое изложение жизненного </a:t>
            </a:r>
            <a:r>
              <a:rPr lang="ru-RU" sz="1600" dirty="0" smtClean="0"/>
              <a:t>пути.)</a:t>
            </a:r>
            <a:r>
              <a:rPr lang="ru-RU" sz="1600" dirty="0"/>
              <a:t>	</a:t>
            </a:r>
            <a:r>
              <a:rPr lang="ru-RU" sz="1600" b="1" dirty="0" smtClean="0"/>
              <a:t>ПУТЬ</a:t>
            </a:r>
            <a:endParaRPr lang="ru-RU" sz="1600" b="1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3.      Краткая характеристика </a:t>
            </a:r>
            <a:r>
              <a:rPr lang="ru-RU" sz="1600" dirty="0" smtClean="0"/>
              <a:t>области</a:t>
            </a:r>
            <a:r>
              <a:rPr lang="ru-RU" sz="1600" dirty="0"/>
              <a:t>, в которой герой работает	</a:t>
            </a:r>
            <a:r>
              <a:rPr lang="ru-RU" sz="1600" b="1" dirty="0" smtClean="0"/>
              <a:t>ПОПРИЩЕ</a:t>
            </a:r>
            <a:endParaRPr lang="ru-RU" sz="1600" b="1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 smtClean="0"/>
              <a:t>4      .Достижения </a:t>
            </a:r>
            <a:r>
              <a:rPr lang="ru-RU" sz="1600" dirty="0"/>
              <a:t>и награды	</a:t>
            </a:r>
            <a:r>
              <a:rPr lang="ru-RU" sz="1600" b="1" dirty="0" smtClean="0"/>
              <a:t>ДОСТИЖЕНИЯ</a:t>
            </a:r>
            <a:endParaRPr lang="ru-RU" sz="1600" b="1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5.      Жизненный принцип героя, 	</a:t>
            </a:r>
            <a:r>
              <a:rPr lang="ru-RU" sz="1600" b="1" dirty="0" smtClean="0"/>
              <a:t>КРЕДО</a:t>
            </a:r>
            <a:endParaRPr lang="ru-RU" sz="1600" b="1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6.      Проблемы, которые сейчас решает герой	</a:t>
            </a:r>
            <a:r>
              <a:rPr lang="ru-RU" sz="1600" b="1" dirty="0" smtClean="0"/>
              <a:t>ПРОБЛЕМЫ</a:t>
            </a:r>
            <a:endParaRPr lang="ru-RU" sz="1600" b="1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7.      Планы на будущее	</a:t>
            </a:r>
            <a:r>
              <a:rPr lang="ru-RU" sz="1600" b="1" dirty="0" smtClean="0"/>
              <a:t>БУДУЩЕЕ</a:t>
            </a:r>
          </a:p>
          <a:p>
            <a:endParaRPr lang="ru-RU" sz="1600" dirty="0"/>
          </a:p>
          <a:p>
            <a:r>
              <a:rPr lang="ru-RU" sz="1600" dirty="0" smtClean="0"/>
              <a:t>. </a:t>
            </a:r>
            <a:r>
              <a:rPr lang="ru-RU" sz="1600" dirty="0"/>
              <a:t>Лучше всего, если герой рассказал вам всё о себе по каждому пункту</a:t>
            </a:r>
            <a:r>
              <a:rPr lang="ru-RU" sz="1600" dirty="0" smtClean="0"/>
              <a:t>.</a:t>
            </a:r>
            <a:r>
              <a:rPr lang="ru-RU" sz="1600" dirty="0"/>
              <a:t> 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Эти </a:t>
            </a:r>
            <a:r>
              <a:rPr lang="ru-RU" sz="1600" dirty="0" smtClean="0"/>
              <a:t>блоки, </a:t>
            </a:r>
            <a:r>
              <a:rPr lang="ru-RU" sz="1600" dirty="0"/>
              <a:t>- готовые части композиции очерка.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pPr>
              <a:buNone/>
            </a:pPr>
            <a:r>
              <a:rPr lang="ru-RU" sz="16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Шаг 4. Написание очерка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 </a:t>
            </a:r>
            <a:r>
              <a:rPr lang="ru-RU" b="1" dirty="0" smtClean="0"/>
              <a:t>Композиция </a:t>
            </a:r>
            <a:r>
              <a:rPr lang="ru-RU" b="1" dirty="0"/>
              <a:t>очерка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Выше </a:t>
            </a:r>
            <a:r>
              <a:rPr lang="ru-RU" dirty="0"/>
              <a:t>уже было сказано о «блоках», из которых можно составить такой текст. Так что эти </a:t>
            </a:r>
            <a:r>
              <a:rPr lang="ru-RU" dirty="0" smtClean="0"/>
              <a:t>блоки </a:t>
            </a:r>
            <a:r>
              <a:rPr lang="ru-RU" dirty="0"/>
              <a:t>и составят основу очерка.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Шаг 5. Представление и оценка очерка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4000" dirty="0"/>
          </a:p>
          <a:p>
            <a:r>
              <a:rPr lang="ru-RU" sz="7200" b="1" i="1" dirty="0"/>
              <a:t>Свой очерк автор   представляет для обсуждения и оценки в учебной группе</a:t>
            </a:r>
            <a:r>
              <a:rPr lang="ru-RU" sz="7200" dirty="0" smtClean="0"/>
              <a:t>.</a:t>
            </a:r>
          </a:p>
          <a:p>
            <a:pPr>
              <a:buNone/>
            </a:pPr>
            <a:r>
              <a:rPr lang="ru-RU" sz="7200" b="1" i="1" dirty="0" smtClean="0"/>
              <a:t>.Очерк </a:t>
            </a:r>
            <a:r>
              <a:rPr lang="ru-RU" sz="7200" b="1" i="1" dirty="0"/>
              <a:t>автором зачитывается вслух и защищается перед группой</a:t>
            </a:r>
            <a:r>
              <a:rPr lang="ru-RU" sz="7200" dirty="0"/>
              <a:t>. </a:t>
            </a:r>
            <a:endParaRPr lang="ru-RU" sz="7200" dirty="0" smtClean="0"/>
          </a:p>
          <a:p>
            <a:pPr>
              <a:buNone/>
            </a:pPr>
            <a:r>
              <a:rPr lang="ru-RU" sz="7200" b="1" i="1" dirty="0" smtClean="0"/>
              <a:t>.Рекомендуется </a:t>
            </a:r>
            <a:r>
              <a:rPr lang="ru-RU" sz="7200" b="1" i="1" dirty="0"/>
              <a:t>распечатать </a:t>
            </a:r>
            <a:r>
              <a:rPr lang="ru-RU" sz="7200" b="1" i="1" dirty="0" smtClean="0"/>
              <a:t>текст</a:t>
            </a:r>
            <a:endParaRPr lang="ru-RU" sz="7200" dirty="0"/>
          </a:p>
          <a:p>
            <a:pPr>
              <a:buNone/>
            </a:pPr>
            <a:r>
              <a:rPr lang="ru-RU" sz="7200" dirty="0"/>
              <a:t> </a:t>
            </a:r>
          </a:p>
          <a:p>
            <a:r>
              <a:rPr lang="ru-RU" sz="7200" b="1" i="1" dirty="0"/>
              <a:t> </a:t>
            </a:r>
            <a:r>
              <a:rPr lang="ru-RU" sz="7200" b="1" i="1" dirty="0" smtClean="0"/>
              <a:t>Поощряется </a:t>
            </a:r>
            <a:r>
              <a:rPr lang="ru-RU" sz="7200" b="1" i="1" dirty="0"/>
              <a:t>использование дополнительных технических средств</a:t>
            </a:r>
            <a:r>
              <a:rPr lang="ru-RU" sz="7200" dirty="0"/>
              <a:t>, </a:t>
            </a:r>
          </a:p>
          <a:p>
            <a:pPr>
              <a:buNone/>
            </a:pPr>
            <a:r>
              <a:rPr lang="ru-RU" sz="7200" dirty="0"/>
              <a:t> </a:t>
            </a:r>
          </a:p>
          <a:p>
            <a:pPr>
              <a:buNone/>
            </a:pPr>
            <a:r>
              <a:rPr lang="ru-RU" sz="72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Чтение вслух 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оценивается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786346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</a:t>
            </a:r>
            <a:r>
              <a:rPr lang="ru-RU" sz="5100" b="1" dirty="0"/>
              <a:t>.      </a:t>
            </a:r>
            <a:r>
              <a:rPr lang="ru-RU" sz="5100" b="1" dirty="0" smtClean="0"/>
              <a:t>Громкость,</a:t>
            </a:r>
            <a:endParaRPr lang="ru-RU" sz="5100" dirty="0"/>
          </a:p>
          <a:p>
            <a:pPr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2</a:t>
            </a:r>
            <a:r>
              <a:rPr lang="ru-RU" sz="5100" b="1" dirty="0"/>
              <a:t>.      </a:t>
            </a:r>
            <a:r>
              <a:rPr lang="ru-RU" sz="5100" b="1" dirty="0" smtClean="0"/>
              <a:t>Отчётливость,</a:t>
            </a:r>
            <a:endParaRPr lang="ru-RU" sz="5100" dirty="0"/>
          </a:p>
          <a:p>
            <a:pPr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3</a:t>
            </a:r>
            <a:r>
              <a:rPr lang="ru-RU" sz="5100" b="1" dirty="0"/>
              <a:t>.      Грамотность </a:t>
            </a:r>
            <a:r>
              <a:rPr lang="ru-RU" sz="5100" b="1" dirty="0" smtClean="0"/>
              <a:t>,</a:t>
            </a:r>
            <a:endParaRPr lang="ru-RU" sz="5100" dirty="0"/>
          </a:p>
          <a:p>
            <a:pPr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4</a:t>
            </a:r>
            <a:r>
              <a:rPr lang="ru-RU" sz="5100" b="1" dirty="0"/>
              <a:t>.      Ясность </a:t>
            </a:r>
            <a:r>
              <a:rPr lang="ru-RU" sz="5100" b="1" dirty="0" smtClean="0"/>
              <a:t>,</a:t>
            </a:r>
            <a:endParaRPr lang="ru-RU" sz="5100" dirty="0"/>
          </a:p>
          <a:p>
            <a:pPr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5.      </a:t>
            </a:r>
            <a:r>
              <a:rPr lang="ru-RU" sz="5100" b="1" dirty="0"/>
              <a:t>Краткость</a:t>
            </a:r>
            <a:r>
              <a:rPr lang="ru-RU" sz="5100" dirty="0"/>
              <a:t> </a:t>
            </a:r>
            <a:r>
              <a:rPr lang="ru-RU" sz="5100" dirty="0" smtClean="0"/>
              <a:t>.</a:t>
            </a:r>
            <a:endParaRPr lang="ru-RU" sz="5100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3600" b="1" dirty="0" smtClean="0"/>
              <a:t>Содержание оценивается по </a:t>
            </a:r>
            <a:r>
              <a:rPr lang="ru-RU" sz="3600" b="1" dirty="0" smtClean="0"/>
              <a:t>параметрам 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 smtClean="0"/>
              <a:t>Критерии оценки очерка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1. </a:t>
            </a:r>
            <a:r>
              <a:rPr lang="ru-RU" b="1" i="1" dirty="0" smtClean="0"/>
              <a:t>ЗАГОЛОВОК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2. </a:t>
            </a:r>
            <a:r>
              <a:rPr lang="ru-RU" b="1" i="1" dirty="0" smtClean="0"/>
              <a:t>ИДЕЯ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   3</a:t>
            </a:r>
            <a:r>
              <a:rPr lang="ru-RU" dirty="0"/>
              <a:t>. </a:t>
            </a:r>
            <a:r>
              <a:rPr lang="ru-RU" b="1" i="1" dirty="0" smtClean="0"/>
              <a:t>ИЗУЧЕННОСТЬ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4. </a:t>
            </a:r>
            <a:r>
              <a:rPr lang="ru-RU" b="1" i="1" dirty="0" smtClean="0"/>
              <a:t>КОМПЕТЕНЦИЯ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smtClean="0"/>
              <a:t>      5.  НЕСТАНДАРНОСТЬ</a:t>
            </a:r>
            <a:endParaRPr lang="ru-RU" b="1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 6. </a:t>
            </a:r>
            <a:r>
              <a:rPr lang="ru-RU" b="1" i="1" dirty="0" smtClean="0"/>
              <a:t>ЛОГИКА</a:t>
            </a:r>
            <a:endParaRPr lang="ru-RU" b="1" i="1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7. </a:t>
            </a:r>
            <a:r>
              <a:rPr lang="ru-RU" b="1" i="1" dirty="0" smtClean="0"/>
              <a:t>ЭТИЧНОСТЬ</a:t>
            </a:r>
            <a:endParaRPr lang="ru-RU" b="1" i="1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 smtClean="0"/>
              <a:t>Итог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 исполнение</a:t>
            </a:r>
            <a:endParaRPr lang="ru-RU" b="1" dirty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/>
              <a:t>за </a:t>
            </a:r>
            <a:r>
              <a:rPr lang="ru-RU" b="1" dirty="0" smtClean="0"/>
              <a:t>содержание</a:t>
            </a:r>
            <a:endParaRPr lang="ru-RU" b="1" dirty="0"/>
          </a:p>
          <a:p>
            <a:pPr>
              <a:buNone/>
            </a:pPr>
            <a:endParaRPr lang="ru-RU" dirty="0"/>
          </a:p>
          <a:p>
            <a:r>
              <a:rPr lang="ru-RU" b="1" i="1" dirty="0"/>
              <a:t>Дополнительно может быть оценено использование технических средств представления </a:t>
            </a:r>
            <a:r>
              <a:rPr lang="ru-RU" b="1" i="1" dirty="0" smtClean="0"/>
              <a:t>очерка. </a:t>
            </a:r>
            <a:endParaRPr lang="ru-RU" b="1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928670"/>
            <a:ext cx="650085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Желаю удачи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работе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над портретным очерком!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В портретном очерке сочетаются компоненты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4356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портрет в узком смысле этого слова;</a:t>
            </a:r>
          </a:p>
          <a:p>
            <a:endParaRPr lang="ru-RU" dirty="0" smtClean="0"/>
          </a:p>
          <a:p>
            <a:r>
              <a:rPr lang="ru-RU" dirty="0" smtClean="0"/>
              <a:t>описание обстановки, в которой живёт и работает герой очерка;</a:t>
            </a:r>
          </a:p>
          <a:p>
            <a:endParaRPr lang="ru-RU" dirty="0" smtClean="0"/>
          </a:p>
          <a:p>
            <a:r>
              <a:rPr lang="ru-RU" dirty="0" smtClean="0"/>
              <a:t>рассказ о главном деле его жизни, интересах</a:t>
            </a:r>
            <a:r>
              <a:rPr lang="ru-RU" dirty="0" smtClean="0"/>
              <a:t>, </a:t>
            </a:r>
            <a:r>
              <a:rPr lang="ru-RU" dirty="0" smtClean="0"/>
              <a:t>взаимоотношениях с окружающими.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Написание портретного очерка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 </a:t>
            </a:r>
            <a:r>
              <a:rPr lang="ru-RU" sz="2400" b="1" dirty="0" smtClean="0"/>
              <a:t>Примерная </a:t>
            </a:r>
            <a:r>
              <a:rPr lang="ru-RU" sz="2400" b="1" dirty="0"/>
              <a:t>последовательность действий</a:t>
            </a:r>
            <a:r>
              <a:rPr lang="ru-RU" sz="2400" b="1" dirty="0" smtClean="0"/>
              <a:t>:</a:t>
            </a:r>
            <a:endParaRPr lang="ru-RU" sz="2400" dirty="0"/>
          </a:p>
          <a:p>
            <a:r>
              <a:rPr lang="ru-RU" sz="2400" dirty="0"/>
              <a:t>Шаг 1: Выбор героя 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r>
              <a:rPr lang="ru-RU" sz="2400" dirty="0"/>
              <a:t>Шаг 2. Сбор материала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r>
              <a:rPr lang="ru-RU" sz="2400" dirty="0"/>
              <a:t>Шаг 3. </a:t>
            </a:r>
            <a:r>
              <a:rPr lang="ru-RU" sz="2400" dirty="0" smtClean="0"/>
              <a:t>Беседа                                                                               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 </a:t>
            </a:r>
          </a:p>
          <a:p>
            <a:r>
              <a:rPr lang="ru-RU" sz="2400" dirty="0"/>
              <a:t>Шаг 4. Написание очерка.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r>
              <a:rPr lang="ru-RU" sz="2400" dirty="0"/>
              <a:t>Шаг 5. Представление и оценка очерка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Шаг 1: Выбор героя очерка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/>
              <a:t> </a:t>
            </a:r>
          </a:p>
          <a:p>
            <a:r>
              <a:rPr lang="ru-RU" sz="2000" dirty="0"/>
              <a:t>Первый шаг – самый трудный. Половина успеха зависит от выбора героя для очерка. Герой очерка – человек, который представляет интерес для читателей. Крупно повезло тем, у кого есть знакомый космонавт, герой Чечни или выдающийся учёный.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r>
              <a:rPr lang="ru-RU" sz="2000" dirty="0"/>
              <a:t>Интерес вызывают люди, осуществившие своё предназначение, добившиеся чего-то значительного в жизни. По ним можно судить о характере эпохи, с них можно брать пример решения жизненных задач (отрицательный или положительный); герои утверждают те или иные культурные ценности.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Героем </a:t>
            </a:r>
            <a:r>
              <a:rPr lang="ru-RU" sz="2000" dirty="0"/>
              <a:t>может быть в принципе любой человек .Главное, что требуется учесть при выборе – это то, что на примере вашего героя нужно утверждать базовые ценности и нашей культуры, которая  является христианской.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pPr>
              <a:buNone/>
            </a:pPr>
            <a:r>
              <a:rPr lang="ru-RU" sz="2000" dirty="0"/>
              <a:t> 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Рекомендации по ограничению в выборе героев.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r>
              <a:rPr lang="ru-RU" sz="1800" dirty="0" smtClean="0"/>
              <a:t>1</a:t>
            </a:r>
            <a:r>
              <a:rPr lang="ru-RU" sz="1800" dirty="0"/>
              <a:t>.      Опыт показывает, что нельзя убедительно написать о своих родственниках – маме, папе, братьях и сёстрах. Вы обрекаете себя на неудачу, если напишете, какая хорошая у вас мама. К сожалению,   очеркист – бесстрастный и холодный аналитик. Так что первая запретная фигура -  условно назовём её </a:t>
            </a:r>
            <a:r>
              <a:rPr lang="ru-RU" sz="1800" b="1" dirty="0"/>
              <a:t>«Родственники».  </a:t>
            </a:r>
          </a:p>
          <a:p>
            <a:pPr>
              <a:buNone/>
            </a:pPr>
            <a:endParaRPr lang="ru-RU" sz="1800" dirty="0"/>
          </a:p>
          <a:p>
            <a:r>
              <a:rPr lang="ru-RU" sz="1800" dirty="0"/>
              <a:t>2.      Вторая запретная фигура – </a:t>
            </a:r>
            <a:r>
              <a:rPr lang="ru-RU" sz="1800" b="1" dirty="0"/>
              <a:t>«Звёзды», </a:t>
            </a:r>
            <a:r>
              <a:rPr lang="ru-RU" sz="1800" dirty="0"/>
              <a:t>то есть знаменитости, с которой вы в принципе не имеете возможности лично поговорить. Звёзды потому так и называются, что находятся очень далеко в космосе, вне досягаемости человека. Только если эта звезда согласится на интервью и даст новые о себе сведения</a:t>
            </a:r>
            <a:r>
              <a:rPr lang="ru-RU" sz="1800" dirty="0" smtClean="0"/>
              <a:t>.</a:t>
            </a:r>
            <a:r>
              <a:rPr lang="ru-RU" sz="1800" dirty="0"/>
              <a:t> </a:t>
            </a:r>
          </a:p>
          <a:p>
            <a:r>
              <a:rPr lang="ru-RU" sz="1800" dirty="0"/>
              <a:t>3.      Третья группа – это </a:t>
            </a:r>
            <a:r>
              <a:rPr lang="ru-RU" sz="1800" b="1" dirty="0"/>
              <a:t>«Покойники» </a:t>
            </a:r>
            <a:r>
              <a:rPr lang="ru-RU" sz="1800" dirty="0"/>
              <a:t>(Мао, Рейган, Пётр Первый и </a:t>
            </a:r>
            <a:r>
              <a:rPr lang="ru-RU" sz="1800" dirty="0" err="1" smtClean="0"/>
              <a:t>т.д</a:t>
            </a:r>
            <a:r>
              <a:rPr lang="ru-RU" sz="1800" dirty="0" smtClean="0"/>
              <a:t>) 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 </a:t>
            </a:r>
          </a:p>
          <a:p>
            <a:r>
              <a:rPr lang="ru-RU" sz="1800" dirty="0"/>
              <a:t>4.      Часто по неопытности пишут про своих ближайших подруг или друзей. Это вполне допустимо. Есть интересные работы про совсем молодых людей. Но </a:t>
            </a:r>
            <a:r>
              <a:rPr lang="ru-RU" sz="1800" b="1" dirty="0"/>
              <a:t>чаще всего молодые люди не так интересны, как уже состоявшиеся. </a:t>
            </a:r>
          </a:p>
          <a:p>
            <a:pPr>
              <a:buNone/>
            </a:pPr>
            <a:r>
              <a:rPr lang="ru-RU" sz="1800" b="1" dirty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Где искать героев?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786214"/>
          </a:xfrm>
        </p:spPr>
        <p:txBody>
          <a:bodyPr anchor="ctr">
            <a:normAutofit fontScale="85000" lnSpcReduction="10000"/>
          </a:bodyPr>
          <a:lstStyle/>
          <a:p>
            <a:pPr>
              <a:buNone/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Прежде всего – в своём ближайшем окружении: друзья, знакомые, учителя, профессора, врачи, люди героических профессий. Опросите своих родителей и друзей. Может быть, кто-то знает вполне достойного человека, о котором стоит написать. Искать героев в прессе или Интернете можно, но рискованно. 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Шаг 2. Сбор материала для очерка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000" dirty="0"/>
              <a:t> </a:t>
            </a:r>
            <a:r>
              <a:rPr lang="ru-RU" sz="2000" b="1" i="1" dirty="0" smtClean="0"/>
              <a:t>Предварительная работа</a:t>
            </a:r>
            <a:endParaRPr lang="ru-RU" sz="2000" b="1" dirty="0" smtClean="0"/>
          </a:p>
          <a:p>
            <a:pPr>
              <a:lnSpc>
                <a:spcPct val="120000"/>
              </a:lnSpc>
              <a:buNone/>
            </a:pPr>
            <a:r>
              <a:rPr lang="ru-RU" sz="1400" dirty="0" smtClean="0"/>
              <a:t> 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Даже </a:t>
            </a:r>
            <a:r>
              <a:rPr lang="ru-RU" sz="1800" dirty="0"/>
              <a:t>если будущий герой вам хорошо знаком, всё равно надо постараться рассмотреть все известные </a:t>
            </a:r>
            <a:r>
              <a:rPr lang="ru-RU" sz="1800" dirty="0" smtClean="0"/>
              <a:t> </a:t>
            </a:r>
            <a:r>
              <a:rPr lang="ru-RU" sz="1800" dirty="0"/>
              <a:t>о нём сведения, прежде чем объявить человеку о своём намерении сделать из него героя литературного произведения. </a:t>
            </a:r>
            <a:r>
              <a:rPr lang="ru-RU" sz="1800" dirty="0" smtClean="0"/>
              <a:t>Начать </a:t>
            </a:r>
            <a:r>
              <a:rPr lang="ru-RU" sz="1800" dirty="0"/>
              <a:t>работу над его </a:t>
            </a:r>
            <a:r>
              <a:rPr lang="ru-RU" sz="1800" dirty="0" smtClean="0"/>
              <a:t>портретом. </a:t>
            </a:r>
            <a:endParaRPr lang="ru-RU" sz="1800" dirty="0" smtClean="0"/>
          </a:p>
          <a:p>
            <a:r>
              <a:rPr lang="ru-RU" sz="1800" dirty="0" smtClean="0"/>
              <a:t>1</a:t>
            </a:r>
            <a:r>
              <a:rPr lang="ru-RU" sz="1800" b="1" dirty="0"/>
              <a:t>.      </a:t>
            </a:r>
            <a:r>
              <a:rPr lang="ru-RU" sz="1800" b="1" dirty="0" smtClean="0"/>
              <a:t>имя</a:t>
            </a:r>
            <a:endParaRPr lang="ru-RU" sz="1800" dirty="0"/>
          </a:p>
          <a:p>
            <a:r>
              <a:rPr lang="ru-RU" sz="1800" dirty="0"/>
              <a:t>2</a:t>
            </a:r>
            <a:r>
              <a:rPr lang="ru-RU" sz="1800" b="1" dirty="0"/>
              <a:t>.      </a:t>
            </a:r>
            <a:r>
              <a:rPr lang="ru-RU" sz="1800" b="1" dirty="0" smtClean="0"/>
              <a:t>возраст</a:t>
            </a:r>
            <a:endParaRPr lang="ru-RU" sz="1800" dirty="0"/>
          </a:p>
          <a:p>
            <a:r>
              <a:rPr lang="ru-RU" sz="1800" dirty="0"/>
              <a:t>3</a:t>
            </a:r>
            <a:r>
              <a:rPr lang="ru-RU" sz="1800" b="1" dirty="0"/>
              <a:t>.      особенности </a:t>
            </a:r>
            <a:r>
              <a:rPr lang="ru-RU" sz="1800" b="1" dirty="0" smtClean="0"/>
              <a:t>телосложения</a:t>
            </a:r>
            <a:endParaRPr lang="ru-RU" sz="1800" dirty="0"/>
          </a:p>
          <a:p>
            <a:r>
              <a:rPr lang="ru-RU" sz="1800" dirty="0"/>
              <a:t>4</a:t>
            </a:r>
            <a:r>
              <a:rPr lang="ru-RU" sz="1800" b="1" dirty="0"/>
              <a:t>.      </a:t>
            </a:r>
            <a:r>
              <a:rPr lang="ru-RU" sz="1800" b="1" dirty="0" smtClean="0"/>
              <a:t>происхождение</a:t>
            </a:r>
            <a:endParaRPr lang="ru-RU" sz="1800" dirty="0"/>
          </a:p>
          <a:p>
            <a:r>
              <a:rPr lang="ru-RU" sz="1800" dirty="0"/>
              <a:t>5</a:t>
            </a:r>
            <a:r>
              <a:rPr lang="ru-RU" sz="1800" b="1" dirty="0"/>
              <a:t>.      семейное </a:t>
            </a:r>
            <a:r>
              <a:rPr lang="ru-RU" sz="1800" b="1" dirty="0" smtClean="0"/>
              <a:t>положение</a:t>
            </a:r>
            <a:endParaRPr lang="ru-RU" sz="1800" dirty="0"/>
          </a:p>
          <a:p>
            <a:r>
              <a:rPr lang="ru-RU" sz="1800" dirty="0"/>
              <a:t>6</a:t>
            </a:r>
            <a:r>
              <a:rPr lang="ru-RU" sz="1800" b="1" dirty="0"/>
              <a:t>.      профессиональные </a:t>
            </a:r>
            <a:r>
              <a:rPr lang="ru-RU" sz="1800" b="1" dirty="0" smtClean="0"/>
              <a:t>достижения</a:t>
            </a:r>
            <a:endParaRPr lang="ru-RU" sz="1800" dirty="0"/>
          </a:p>
          <a:p>
            <a:r>
              <a:rPr lang="ru-RU" sz="1800" dirty="0" smtClean="0"/>
              <a:t>7</a:t>
            </a:r>
            <a:r>
              <a:rPr lang="ru-RU" sz="1800" b="1" dirty="0" smtClean="0"/>
              <a:t>.      имущественное </a:t>
            </a:r>
            <a:r>
              <a:rPr lang="ru-RU" sz="1800" b="1" dirty="0" smtClean="0"/>
              <a:t>положение</a:t>
            </a:r>
            <a:endParaRPr lang="ru-RU" sz="1800" dirty="0"/>
          </a:p>
          <a:p>
            <a:pPr>
              <a:lnSpc>
                <a:spcPct val="120000"/>
              </a:lnSpc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Подготовка к беседе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7864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sz="4900" dirty="0" smtClean="0"/>
              <a:t>Важно отбирать </a:t>
            </a:r>
            <a:r>
              <a:rPr lang="ru-RU" sz="4900" dirty="0"/>
              <a:t>самые интересные </a:t>
            </a:r>
            <a:r>
              <a:rPr lang="ru-RU" sz="4900" dirty="0" smtClean="0"/>
              <a:t>факты, события </a:t>
            </a:r>
            <a:r>
              <a:rPr lang="ru-RU" sz="4900" dirty="0"/>
              <a:t>в </a:t>
            </a:r>
            <a:r>
              <a:rPr lang="ru-RU" sz="4900" dirty="0" smtClean="0"/>
              <a:t>биографии</a:t>
            </a:r>
            <a:r>
              <a:rPr lang="ru-RU" sz="4900" dirty="0" smtClean="0"/>
              <a:t>.</a:t>
            </a:r>
            <a:endParaRPr lang="ru-RU" sz="4900" dirty="0"/>
          </a:p>
          <a:p>
            <a:pPr>
              <a:buNone/>
            </a:pPr>
            <a:r>
              <a:rPr lang="ru-RU" sz="4900" dirty="0"/>
              <a:t> </a:t>
            </a:r>
          </a:p>
          <a:p>
            <a:r>
              <a:rPr lang="ru-RU" sz="4900" dirty="0"/>
              <a:t>Вопросов может возникнуть множество: их все надо для себя записать, но не все можно </a:t>
            </a:r>
            <a:r>
              <a:rPr lang="ru-RU" sz="4900" dirty="0" smtClean="0"/>
              <a:t>задать. </a:t>
            </a:r>
            <a:r>
              <a:rPr lang="ru-RU" sz="4900" dirty="0"/>
              <a:t>И надо </a:t>
            </a:r>
            <a:r>
              <a:rPr lang="ru-RU" sz="4900" dirty="0" smtClean="0"/>
              <a:t>чтобы </a:t>
            </a:r>
            <a:r>
              <a:rPr lang="ru-RU" sz="4900" dirty="0"/>
              <a:t>человеку было приятно </a:t>
            </a:r>
            <a:r>
              <a:rPr lang="ru-RU" sz="4900" dirty="0" smtClean="0"/>
              <a:t>разговаривать </a:t>
            </a:r>
            <a:r>
              <a:rPr lang="ru-RU" sz="4900" dirty="0"/>
              <a:t>с вами. </a:t>
            </a:r>
          </a:p>
          <a:p>
            <a:pPr>
              <a:buNone/>
            </a:pPr>
            <a:r>
              <a:rPr lang="ru-RU" sz="4900" dirty="0"/>
              <a:t> </a:t>
            </a:r>
          </a:p>
          <a:p>
            <a:r>
              <a:rPr lang="ru-RU" sz="4900" dirty="0"/>
              <a:t>Не стоит рассчитывать на длительную </a:t>
            </a:r>
            <a:r>
              <a:rPr lang="ru-RU" sz="4900" dirty="0" smtClean="0"/>
              <a:t>беседу.</a:t>
            </a:r>
            <a:endParaRPr lang="ru-RU" sz="4900" dirty="0"/>
          </a:p>
          <a:p>
            <a:pPr>
              <a:buNone/>
            </a:pPr>
            <a:r>
              <a:rPr lang="ru-RU" sz="4900" dirty="0"/>
              <a:t> </a:t>
            </a:r>
          </a:p>
          <a:p>
            <a:r>
              <a:rPr lang="ru-RU" sz="4900" dirty="0"/>
              <a:t>Их обязательно </a:t>
            </a:r>
            <a:r>
              <a:rPr lang="ru-RU" sz="4900" dirty="0" smtClean="0"/>
              <a:t>надо записать </a:t>
            </a:r>
            <a:r>
              <a:rPr lang="ru-RU" sz="4900" dirty="0"/>
              <a:t>на бумаге</a:t>
            </a:r>
            <a:r>
              <a:rPr lang="ru-RU" sz="4900" dirty="0" smtClean="0"/>
              <a:t>..</a:t>
            </a:r>
            <a:endParaRPr lang="ru-RU" sz="4900" dirty="0"/>
          </a:p>
          <a:p>
            <a:pPr>
              <a:buNone/>
            </a:pPr>
            <a:r>
              <a:rPr lang="ru-RU" sz="4900" dirty="0"/>
              <a:t> </a:t>
            </a:r>
          </a:p>
          <a:p>
            <a:pPr>
              <a:buNone/>
            </a:pPr>
            <a:r>
              <a:rPr lang="ru-RU" sz="4900" dirty="0"/>
              <a:t> </a:t>
            </a:r>
          </a:p>
          <a:p>
            <a:pPr>
              <a:buNone/>
            </a:pPr>
            <a:endParaRPr lang="ru-RU" sz="4900" dirty="0"/>
          </a:p>
          <a:p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Шаг 3. Беседа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i="1" dirty="0"/>
              <a:t>До беседы:</a:t>
            </a:r>
            <a:endParaRPr lang="ru-RU" b="1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dirty="0" smtClean="0"/>
              <a:t>1</a:t>
            </a:r>
            <a:r>
              <a:rPr lang="ru-RU" dirty="0"/>
              <a:t>.      Договориться о времени и месте </a:t>
            </a:r>
            <a:r>
              <a:rPr lang="ru-RU" dirty="0" err="1" smtClean="0"/>
              <a:t>проведениябеседы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2.     </a:t>
            </a:r>
            <a:r>
              <a:rPr lang="ru-RU" dirty="0" smtClean="0"/>
              <a:t>Отдать (если </a:t>
            </a:r>
            <a:r>
              <a:rPr lang="ru-RU" dirty="0" smtClean="0"/>
              <a:t>нужно) </a:t>
            </a:r>
            <a:r>
              <a:rPr lang="ru-RU" dirty="0"/>
              <a:t>вопросы для предварительно го </a:t>
            </a:r>
            <a:r>
              <a:rPr lang="ru-RU" dirty="0" smtClean="0"/>
              <a:t>ознакомления.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4.      </a:t>
            </a:r>
            <a:r>
              <a:rPr lang="ru-RU" dirty="0" smtClean="0"/>
              <a:t>Собрать </a:t>
            </a:r>
            <a:r>
              <a:rPr lang="ru-RU" dirty="0"/>
              <a:t>необходимые для беседы вещи (фотоаппарат, блокнот, диктофон и т.п.)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321</Words>
  <Application>Microsoft Office PowerPoint</Application>
  <PresentationFormat>Экран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Что такое портретный очерк? </vt:lpstr>
      <vt:lpstr>В портретном очерке сочетаются компоненты</vt:lpstr>
      <vt:lpstr> Написание портретного очерка </vt:lpstr>
      <vt:lpstr> Шаг 1: Выбор героя очерка </vt:lpstr>
      <vt:lpstr> Рекомендации по ограничению в выборе героев. </vt:lpstr>
      <vt:lpstr> Где искать героев? </vt:lpstr>
      <vt:lpstr> Шаг 2. Сбор материала для очерка </vt:lpstr>
      <vt:lpstr> Подготовка к беседе </vt:lpstr>
      <vt:lpstr>Шаг 3. Беседа </vt:lpstr>
      <vt:lpstr>Во время беседы: </vt:lpstr>
      <vt:lpstr> Следует всегда подчёркивать, что </vt:lpstr>
      <vt:lpstr> Что надо в результате получить (БЛОКИ) </vt:lpstr>
      <vt:lpstr> Шаг 4. Написание очерка </vt:lpstr>
      <vt:lpstr> Шаг 5. Представление и оценка очерка </vt:lpstr>
      <vt:lpstr> Чтение вслух  оценивается </vt:lpstr>
      <vt:lpstr>  Содержание оценивается по параметрам . Критерии оценки очерка </vt:lpstr>
      <vt:lpstr>Итог работы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Портретный очерк</dc:title>
  <dc:creator>Ольга</dc:creator>
  <cp:lastModifiedBy>Lexx</cp:lastModifiedBy>
  <cp:revision>10</cp:revision>
  <dcterms:created xsi:type="dcterms:W3CDTF">2010-04-21T15:45:38Z</dcterms:created>
  <dcterms:modified xsi:type="dcterms:W3CDTF">2011-11-12T10:55:20Z</dcterms:modified>
</cp:coreProperties>
</file>