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2" r:id="rId3"/>
    <p:sldId id="257" r:id="rId4"/>
    <p:sldId id="258" r:id="rId5"/>
    <p:sldId id="259" r:id="rId6"/>
    <p:sldId id="261" r:id="rId7"/>
    <p:sldId id="260" r:id="rId8"/>
    <p:sldId id="271" r:id="rId9"/>
    <p:sldId id="262" r:id="rId10"/>
    <p:sldId id="267" r:id="rId11"/>
    <p:sldId id="263" r:id="rId12"/>
    <p:sldId id="264" r:id="rId13"/>
    <p:sldId id="265" r:id="rId14"/>
    <p:sldId id="266" r:id="rId15"/>
    <p:sldId id="26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800000"/>
    <a:srgbClr val="663300"/>
    <a:srgbClr val="996633"/>
    <a:srgbClr val="33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>
        <p:scale>
          <a:sx n="50" d="100"/>
          <a:sy n="50" d="100"/>
        </p:scale>
        <p:origin x="-1962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title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 обучения</c:v>
                </c:pt>
              </c:strCache>
            </c:strRef>
          </c:tx>
          <c:spPr>
            <a:solidFill>
              <a:srgbClr val="800000"/>
            </a:solidFill>
          </c:spPr>
          <c:cat>
            <c:strRef>
              <c:f>Лист1!$A$2:$A$3</c:f>
              <c:strCache>
                <c:ptCount val="2"/>
                <c:pt idx="0">
                  <c:v>2009 год</c:v>
                </c:pt>
                <c:pt idx="1">
                  <c:v>2010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</c:v>
                </c:pt>
                <c:pt idx="1">
                  <c:v>61</c:v>
                </c:pt>
              </c:numCache>
            </c:numRef>
          </c:val>
        </c:ser>
        <c:overlap val="100"/>
        <c:axId val="91730688"/>
        <c:axId val="91720704"/>
      </c:barChart>
      <c:valAx>
        <c:axId val="91720704"/>
        <c:scaling>
          <c:orientation val="minMax"/>
        </c:scaling>
        <c:axPos val="l"/>
        <c:majorGridlines/>
        <c:numFmt formatCode="General" sourceLinked="1"/>
        <c:tickLblPos val="nextTo"/>
        <c:crossAx val="91730688"/>
        <c:crosses val="autoZero"/>
        <c:crossBetween val="between"/>
      </c:valAx>
      <c:catAx>
        <c:axId val="91730688"/>
        <c:scaling>
          <c:orientation val="minMax"/>
        </c:scaling>
        <c:axPos val="b"/>
        <c:tickLblPos val="nextTo"/>
        <c:crossAx val="91720704"/>
        <c:crosses val="autoZero"/>
        <c:auto val="1"/>
        <c:lblAlgn val="ctr"/>
        <c:lblOffset val="100"/>
      </c:cat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hart>
    <c:title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Интерес к изучению темы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2009 год</c:v>
                </c:pt>
                <c:pt idx="1">
                  <c:v>2010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71</c:v>
                </c:pt>
                <c:pt idx="1">
                  <c:v>89</c:v>
                </c:pt>
              </c:numCache>
            </c:numRef>
          </c:val>
        </c:ser>
        <c:overlap val="100"/>
        <c:axId val="68173824"/>
        <c:axId val="68175360"/>
      </c:barChart>
      <c:catAx>
        <c:axId val="68173824"/>
        <c:scaling>
          <c:orientation val="minMax"/>
        </c:scaling>
        <c:axPos val="b"/>
        <c:tickLblPos val="nextTo"/>
        <c:crossAx val="68175360"/>
        <c:crosses val="autoZero"/>
        <c:auto val="1"/>
        <c:lblAlgn val="ctr"/>
        <c:lblOffset val="100"/>
      </c:catAx>
      <c:valAx>
        <c:axId val="68175360"/>
        <c:scaling>
          <c:orientation val="minMax"/>
        </c:scaling>
        <c:axPos val="l"/>
        <c:majorGridlines/>
        <c:numFmt formatCode="General" sourceLinked="1"/>
        <c:tickLblPos val="nextTo"/>
        <c:crossAx val="681738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00FBB3-AA1C-4EC3-A2AC-CD57ADF6642D}" type="datetimeFigureOut">
              <a:rPr lang="ru-RU" smtClean="0"/>
              <a:pPr/>
              <a:t>01.12.2011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265E33-D0BD-4D1C-9E93-B8A185A05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65E33-D0BD-4D1C-9E93-B8A185A05E3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gi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Рисунок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685800"/>
            <a:ext cx="8839200" cy="56388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248400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endParaRPr lang="ru-RU" dirty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D27B4F5-6BE9-410C-BFB7-A1723D0EC729}" type="slidenum">
              <a:rPr lang="ru-RU"/>
              <a:pPr/>
              <a:t>‹#›</a:t>
            </a:fld>
            <a:endParaRPr lang="ru-RU" dirty="0"/>
          </a:p>
        </p:txBody>
      </p:sp>
      <p:grpSp>
        <p:nvGrpSpPr>
          <p:cNvPr id="5129" name="Group 9"/>
          <p:cNvGrpSpPr>
            <a:grpSpLocks/>
          </p:cNvGrpSpPr>
          <p:nvPr/>
        </p:nvGrpSpPr>
        <p:grpSpPr bwMode="auto">
          <a:xfrm>
            <a:off x="914400" y="1219200"/>
            <a:ext cx="7315200" cy="4572000"/>
            <a:chOff x="96" y="509"/>
            <a:chExt cx="5328" cy="3567"/>
          </a:xfrm>
        </p:grpSpPr>
        <p:grpSp>
          <p:nvGrpSpPr>
            <p:cNvPr id="5130" name="Group 10"/>
            <p:cNvGrpSpPr>
              <a:grpSpLocks/>
            </p:cNvGrpSpPr>
            <p:nvPr/>
          </p:nvGrpSpPr>
          <p:grpSpPr bwMode="auto">
            <a:xfrm>
              <a:off x="252" y="509"/>
              <a:ext cx="630" cy="3548"/>
              <a:chOff x="252" y="509"/>
              <a:chExt cx="630" cy="3548"/>
            </a:xfrm>
          </p:grpSpPr>
          <p:sp>
            <p:nvSpPr>
              <p:cNvPr id="5131" name="Line 11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32" name="Line 12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33" name="Line 13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34" name="Line 1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5135" name="Group 15"/>
            <p:cNvGrpSpPr>
              <a:grpSpLocks/>
            </p:cNvGrpSpPr>
            <p:nvPr/>
          </p:nvGrpSpPr>
          <p:grpSpPr bwMode="auto">
            <a:xfrm rot="5400000">
              <a:off x="1162" y="-387"/>
              <a:ext cx="3195" cy="5328"/>
              <a:chOff x="1636" y="772"/>
              <a:chExt cx="3663" cy="4098"/>
            </a:xfrm>
          </p:grpSpPr>
          <p:grpSp>
            <p:nvGrpSpPr>
              <p:cNvPr id="5136" name="Group 16"/>
              <p:cNvGrpSpPr>
                <a:grpSpLocks/>
              </p:cNvGrpSpPr>
              <p:nvPr/>
            </p:nvGrpSpPr>
            <p:grpSpPr bwMode="auto">
              <a:xfrm>
                <a:off x="1636" y="783"/>
                <a:ext cx="734" cy="4087"/>
                <a:chOff x="1636" y="783"/>
                <a:chExt cx="734" cy="4087"/>
              </a:xfrm>
            </p:grpSpPr>
            <p:sp>
              <p:nvSpPr>
                <p:cNvPr id="5137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636" y="82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38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882" y="783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39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40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370" y="818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</p:grpSp>
          <p:grpSp>
            <p:nvGrpSpPr>
              <p:cNvPr id="5141" name="Group 21"/>
              <p:cNvGrpSpPr>
                <a:grpSpLocks/>
              </p:cNvGrpSpPr>
              <p:nvPr/>
            </p:nvGrpSpPr>
            <p:grpSpPr bwMode="auto">
              <a:xfrm>
                <a:off x="2606" y="772"/>
                <a:ext cx="734" cy="4087"/>
                <a:chOff x="1636" y="783"/>
                <a:chExt cx="734" cy="4087"/>
              </a:xfrm>
            </p:grpSpPr>
            <p:sp>
              <p:nvSpPr>
                <p:cNvPr id="5142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636" y="82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43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1882" y="783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44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45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370" y="818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</p:grpSp>
          <p:grpSp>
            <p:nvGrpSpPr>
              <p:cNvPr id="5146" name="Group 26"/>
              <p:cNvGrpSpPr>
                <a:grpSpLocks/>
              </p:cNvGrpSpPr>
              <p:nvPr/>
            </p:nvGrpSpPr>
            <p:grpSpPr bwMode="auto">
              <a:xfrm>
                <a:off x="3595" y="783"/>
                <a:ext cx="734" cy="4087"/>
                <a:chOff x="1636" y="783"/>
                <a:chExt cx="734" cy="4087"/>
              </a:xfrm>
            </p:grpSpPr>
            <p:sp>
              <p:nvSpPr>
                <p:cNvPr id="5147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636" y="82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48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882" y="783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49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50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70" y="818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</p:grpSp>
          <p:grpSp>
            <p:nvGrpSpPr>
              <p:cNvPr id="5151" name="Group 31"/>
              <p:cNvGrpSpPr>
                <a:grpSpLocks/>
              </p:cNvGrpSpPr>
              <p:nvPr/>
            </p:nvGrpSpPr>
            <p:grpSpPr bwMode="auto">
              <a:xfrm>
                <a:off x="4565" y="772"/>
                <a:ext cx="734" cy="4087"/>
                <a:chOff x="1636" y="783"/>
                <a:chExt cx="734" cy="4087"/>
              </a:xfrm>
            </p:grpSpPr>
            <p:sp>
              <p:nvSpPr>
                <p:cNvPr id="5152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636" y="82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53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882" y="783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54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124" y="80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5155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2370" y="818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dirty="0"/>
                </a:p>
              </p:txBody>
            </p:sp>
          </p:grpSp>
        </p:grpSp>
        <p:grpSp>
          <p:nvGrpSpPr>
            <p:cNvPr id="5156" name="Group 3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5157" name="Line 37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58" name="Line 3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59" name="Line 39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60" name="Line 40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5161" name="Group 4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5162" name="Line 42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63" name="Line 4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64" name="Line 44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65" name="Line 45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5166" name="Group 4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5167" name="Line 47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68" name="Line 4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69" name="Line 49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70" name="Line 50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5171" name="Group 51"/>
            <p:cNvGrpSpPr>
              <a:grpSpLocks/>
            </p:cNvGrpSpPr>
            <p:nvPr/>
          </p:nvGrpSpPr>
          <p:grpSpPr bwMode="auto">
            <a:xfrm>
              <a:off x="3659" y="528"/>
              <a:ext cx="630" cy="3548"/>
              <a:chOff x="252" y="509"/>
              <a:chExt cx="630" cy="3548"/>
            </a:xfrm>
          </p:grpSpPr>
          <p:sp>
            <p:nvSpPr>
              <p:cNvPr id="5172" name="Line 52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73" name="Line 5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74" name="Line 54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75" name="Line 55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5176" name="Group 5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5177" name="Line 57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78" name="Line 5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79" name="Line 59"/>
              <p:cNvSpPr>
                <a:spLocks noChangeShapeType="1"/>
              </p:cNvSpPr>
              <p:nvPr/>
            </p:nvSpPr>
            <p:spPr bwMode="auto">
              <a:xfrm flipV="1">
                <a:off x="672" y="528"/>
                <a:ext cx="0" cy="3529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80" name="Line 60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28"/>
              </a:xfrm>
              <a:prstGeom prst="line">
                <a:avLst/>
              </a:prstGeom>
              <a:noFill/>
              <a:ln w="127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9404" name="AutoShape 3260"/>
          <p:cNvSpPr>
            <a:spLocks noChangeArrowheads="1"/>
          </p:cNvSpPr>
          <p:nvPr/>
        </p:nvSpPr>
        <p:spPr bwMode="auto">
          <a:xfrm>
            <a:off x="990600" y="5943600"/>
            <a:ext cx="7010400" cy="304800"/>
          </a:xfrm>
          <a:prstGeom prst="cube">
            <a:avLst>
              <a:gd name="adj" fmla="val 822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9402" name="Picture 3258" descr="ED00184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5867400"/>
            <a:ext cx="609600" cy="2667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405" name="Picture 3261" descr="j02910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903913" y="4987925"/>
            <a:ext cx="457200" cy="191135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406" name="Picture 3262" descr="j030333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295400"/>
            <a:ext cx="419100" cy="762000"/>
          </a:xfrm>
          <a:prstGeom prst="rect">
            <a:avLst/>
          </a:prstGeom>
          <a:noFill/>
        </p:spPr>
      </p:pic>
      <p:sp>
        <p:nvSpPr>
          <p:cNvPr id="9407" name="Rectangle 3263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408" name="Rectangle 3264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5FB3395-9E7E-49C0-B98F-B57F664FE9EC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718FA61-4D2C-4A9B-8B21-D61126869523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9672C2A-6242-482C-A9A9-DD819EFE9AAF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9F5455-7CDB-4D7F-B69D-D6F8817A128D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0BAAED0-E09D-447B-86F5-678CFE427872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9442123-B696-4F70-95B3-6A3CFA6EE6D2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95B2458-8C74-423F-95BE-0A16FDD1133A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8B4EEC2-31B5-4B73-8398-5E127A115C90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32827BD-DBB5-4843-9479-4B5C4E1F4E50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4DAA554-E61F-4BD9-B0AC-139E70F88EBF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4A68E78-0953-49DD-982D-C6B08E0CE350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381000" y="0"/>
            <a:ext cx="76200" cy="6858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66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1035" name="Group 11"/>
          <p:cNvGrpSpPr>
            <a:grpSpLocks/>
          </p:cNvGrpSpPr>
          <p:nvPr/>
        </p:nvGrpSpPr>
        <p:grpSpPr bwMode="auto">
          <a:xfrm>
            <a:off x="228600" y="152400"/>
            <a:ext cx="982663" cy="836613"/>
            <a:chOff x="3552" y="2784"/>
            <a:chExt cx="619" cy="527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586" y="2784"/>
              <a:ext cx="95" cy="123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78" y="105"/>
                </a:cxn>
                <a:cxn ang="0">
                  <a:pos x="62" y="85"/>
                </a:cxn>
                <a:cxn ang="0">
                  <a:pos x="46" y="62"/>
                </a:cxn>
                <a:cxn ang="0">
                  <a:pos x="30" y="33"/>
                </a:cxn>
                <a:cxn ang="0">
                  <a:pos x="24" y="6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3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11" y="29"/>
                </a:cxn>
                <a:cxn ang="0">
                  <a:pos x="27" y="60"/>
                </a:cxn>
                <a:cxn ang="0">
                  <a:pos x="43" y="85"/>
                </a:cxn>
                <a:cxn ang="0">
                  <a:pos x="76" y="116"/>
                </a:cxn>
                <a:cxn ang="0">
                  <a:pos x="84" y="123"/>
                </a:cxn>
                <a:cxn ang="0">
                  <a:pos x="95" y="121"/>
                </a:cxn>
                <a:cxn ang="0">
                  <a:pos x="92" y="114"/>
                </a:cxn>
              </a:cxnLst>
              <a:rect l="0" t="0" r="r" b="b"/>
              <a:pathLst>
                <a:path w="95" h="123">
                  <a:moveTo>
                    <a:pt x="92" y="114"/>
                  </a:moveTo>
                  <a:lnTo>
                    <a:pt x="78" y="105"/>
                  </a:lnTo>
                  <a:lnTo>
                    <a:pt x="62" y="85"/>
                  </a:lnTo>
                  <a:lnTo>
                    <a:pt x="46" y="62"/>
                  </a:lnTo>
                  <a:lnTo>
                    <a:pt x="30" y="33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1" y="29"/>
                  </a:lnTo>
                  <a:lnTo>
                    <a:pt x="27" y="60"/>
                  </a:lnTo>
                  <a:lnTo>
                    <a:pt x="43" y="85"/>
                  </a:lnTo>
                  <a:lnTo>
                    <a:pt x="76" y="116"/>
                  </a:lnTo>
                  <a:lnTo>
                    <a:pt x="84" y="123"/>
                  </a:lnTo>
                  <a:lnTo>
                    <a:pt x="95" y="121"/>
                  </a:lnTo>
                  <a:lnTo>
                    <a:pt x="92" y="114"/>
                  </a:lnTo>
                </a:path>
              </a:pathLst>
            </a:custGeom>
            <a:solidFill>
              <a:srgbClr val="AC3D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552" y="2784"/>
              <a:ext cx="619" cy="527"/>
            </a:xfrm>
            <a:custGeom>
              <a:avLst/>
              <a:gdLst/>
              <a:ahLst/>
              <a:cxnLst>
                <a:cxn ang="0">
                  <a:pos x="78" y="128"/>
                </a:cxn>
                <a:cxn ang="0">
                  <a:pos x="13" y="193"/>
                </a:cxn>
                <a:cxn ang="0">
                  <a:pos x="0" y="229"/>
                </a:cxn>
                <a:cxn ang="0">
                  <a:pos x="16" y="224"/>
                </a:cxn>
                <a:cxn ang="0">
                  <a:pos x="3" y="256"/>
                </a:cxn>
                <a:cxn ang="0">
                  <a:pos x="32" y="372"/>
                </a:cxn>
                <a:cxn ang="0">
                  <a:pos x="70" y="433"/>
                </a:cxn>
                <a:cxn ang="0">
                  <a:pos x="92" y="397"/>
                </a:cxn>
                <a:cxn ang="0">
                  <a:pos x="124" y="388"/>
                </a:cxn>
                <a:cxn ang="0">
                  <a:pos x="151" y="453"/>
                </a:cxn>
                <a:cxn ang="0">
                  <a:pos x="173" y="448"/>
                </a:cxn>
                <a:cxn ang="0">
                  <a:pos x="238" y="527"/>
                </a:cxn>
                <a:cxn ang="0">
                  <a:pos x="249" y="435"/>
                </a:cxn>
                <a:cxn ang="0">
                  <a:pos x="262" y="433"/>
                </a:cxn>
                <a:cxn ang="0">
                  <a:pos x="276" y="381"/>
                </a:cxn>
                <a:cxn ang="0">
                  <a:pos x="324" y="401"/>
                </a:cxn>
                <a:cxn ang="0">
                  <a:pos x="373" y="473"/>
                </a:cxn>
                <a:cxn ang="0">
                  <a:pos x="378" y="457"/>
                </a:cxn>
                <a:cxn ang="0">
                  <a:pos x="408" y="455"/>
                </a:cxn>
                <a:cxn ang="0">
                  <a:pos x="421" y="435"/>
                </a:cxn>
                <a:cxn ang="0">
                  <a:pos x="462" y="430"/>
                </a:cxn>
                <a:cxn ang="0">
                  <a:pos x="505" y="455"/>
                </a:cxn>
                <a:cxn ang="0">
                  <a:pos x="538" y="450"/>
                </a:cxn>
                <a:cxn ang="0">
                  <a:pos x="548" y="441"/>
                </a:cxn>
                <a:cxn ang="0">
                  <a:pos x="519" y="386"/>
                </a:cxn>
                <a:cxn ang="0">
                  <a:pos x="516" y="372"/>
                </a:cxn>
                <a:cxn ang="0">
                  <a:pos x="489" y="325"/>
                </a:cxn>
                <a:cxn ang="0">
                  <a:pos x="508" y="303"/>
                </a:cxn>
                <a:cxn ang="0">
                  <a:pos x="548" y="294"/>
                </a:cxn>
                <a:cxn ang="0">
                  <a:pos x="548" y="282"/>
                </a:cxn>
                <a:cxn ang="0">
                  <a:pos x="513" y="278"/>
                </a:cxn>
                <a:cxn ang="0">
                  <a:pos x="424" y="224"/>
                </a:cxn>
                <a:cxn ang="0">
                  <a:pos x="432" y="211"/>
                </a:cxn>
                <a:cxn ang="0">
                  <a:pos x="457" y="204"/>
                </a:cxn>
                <a:cxn ang="0">
                  <a:pos x="513" y="193"/>
                </a:cxn>
                <a:cxn ang="0">
                  <a:pos x="538" y="202"/>
                </a:cxn>
                <a:cxn ang="0">
                  <a:pos x="532" y="179"/>
                </a:cxn>
                <a:cxn ang="0">
                  <a:pos x="573" y="166"/>
                </a:cxn>
                <a:cxn ang="0">
                  <a:pos x="619" y="128"/>
                </a:cxn>
                <a:cxn ang="0">
                  <a:pos x="562" y="141"/>
                </a:cxn>
                <a:cxn ang="0">
                  <a:pos x="538" y="112"/>
                </a:cxn>
                <a:cxn ang="0">
                  <a:pos x="519" y="110"/>
                </a:cxn>
                <a:cxn ang="0">
                  <a:pos x="492" y="92"/>
                </a:cxn>
                <a:cxn ang="0">
                  <a:pos x="519" y="52"/>
                </a:cxn>
                <a:cxn ang="0">
                  <a:pos x="497" y="54"/>
                </a:cxn>
                <a:cxn ang="0">
                  <a:pos x="424" y="72"/>
                </a:cxn>
                <a:cxn ang="0">
                  <a:pos x="348" y="59"/>
                </a:cxn>
                <a:cxn ang="0">
                  <a:pos x="348" y="43"/>
                </a:cxn>
                <a:cxn ang="0">
                  <a:pos x="386" y="27"/>
                </a:cxn>
                <a:cxn ang="0">
                  <a:pos x="397" y="5"/>
                </a:cxn>
                <a:cxn ang="0">
                  <a:pos x="346" y="9"/>
                </a:cxn>
                <a:cxn ang="0">
                  <a:pos x="284" y="5"/>
                </a:cxn>
                <a:cxn ang="0">
                  <a:pos x="251" y="20"/>
                </a:cxn>
                <a:cxn ang="0">
                  <a:pos x="257" y="7"/>
                </a:cxn>
                <a:cxn ang="0">
                  <a:pos x="240" y="3"/>
                </a:cxn>
                <a:cxn ang="0">
                  <a:pos x="154" y="34"/>
                </a:cxn>
                <a:cxn ang="0">
                  <a:pos x="119" y="83"/>
                </a:cxn>
              </a:cxnLst>
              <a:rect l="0" t="0" r="r" b="b"/>
              <a:pathLst>
                <a:path w="619" h="527">
                  <a:moveTo>
                    <a:pt x="113" y="108"/>
                  </a:moveTo>
                  <a:lnTo>
                    <a:pt x="103" y="112"/>
                  </a:lnTo>
                  <a:lnTo>
                    <a:pt x="78" y="128"/>
                  </a:lnTo>
                  <a:lnTo>
                    <a:pt x="59" y="141"/>
                  </a:lnTo>
                  <a:lnTo>
                    <a:pt x="32" y="166"/>
                  </a:lnTo>
                  <a:lnTo>
                    <a:pt x="13" y="193"/>
                  </a:lnTo>
                  <a:lnTo>
                    <a:pt x="0" y="215"/>
                  </a:lnTo>
                  <a:lnTo>
                    <a:pt x="0" y="224"/>
                  </a:lnTo>
                  <a:lnTo>
                    <a:pt x="0" y="229"/>
                  </a:lnTo>
                  <a:lnTo>
                    <a:pt x="8" y="224"/>
                  </a:lnTo>
                  <a:lnTo>
                    <a:pt x="13" y="224"/>
                  </a:lnTo>
                  <a:lnTo>
                    <a:pt x="16" y="224"/>
                  </a:lnTo>
                  <a:lnTo>
                    <a:pt x="19" y="229"/>
                  </a:lnTo>
                  <a:lnTo>
                    <a:pt x="16" y="233"/>
                  </a:lnTo>
                  <a:lnTo>
                    <a:pt x="3" y="256"/>
                  </a:lnTo>
                  <a:lnTo>
                    <a:pt x="0" y="291"/>
                  </a:lnTo>
                  <a:lnTo>
                    <a:pt x="13" y="336"/>
                  </a:lnTo>
                  <a:lnTo>
                    <a:pt x="32" y="372"/>
                  </a:lnTo>
                  <a:lnTo>
                    <a:pt x="49" y="390"/>
                  </a:lnTo>
                  <a:lnTo>
                    <a:pt x="62" y="408"/>
                  </a:lnTo>
                  <a:lnTo>
                    <a:pt x="70" y="433"/>
                  </a:lnTo>
                  <a:lnTo>
                    <a:pt x="78" y="430"/>
                  </a:lnTo>
                  <a:lnTo>
                    <a:pt x="86" y="410"/>
                  </a:lnTo>
                  <a:lnTo>
                    <a:pt x="92" y="397"/>
                  </a:lnTo>
                  <a:lnTo>
                    <a:pt x="100" y="386"/>
                  </a:lnTo>
                  <a:lnTo>
                    <a:pt x="111" y="381"/>
                  </a:lnTo>
                  <a:lnTo>
                    <a:pt x="124" y="388"/>
                  </a:lnTo>
                  <a:lnTo>
                    <a:pt x="132" y="401"/>
                  </a:lnTo>
                  <a:lnTo>
                    <a:pt x="138" y="433"/>
                  </a:lnTo>
                  <a:lnTo>
                    <a:pt x="151" y="453"/>
                  </a:lnTo>
                  <a:lnTo>
                    <a:pt x="159" y="464"/>
                  </a:lnTo>
                  <a:lnTo>
                    <a:pt x="165" y="459"/>
                  </a:lnTo>
                  <a:lnTo>
                    <a:pt x="173" y="448"/>
                  </a:lnTo>
                  <a:lnTo>
                    <a:pt x="184" y="468"/>
                  </a:lnTo>
                  <a:lnTo>
                    <a:pt x="197" y="489"/>
                  </a:lnTo>
                  <a:lnTo>
                    <a:pt x="238" y="527"/>
                  </a:lnTo>
                  <a:lnTo>
                    <a:pt x="232" y="500"/>
                  </a:lnTo>
                  <a:lnTo>
                    <a:pt x="235" y="473"/>
                  </a:lnTo>
                  <a:lnTo>
                    <a:pt x="249" y="435"/>
                  </a:lnTo>
                  <a:lnTo>
                    <a:pt x="249" y="433"/>
                  </a:lnTo>
                  <a:lnTo>
                    <a:pt x="257" y="435"/>
                  </a:lnTo>
                  <a:lnTo>
                    <a:pt x="262" y="433"/>
                  </a:lnTo>
                  <a:lnTo>
                    <a:pt x="262" y="412"/>
                  </a:lnTo>
                  <a:lnTo>
                    <a:pt x="265" y="397"/>
                  </a:lnTo>
                  <a:lnTo>
                    <a:pt x="276" y="381"/>
                  </a:lnTo>
                  <a:lnTo>
                    <a:pt x="289" y="377"/>
                  </a:lnTo>
                  <a:lnTo>
                    <a:pt x="297" y="377"/>
                  </a:lnTo>
                  <a:lnTo>
                    <a:pt x="324" y="401"/>
                  </a:lnTo>
                  <a:lnTo>
                    <a:pt x="343" y="426"/>
                  </a:lnTo>
                  <a:lnTo>
                    <a:pt x="365" y="459"/>
                  </a:lnTo>
                  <a:lnTo>
                    <a:pt x="373" y="473"/>
                  </a:lnTo>
                  <a:lnTo>
                    <a:pt x="375" y="473"/>
                  </a:lnTo>
                  <a:lnTo>
                    <a:pt x="378" y="468"/>
                  </a:lnTo>
                  <a:lnTo>
                    <a:pt x="378" y="457"/>
                  </a:lnTo>
                  <a:lnTo>
                    <a:pt x="384" y="453"/>
                  </a:lnTo>
                  <a:lnTo>
                    <a:pt x="394" y="450"/>
                  </a:lnTo>
                  <a:lnTo>
                    <a:pt x="408" y="455"/>
                  </a:lnTo>
                  <a:lnTo>
                    <a:pt x="413" y="453"/>
                  </a:lnTo>
                  <a:lnTo>
                    <a:pt x="416" y="450"/>
                  </a:lnTo>
                  <a:lnTo>
                    <a:pt x="421" y="435"/>
                  </a:lnTo>
                  <a:lnTo>
                    <a:pt x="432" y="430"/>
                  </a:lnTo>
                  <a:lnTo>
                    <a:pt x="448" y="428"/>
                  </a:lnTo>
                  <a:lnTo>
                    <a:pt x="462" y="430"/>
                  </a:lnTo>
                  <a:lnTo>
                    <a:pt x="494" y="450"/>
                  </a:lnTo>
                  <a:lnTo>
                    <a:pt x="500" y="455"/>
                  </a:lnTo>
                  <a:lnTo>
                    <a:pt x="505" y="455"/>
                  </a:lnTo>
                  <a:lnTo>
                    <a:pt x="513" y="444"/>
                  </a:lnTo>
                  <a:lnTo>
                    <a:pt x="519" y="444"/>
                  </a:lnTo>
                  <a:lnTo>
                    <a:pt x="538" y="450"/>
                  </a:lnTo>
                  <a:lnTo>
                    <a:pt x="551" y="455"/>
                  </a:lnTo>
                  <a:lnTo>
                    <a:pt x="567" y="464"/>
                  </a:lnTo>
                  <a:lnTo>
                    <a:pt x="548" y="441"/>
                  </a:lnTo>
                  <a:lnTo>
                    <a:pt x="527" y="415"/>
                  </a:lnTo>
                  <a:lnTo>
                    <a:pt x="513" y="392"/>
                  </a:lnTo>
                  <a:lnTo>
                    <a:pt x="519" y="386"/>
                  </a:lnTo>
                  <a:lnTo>
                    <a:pt x="527" y="386"/>
                  </a:lnTo>
                  <a:lnTo>
                    <a:pt x="527" y="381"/>
                  </a:lnTo>
                  <a:lnTo>
                    <a:pt x="516" y="372"/>
                  </a:lnTo>
                  <a:lnTo>
                    <a:pt x="502" y="361"/>
                  </a:lnTo>
                  <a:lnTo>
                    <a:pt x="494" y="345"/>
                  </a:lnTo>
                  <a:lnTo>
                    <a:pt x="489" y="325"/>
                  </a:lnTo>
                  <a:lnTo>
                    <a:pt x="489" y="312"/>
                  </a:lnTo>
                  <a:lnTo>
                    <a:pt x="500" y="305"/>
                  </a:lnTo>
                  <a:lnTo>
                    <a:pt x="508" y="303"/>
                  </a:lnTo>
                  <a:lnTo>
                    <a:pt x="527" y="303"/>
                  </a:lnTo>
                  <a:lnTo>
                    <a:pt x="538" y="298"/>
                  </a:lnTo>
                  <a:lnTo>
                    <a:pt x="548" y="294"/>
                  </a:lnTo>
                  <a:lnTo>
                    <a:pt x="554" y="287"/>
                  </a:lnTo>
                  <a:lnTo>
                    <a:pt x="554" y="282"/>
                  </a:lnTo>
                  <a:lnTo>
                    <a:pt x="548" y="282"/>
                  </a:lnTo>
                  <a:lnTo>
                    <a:pt x="543" y="282"/>
                  </a:lnTo>
                  <a:lnTo>
                    <a:pt x="532" y="282"/>
                  </a:lnTo>
                  <a:lnTo>
                    <a:pt x="513" y="278"/>
                  </a:lnTo>
                  <a:lnTo>
                    <a:pt x="478" y="258"/>
                  </a:lnTo>
                  <a:lnTo>
                    <a:pt x="435" y="231"/>
                  </a:lnTo>
                  <a:lnTo>
                    <a:pt x="424" y="224"/>
                  </a:lnTo>
                  <a:lnTo>
                    <a:pt x="421" y="220"/>
                  </a:lnTo>
                  <a:lnTo>
                    <a:pt x="424" y="215"/>
                  </a:lnTo>
                  <a:lnTo>
                    <a:pt x="432" y="211"/>
                  </a:lnTo>
                  <a:lnTo>
                    <a:pt x="438" y="213"/>
                  </a:lnTo>
                  <a:lnTo>
                    <a:pt x="451" y="209"/>
                  </a:lnTo>
                  <a:lnTo>
                    <a:pt x="457" y="204"/>
                  </a:lnTo>
                  <a:lnTo>
                    <a:pt x="478" y="195"/>
                  </a:lnTo>
                  <a:lnTo>
                    <a:pt x="500" y="195"/>
                  </a:lnTo>
                  <a:lnTo>
                    <a:pt x="513" y="193"/>
                  </a:lnTo>
                  <a:lnTo>
                    <a:pt x="519" y="193"/>
                  </a:lnTo>
                  <a:lnTo>
                    <a:pt x="532" y="200"/>
                  </a:lnTo>
                  <a:lnTo>
                    <a:pt x="538" y="202"/>
                  </a:lnTo>
                  <a:lnTo>
                    <a:pt x="540" y="197"/>
                  </a:lnTo>
                  <a:lnTo>
                    <a:pt x="532" y="182"/>
                  </a:lnTo>
                  <a:lnTo>
                    <a:pt x="532" y="179"/>
                  </a:lnTo>
                  <a:lnTo>
                    <a:pt x="538" y="175"/>
                  </a:lnTo>
                  <a:lnTo>
                    <a:pt x="548" y="173"/>
                  </a:lnTo>
                  <a:lnTo>
                    <a:pt x="573" y="166"/>
                  </a:lnTo>
                  <a:lnTo>
                    <a:pt x="605" y="148"/>
                  </a:lnTo>
                  <a:lnTo>
                    <a:pt x="616" y="137"/>
                  </a:lnTo>
                  <a:lnTo>
                    <a:pt x="619" y="128"/>
                  </a:lnTo>
                  <a:lnTo>
                    <a:pt x="605" y="137"/>
                  </a:lnTo>
                  <a:lnTo>
                    <a:pt x="592" y="139"/>
                  </a:lnTo>
                  <a:lnTo>
                    <a:pt x="562" y="141"/>
                  </a:lnTo>
                  <a:lnTo>
                    <a:pt x="546" y="132"/>
                  </a:lnTo>
                  <a:lnTo>
                    <a:pt x="540" y="128"/>
                  </a:lnTo>
                  <a:lnTo>
                    <a:pt x="538" y="112"/>
                  </a:lnTo>
                  <a:lnTo>
                    <a:pt x="532" y="108"/>
                  </a:lnTo>
                  <a:lnTo>
                    <a:pt x="524" y="110"/>
                  </a:lnTo>
                  <a:lnTo>
                    <a:pt x="519" y="110"/>
                  </a:lnTo>
                  <a:lnTo>
                    <a:pt x="519" y="108"/>
                  </a:lnTo>
                  <a:lnTo>
                    <a:pt x="497" y="97"/>
                  </a:lnTo>
                  <a:lnTo>
                    <a:pt x="492" y="92"/>
                  </a:lnTo>
                  <a:lnTo>
                    <a:pt x="497" y="88"/>
                  </a:lnTo>
                  <a:lnTo>
                    <a:pt x="513" y="65"/>
                  </a:lnTo>
                  <a:lnTo>
                    <a:pt x="519" y="52"/>
                  </a:lnTo>
                  <a:lnTo>
                    <a:pt x="516" y="43"/>
                  </a:lnTo>
                  <a:lnTo>
                    <a:pt x="508" y="47"/>
                  </a:lnTo>
                  <a:lnTo>
                    <a:pt x="497" y="54"/>
                  </a:lnTo>
                  <a:lnTo>
                    <a:pt x="478" y="65"/>
                  </a:lnTo>
                  <a:lnTo>
                    <a:pt x="465" y="67"/>
                  </a:lnTo>
                  <a:lnTo>
                    <a:pt x="424" y="72"/>
                  </a:lnTo>
                  <a:lnTo>
                    <a:pt x="392" y="67"/>
                  </a:lnTo>
                  <a:lnTo>
                    <a:pt x="365" y="63"/>
                  </a:lnTo>
                  <a:lnTo>
                    <a:pt x="348" y="59"/>
                  </a:lnTo>
                  <a:lnTo>
                    <a:pt x="343" y="54"/>
                  </a:lnTo>
                  <a:lnTo>
                    <a:pt x="343" y="50"/>
                  </a:lnTo>
                  <a:lnTo>
                    <a:pt x="348" y="43"/>
                  </a:lnTo>
                  <a:lnTo>
                    <a:pt x="359" y="43"/>
                  </a:lnTo>
                  <a:lnTo>
                    <a:pt x="373" y="36"/>
                  </a:lnTo>
                  <a:lnTo>
                    <a:pt x="386" y="27"/>
                  </a:lnTo>
                  <a:lnTo>
                    <a:pt x="403" y="9"/>
                  </a:lnTo>
                  <a:lnTo>
                    <a:pt x="403" y="5"/>
                  </a:lnTo>
                  <a:lnTo>
                    <a:pt x="397" y="5"/>
                  </a:lnTo>
                  <a:lnTo>
                    <a:pt x="389" y="11"/>
                  </a:lnTo>
                  <a:lnTo>
                    <a:pt x="378" y="14"/>
                  </a:lnTo>
                  <a:lnTo>
                    <a:pt x="346" y="9"/>
                  </a:lnTo>
                  <a:lnTo>
                    <a:pt x="319" y="5"/>
                  </a:lnTo>
                  <a:lnTo>
                    <a:pt x="300" y="3"/>
                  </a:lnTo>
                  <a:lnTo>
                    <a:pt x="284" y="5"/>
                  </a:lnTo>
                  <a:lnTo>
                    <a:pt x="273" y="9"/>
                  </a:lnTo>
                  <a:lnTo>
                    <a:pt x="265" y="14"/>
                  </a:lnTo>
                  <a:lnTo>
                    <a:pt x="251" y="20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7" y="7"/>
                  </a:lnTo>
                  <a:lnTo>
                    <a:pt x="257" y="5"/>
                  </a:lnTo>
                  <a:lnTo>
                    <a:pt x="254" y="0"/>
                  </a:lnTo>
                  <a:lnTo>
                    <a:pt x="240" y="3"/>
                  </a:lnTo>
                  <a:lnTo>
                    <a:pt x="205" y="11"/>
                  </a:lnTo>
                  <a:lnTo>
                    <a:pt x="176" y="25"/>
                  </a:lnTo>
                  <a:lnTo>
                    <a:pt x="154" y="34"/>
                  </a:lnTo>
                  <a:lnTo>
                    <a:pt x="138" y="47"/>
                  </a:lnTo>
                  <a:lnTo>
                    <a:pt x="124" y="65"/>
                  </a:lnTo>
                  <a:lnTo>
                    <a:pt x="119" y="83"/>
                  </a:lnTo>
                  <a:lnTo>
                    <a:pt x="119" y="97"/>
                  </a:lnTo>
                  <a:lnTo>
                    <a:pt x="113" y="108"/>
                  </a:lnTo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AC3D00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3648" y="2880"/>
              <a:ext cx="413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31"/>
                </a:cxn>
                <a:cxn ang="0">
                  <a:pos x="103" y="87"/>
                </a:cxn>
                <a:cxn ang="0">
                  <a:pos x="167" y="141"/>
                </a:cxn>
                <a:cxn ang="0">
                  <a:pos x="219" y="179"/>
                </a:cxn>
                <a:cxn ang="0">
                  <a:pos x="248" y="208"/>
                </a:cxn>
                <a:cxn ang="0">
                  <a:pos x="259" y="215"/>
                </a:cxn>
                <a:cxn ang="0">
                  <a:pos x="286" y="237"/>
                </a:cxn>
                <a:cxn ang="0">
                  <a:pos x="313" y="264"/>
                </a:cxn>
                <a:cxn ang="0">
                  <a:pos x="340" y="284"/>
                </a:cxn>
                <a:cxn ang="0">
                  <a:pos x="373" y="309"/>
                </a:cxn>
                <a:cxn ang="0">
                  <a:pos x="413" y="333"/>
                </a:cxn>
              </a:cxnLst>
              <a:rect l="0" t="0" r="r" b="b"/>
              <a:pathLst>
                <a:path w="413" h="333">
                  <a:moveTo>
                    <a:pt x="0" y="0"/>
                  </a:moveTo>
                  <a:lnTo>
                    <a:pt x="35" y="31"/>
                  </a:lnTo>
                  <a:lnTo>
                    <a:pt x="103" y="87"/>
                  </a:lnTo>
                  <a:lnTo>
                    <a:pt x="167" y="141"/>
                  </a:lnTo>
                  <a:lnTo>
                    <a:pt x="219" y="179"/>
                  </a:lnTo>
                  <a:lnTo>
                    <a:pt x="248" y="208"/>
                  </a:lnTo>
                  <a:lnTo>
                    <a:pt x="259" y="215"/>
                  </a:lnTo>
                  <a:lnTo>
                    <a:pt x="286" y="237"/>
                  </a:lnTo>
                  <a:lnTo>
                    <a:pt x="313" y="264"/>
                  </a:lnTo>
                  <a:lnTo>
                    <a:pt x="340" y="284"/>
                  </a:lnTo>
                  <a:lnTo>
                    <a:pt x="373" y="309"/>
                  </a:lnTo>
                  <a:lnTo>
                    <a:pt x="413" y="33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3936" y="3120"/>
              <a:ext cx="72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43" y="7"/>
                </a:cxn>
                <a:cxn ang="0">
                  <a:pos x="59" y="11"/>
                </a:cxn>
                <a:cxn ang="0">
                  <a:pos x="72" y="11"/>
                </a:cxn>
              </a:cxnLst>
              <a:rect l="0" t="0" r="r" b="b"/>
              <a:pathLst>
                <a:path w="72" h="11">
                  <a:moveTo>
                    <a:pt x="0" y="0"/>
                  </a:moveTo>
                  <a:lnTo>
                    <a:pt x="16" y="0"/>
                  </a:lnTo>
                  <a:lnTo>
                    <a:pt x="24" y="0"/>
                  </a:lnTo>
                  <a:lnTo>
                    <a:pt x="43" y="7"/>
                  </a:lnTo>
                  <a:lnTo>
                    <a:pt x="59" y="11"/>
                  </a:lnTo>
                  <a:lnTo>
                    <a:pt x="72" y="1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929" y="3120"/>
              <a:ext cx="3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6"/>
                </a:cxn>
                <a:cxn ang="0">
                  <a:pos x="14" y="54"/>
                </a:cxn>
                <a:cxn ang="0">
                  <a:pos x="19" y="87"/>
                </a:cxn>
                <a:cxn ang="0">
                  <a:pos x="30" y="117"/>
                </a:cxn>
              </a:cxnLst>
              <a:rect l="0" t="0" r="r" b="b"/>
              <a:pathLst>
                <a:path w="30" h="117">
                  <a:moveTo>
                    <a:pt x="0" y="0"/>
                  </a:moveTo>
                  <a:lnTo>
                    <a:pt x="6" y="16"/>
                  </a:lnTo>
                  <a:lnTo>
                    <a:pt x="14" y="54"/>
                  </a:lnTo>
                  <a:lnTo>
                    <a:pt x="19" y="87"/>
                  </a:lnTo>
                  <a:lnTo>
                    <a:pt x="30" y="11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840" y="3038"/>
              <a:ext cx="38" cy="92"/>
            </a:xfrm>
            <a:custGeom>
              <a:avLst/>
              <a:gdLst/>
              <a:ahLst/>
              <a:cxnLst>
                <a:cxn ang="0">
                  <a:pos x="38" y="92"/>
                </a:cxn>
                <a:cxn ang="0">
                  <a:pos x="21" y="63"/>
                </a:cxn>
                <a:cxn ang="0">
                  <a:pos x="11" y="42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38" h="92">
                  <a:moveTo>
                    <a:pt x="38" y="92"/>
                  </a:moveTo>
                  <a:lnTo>
                    <a:pt x="21" y="63"/>
                  </a:lnTo>
                  <a:lnTo>
                    <a:pt x="11" y="42"/>
                  </a:lnTo>
                  <a:lnTo>
                    <a:pt x="0" y="20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3744" y="2976"/>
              <a:ext cx="71" cy="1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22"/>
                </a:cxn>
                <a:cxn ang="0">
                  <a:pos x="28" y="60"/>
                </a:cxn>
                <a:cxn ang="0">
                  <a:pos x="44" y="94"/>
                </a:cxn>
                <a:cxn ang="0">
                  <a:pos x="60" y="123"/>
                </a:cxn>
                <a:cxn ang="0">
                  <a:pos x="71" y="143"/>
                </a:cxn>
              </a:cxnLst>
              <a:rect l="0" t="0" r="r" b="b"/>
              <a:pathLst>
                <a:path w="71" h="143">
                  <a:moveTo>
                    <a:pt x="0" y="0"/>
                  </a:moveTo>
                  <a:lnTo>
                    <a:pt x="17" y="22"/>
                  </a:lnTo>
                  <a:lnTo>
                    <a:pt x="28" y="60"/>
                  </a:lnTo>
                  <a:lnTo>
                    <a:pt x="44" y="94"/>
                  </a:lnTo>
                  <a:lnTo>
                    <a:pt x="60" y="123"/>
                  </a:lnTo>
                  <a:lnTo>
                    <a:pt x="71" y="14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840" y="3024"/>
              <a:ext cx="20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14"/>
                </a:cxn>
                <a:cxn ang="0">
                  <a:pos x="100" y="29"/>
                </a:cxn>
                <a:cxn ang="0">
                  <a:pos x="140" y="34"/>
                </a:cxn>
                <a:cxn ang="0">
                  <a:pos x="186" y="36"/>
                </a:cxn>
                <a:cxn ang="0">
                  <a:pos x="205" y="36"/>
                </a:cxn>
              </a:cxnLst>
              <a:rect l="0" t="0" r="r" b="b"/>
              <a:pathLst>
                <a:path w="205" h="36">
                  <a:moveTo>
                    <a:pt x="0" y="0"/>
                  </a:moveTo>
                  <a:lnTo>
                    <a:pt x="40" y="14"/>
                  </a:lnTo>
                  <a:lnTo>
                    <a:pt x="100" y="29"/>
                  </a:lnTo>
                  <a:lnTo>
                    <a:pt x="140" y="34"/>
                  </a:lnTo>
                  <a:lnTo>
                    <a:pt x="186" y="36"/>
                  </a:lnTo>
                  <a:lnTo>
                    <a:pt x="205" y="36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744" y="2976"/>
              <a:ext cx="198" cy="53"/>
            </a:xfrm>
            <a:custGeom>
              <a:avLst/>
              <a:gdLst/>
              <a:ahLst/>
              <a:cxnLst>
                <a:cxn ang="0">
                  <a:pos x="198" y="53"/>
                </a:cxn>
                <a:cxn ang="0">
                  <a:pos x="141" y="44"/>
                </a:cxn>
                <a:cxn ang="0">
                  <a:pos x="92" y="31"/>
                </a:cxn>
                <a:cxn ang="0">
                  <a:pos x="35" y="11"/>
                </a:cxn>
                <a:cxn ang="0">
                  <a:pos x="0" y="0"/>
                </a:cxn>
              </a:cxnLst>
              <a:rect l="0" t="0" r="r" b="b"/>
              <a:pathLst>
                <a:path w="198" h="53">
                  <a:moveTo>
                    <a:pt x="198" y="53"/>
                  </a:moveTo>
                  <a:lnTo>
                    <a:pt x="141" y="44"/>
                  </a:lnTo>
                  <a:lnTo>
                    <a:pt x="92" y="31"/>
                  </a:lnTo>
                  <a:lnTo>
                    <a:pt x="35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840" y="2976"/>
              <a:ext cx="27" cy="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4" y="7"/>
                </a:cxn>
                <a:cxn ang="0">
                  <a:pos x="27" y="0"/>
                </a:cxn>
              </a:cxnLst>
              <a:rect l="0" t="0" r="r" b="b"/>
              <a:pathLst>
                <a:path w="27" h="9">
                  <a:moveTo>
                    <a:pt x="0" y="9"/>
                  </a:moveTo>
                  <a:lnTo>
                    <a:pt x="14" y="7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675" y="2880"/>
              <a:ext cx="47" cy="378"/>
            </a:xfrm>
            <a:custGeom>
              <a:avLst/>
              <a:gdLst/>
              <a:ahLst/>
              <a:cxnLst>
                <a:cxn ang="0">
                  <a:pos x="87" y="378"/>
                </a:cxn>
                <a:cxn ang="0">
                  <a:pos x="70" y="304"/>
                </a:cxn>
                <a:cxn ang="0">
                  <a:pos x="57" y="237"/>
                </a:cxn>
                <a:cxn ang="0">
                  <a:pos x="35" y="172"/>
                </a:cxn>
                <a:cxn ang="0">
                  <a:pos x="22" y="118"/>
                </a:cxn>
                <a:cxn ang="0">
                  <a:pos x="11" y="78"/>
                </a:cxn>
                <a:cxn ang="0">
                  <a:pos x="0" y="3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7" h="378">
                  <a:moveTo>
                    <a:pt x="87" y="378"/>
                  </a:moveTo>
                  <a:lnTo>
                    <a:pt x="70" y="304"/>
                  </a:lnTo>
                  <a:lnTo>
                    <a:pt x="57" y="237"/>
                  </a:lnTo>
                  <a:lnTo>
                    <a:pt x="35" y="172"/>
                  </a:lnTo>
                  <a:lnTo>
                    <a:pt x="22" y="118"/>
                  </a:lnTo>
                  <a:lnTo>
                    <a:pt x="11" y="78"/>
                  </a:lnTo>
                  <a:lnTo>
                    <a:pt x="0" y="36"/>
                  </a:lnTo>
                  <a:lnTo>
                    <a:pt x="0" y="1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675" y="2976"/>
              <a:ext cx="119" cy="163"/>
            </a:xfrm>
            <a:custGeom>
              <a:avLst/>
              <a:gdLst/>
              <a:ahLst/>
              <a:cxnLst>
                <a:cxn ang="0">
                  <a:pos x="119" y="163"/>
                </a:cxn>
                <a:cxn ang="0">
                  <a:pos x="89" y="127"/>
                </a:cxn>
                <a:cxn ang="0">
                  <a:pos x="54" y="85"/>
                </a:cxn>
                <a:cxn ang="0">
                  <a:pos x="27" y="40"/>
                </a:cxn>
                <a:cxn ang="0">
                  <a:pos x="5" y="9"/>
                </a:cxn>
                <a:cxn ang="0">
                  <a:pos x="0" y="0"/>
                </a:cxn>
              </a:cxnLst>
              <a:rect l="0" t="0" r="r" b="b"/>
              <a:pathLst>
                <a:path w="119" h="163">
                  <a:moveTo>
                    <a:pt x="119" y="163"/>
                  </a:moveTo>
                  <a:lnTo>
                    <a:pt x="89" y="127"/>
                  </a:lnTo>
                  <a:lnTo>
                    <a:pt x="54" y="85"/>
                  </a:lnTo>
                  <a:lnTo>
                    <a:pt x="27" y="40"/>
                  </a:lnTo>
                  <a:lnTo>
                    <a:pt x="5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648" y="2976"/>
              <a:ext cx="21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5" y="56"/>
                </a:cxn>
                <a:cxn ang="0">
                  <a:pos x="13" y="32"/>
                </a:cxn>
                <a:cxn ang="0">
                  <a:pos x="21" y="14"/>
                </a:cxn>
                <a:cxn ang="0">
                  <a:pos x="21" y="5"/>
                </a:cxn>
                <a:cxn ang="0">
                  <a:pos x="21" y="0"/>
                </a:cxn>
              </a:cxnLst>
              <a:rect l="0" t="0" r="r" b="b"/>
              <a:pathLst>
                <a:path w="21" h="83">
                  <a:moveTo>
                    <a:pt x="0" y="83"/>
                  </a:moveTo>
                  <a:lnTo>
                    <a:pt x="5" y="56"/>
                  </a:lnTo>
                  <a:lnTo>
                    <a:pt x="13" y="32"/>
                  </a:lnTo>
                  <a:lnTo>
                    <a:pt x="21" y="14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3696" y="3120"/>
              <a:ext cx="71" cy="106"/>
            </a:xfrm>
            <a:custGeom>
              <a:avLst/>
              <a:gdLst/>
              <a:ahLst/>
              <a:cxnLst>
                <a:cxn ang="0">
                  <a:pos x="71" y="106"/>
                </a:cxn>
                <a:cxn ang="0">
                  <a:pos x="49" y="81"/>
                </a:cxn>
                <a:cxn ang="0">
                  <a:pos x="27" y="41"/>
                </a:cxn>
                <a:cxn ang="0">
                  <a:pos x="16" y="20"/>
                </a:cxn>
                <a:cxn ang="0">
                  <a:pos x="8" y="12"/>
                </a:cxn>
                <a:cxn ang="0">
                  <a:pos x="0" y="0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49" y="81"/>
                  </a:lnTo>
                  <a:lnTo>
                    <a:pt x="27" y="41"/>
                  </a:lnTo>
                  <a:lnTo>
                    <a:pt x="16" y="20"/>
                  </a:lnTo>
                  <a:lnTo>
                    <a:pt x="8" y="1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3648" y="3072"/>
              <a:ext cx="30" cy="8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5" y="11"/>
                </a:cxn>
                <a:cxn ang="0">
                  <a:pos x="8" y="33"/>
                </a:cxn>
                <a:cxn ang="0">
                  <a:pos x="0" y="54"/>
                </a:cxn>
                <a:cxn ang="0">
                  <a:pos x="0" y="74"/>
                </a:cxn>
                <a:cxn ang="0">
                  <a:pos x="0" y="83"/>
                </a:cxn>
              </a:cxnLst>
              <a:rect l="0" t="0" r="r" b="b"/>
              <a:pathLst>
                <a:path w="30" h="83">
                  <a:moveTo>
                    <a:pt x="30" y="0"/>
                  </a:moveTo>
                  <a:lnTo>
                    <a:pt x="25" y="11"/>
                  </a:lnTo>
                  <a:lnTo>
                    <a:pt x="8" y="33"/>
                  </a:lnTo>
                  <a:lnTo>
                    <a:pt x="0" y="54"/>
                  </a:lnTo>
                  <a:lnTo>
                    <a:pt x="0" y="74"/>
                  </a:lnTo>
                  <a:lnTo>
                    <a:pt x="0" y="83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3600" y="2894"/>
              <a:ext cx="79" cy="253"/>
            </a:xfrm>
            <a:custGeom>
              <a:avLst/>
              <a:gdLst/>
              <a:ahLst/>
              <a:cxnLst>
                <a:cxn ang="0">
                  <a:pos x="14" y="253"/>
                </a:cxn>
                <a:cxn ang="0">
                  <a:pos x="3" y="199"/>
                </a:cxn>
                <a:cxn ang="0">
                  <a:pos x="0" y="177"/>
                </a:cxn>
                <a:cxn ang="0">
                  <a:pos x="0" y="148"/>
                </a:cxn>
                <a:cxn ang="0">
                  <a:pos x="3" y="121"/>
                </a:cxn>
                <a:cxn ang="0">
                  <a:pos x="11" y="98"/>
                </a:cxn>
                <a:cxn ang="0">
                  <a:pos x="22" y="83"/>
                </a:cxn>
                <a:cxn ang="0">
                  <a:pos x="38" y="67"/>
                </a:cxn>
                <a:cxn ang="0">
                  <a:pos x="54" y="47"/>
                </a:cxn>
                <a:cxn ang="0">
                  <a:pos x="70" y="18"/>
                </a:cxn>
                <a:cxn ang="0">
                  <a:pos x="79" y="0"/>
                </a:cxn>
              </a:cxnLst>
              <a:rect l="0" t="0" r="r" b="b"/>
              <a:pathLst>
                <a:path w="79" h="253">
                  <a:moveTo>
                    <a:pt x="14" y="253"/>
                  </a:moveTo>
                  <a:lnTo>
                    <a:pt x="3" y="199"/>
                  </a:lnTo>
                  <a:lnTo>
                    <a:pt x="0" y="177"/>
                  </a:lnTo>
                  <a:lnTo>
                    <a:pt x="0" y="148"/>
                  </a:lnTo>
                  <a:lnTo>
                    <a:pt x="3" y="121"/>
                  </a:lnTo>
                  <a:lnTo>
                    <a:pt x="11" y="98"/>
                  </a:lnTo>
                  <a:lnTo>
                    <a:pt x="22" y="83"/>
                  </a:lnTo>
                  <a:lnTo>
                    <a:pt x="38" y="67"/>
                  </a:lnTo>
                  <a:lnTo>
                    <a:pt x="54" y="47"/>
                  </a:lnTo>
                  <a:lnTo>
                    <a:pt x="70" y="18"/>
                  </a:lnTo>
                  <a:lnTo>
                    <a:pt x="79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3600" y="2976"/>
              <a:ext cx="46" cy="2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4" y="14"/>
                </a:cxn>
                <a:cxn ang="0">
                  <a:pos x="40" y="5"/>
                </a:cxn>
                <a:cxn ang="0">
                  <a:pos x="46" y="0"/>
                </a:cxn>
              </a:cxnLst>
              <a:rect l="0" t="0" r="r" b="b"/>
              <a:pathLst>
                <a:path w="46" h="23">
                  <a:moveTo>
                    <a:pt x="0" y="23"/>
                  </a:moveTo>
                  <a:lnTo>
                    <a:pt x="24" y="14"/>
                  </a:lnTo>
                  <a:lnTo>
                    <a:pt x="40" y="5"/>
                  </a:lnTo>
                  <a:lnTo>
                    <a:pt x="46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3696" y="2784"/>
              <a:ext cx="248" cy="99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0" y="92"/>
                </a:cxn>
                <a:cxn ang="0">
                  <a:pos x="27" y="79"/>
                </a:cxn>
                <a:cxn ang="0">
                  <a:pos x="54" y="65"/>
                </a:cxn>
                <a:cxn ang="0">
                  <a:pos x="78" y="52"/>
                </a:cxn>
                <a:cxn ang="0">
                  <a:pos x="127" y="32"/>
                </a:cxn>
                <a:cxn ang="0">
                  <a:pos x="156" y="23"/>
                </a:cxn>
                <a:cxn ang="0">
                  <a:pos x="194" y="14"/>
                </a:cxn>
                <a:cxn ang="0">
                  <a:pos x="224" y="9"/>
                </a:cxn>
                <a:cxn ang="0">
                  <a:pos x="240" y="5"/>
                </a:cxn>
                <a:cxn ang="0">
                  <a:pos x="248" y="0"/>
                </a:cxn>
              </a:cxnLst>
              <a:rect l="0" t="0" r="r" b="b"/>
              <a:pathLst>
                <a:path w="248" h="99">
                  <a:moveTo>
                    <a:pt x="0" y="99"/>
                  </a:moveTo>
                  <a:lnTo>
                    <a:pt x="10" y="92"/>
                  </a:lnTo>
                  <a:lnTo>
                    <a:pt x="27" y="79"/>
                  </a:lnTo>
                  <a:lnTo>
                    <a:pt x="54" y="65"/>
                  </a:lnTo>
                  <a:lnTo>
                    <a:pt x="78" y="52"/>
                  </a:lnTo>
                  <a:lnTo>
                    <a:pt x="127" y="32"/>
                  </a:lnTo>
                  <a:lnTo>
                    <a:pt x="156" y="23"/>
                  </a:lnTo>
                  <a:lnTo>
                    <a:pt x="194" y="14"/>
                  </a:lnTo>
                  <a:lnTo>
                    <a:pt x="224" y="9"/>
                  </a:lnTo>
                  <a:lnTo>
                    <a:pt x="240" y="5"/>
                  </a:lnTo>
                  <a:lnTo>
                    <a:pt x="248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3744" y="2784"/>
              <a:ext cx="62" cy="7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46" y="5"/>
                </a:cxn>
                <a:cxn ang="0">
                  <a:pos x="35" y="14"/>
                </a:cxn>
                <a:cxn ang="0">
                  <a:pos x="22" y="32"/>
                </a:cxn>
                <a:cxn ang="0">
                  <a:pos x="11" y="52"/>
                </a:cxn>
                <a:cxn ang="0">
                  <a:pos x="6" y="63"/>
                </a:cxn>
                <a:cxn ang="0">
                  <a:pos x="0" y="77"/>
                </a:cxn>
              </a:cxnLst>
              <a:rect l="0" t="0" r="r" b="b"/>
              <a:pathLst>
                <a:path w="62" h="77">
                  <a:moveTo>
                    <a:pt x="62" y="0"/>
                  </a:moveTo>
                  <a:lnTo>
                    <a:pt x="46" y="5"/>
                  </a:lnTo>
                  <a:lnTo>
                    <a:pt x="35" y="14"/>
                  </a:lnTo>
                  <a:lnTo>
                    <a:pt x="22" y="32"/>
                  </a:lnTo>
                  <a:lnTo>
                    <a:pt x="11" y="52"/>
                  </a:lnTo>
                  <a:lnTo>
                    <a:pt x="6" y="63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3676" y="2897"/>
              <a:ext cx="446" cy="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2"/>
                </a:cxn>
                <a:cxn ang="0">
                  <a:pos x="90" y="2"/>
                </a:cxn>
                <a:cxn ang="0">
                  <a:pos x="146" y="7"/>
                </a:cxn>
                <a:cxn ang="0">
                  <a:pos x="184" y="16"/>
                </a:cxn>
                <a:cxn ang="0">
                  <a:pos x="206" y="20"/>
                </a:cxn>
                <a:cxn ang="0">
                  <a:pos x="252" y="25"/>
                </a:cxn>
                <a:cxn ang="0">
                  <a:pos x="306" y="32"/>
                </a:cxn>
                <a:cxn ang="0">
                  <a:pos x="335" y="38"/>
                </a:cxn>
                <a:cxn ang="0">
                  <a:pos x="357" y="38"/>
                </a:cxn>
                <a:cxn ang="0">
                  <a:pos x="400" y="34"/>
                </a:cxn>
                <a:cxn ang="0">
                  <a:pos x="427" y="34"/>
                </a:cxn>
                <a:cxn ang="0">
                  <a:pos x="446" y="29"/>
                </a:cxn>
              </a:cxnLst>
              <a:rect l="0" t="0" r="r" b="b"/>
              <a:pathLst>
                <a:path w="446" h="38">
                  <a:moveTo>
                    <a:pt x="0" y="0"/>
                  </a:moveTo>
                  <a:lnTo>
                    <a:pt x="22" y="2"/>
                  </a:lnTo>
                  <a:lnTo>
                    <a:pt x="90" y="2"/>
                  </a:lnTo>
                  <a:lnTo>
                    <a:pt x="146" y="7"/>
                  </a:lnTo>
                  <a:lnTo>
                    <a:pt x="184" y="16"/>
                  </a:lnTo>
                  <a:lnTo>
                    <a:pt x="206" y="20"/>
                  </a:lnTo>
                  <a:lnTo>
                    <a:pt x="252" y="25"/>
                  </a:lnTo>
                  <a:lnTo>
                    <a:pt x="306" y="32"/>
                  </a:lnTo>
                  <a:lnTo>
                    <a:pt x="335" y="38"/>
                  </a:lnTo>
                  <a:lnTo>
                    <a:pt x="357" y="38"/>
                  </a:lnTo>
                  <a:lnTo>
                    <a:pt x="400" y="34"/>
                  </a:lnTo>
                  <a:lnTo>
                    <a:pt x="427" y="34"/>
                  </a:lnTo>
                  <a:lnTo>
                    <a:pt x="446" y="29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3888" y="2928"/>
              <a:ext cx="70" cy="36"/>
            </a:xfrm>
            <a:custGeom>
              <a:avLst/>
              <a:gdLst/>
              <a:ahLst/>
              <a:cxnLst>
                <a:cxn ang="0">
                  <a:pos x="70" y="36"/>
                </a:cxn>
                <a:cxn ang="0">
                  <a:pos x="45" y="18"/>
                </a:cxn>
                <a:cxn ang="0">
                  <a:pos x="21" y="9"/>
                </a:cxn>
                <a:cxn ang="0">
                  <a:pos x="0" y="0"/>
                </a:cxn>
              </a:cxnLst>
              <a:rect l="0" t="0" r="r" b="b"/>
              <a:pathLst>
                <a:path w="70" h="36">
                  <a:moveTo>
                    <a:pt x="70" y="36"/>
                  </a:moveTo>
                  <a:lnTo>
                    <a:pt x="45" y="18"/>
                  </a:lnTo>
                  <a:lnTo>
                    <a:pt x="21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3950" y="2832"/>
              <a:ext cx="111" cy="81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98" y="14"/>
                </a:cxn>
                <a:cxn ang="0">
                  <a:pos x="60" y="32"/>
                </a:cxn>
                <a:cxn ang="0">
                  <a:pos x="30" y="50"/>
                </a:cxn>
                <a:cxn ang="0">
                  <a:pos x="14" y="65"/>
                </a:cxn>
                <a:cxn ang="0">
                  <a:pos x="8" y="72"/>
                </a:cxn>
                <a:cxn ang="0">
                  <a:pos x="0" y="81"/>
                </a:cxn>
              </a:cxnLst>
              <a:rect l="0" t="0" r="r" b="b"/>
              <a:pathLst>
                <a:path w="111" h="81">
                  <a:moveTo>
                    <a:pt x="111" y="0"/>
                  </a:moveTo>
                  <a:lnTo>
                    <a:pt x="98" y="14"/>
                  </a:lnTo>
                  <a:lnTo>
                    <a:pt x="60" y="32"/>
                  </a:lnTo>
                  <a:lnTo>
                    <a:pt x="30" y="50"/>
                  </a:lnTo>
                  <a:lnTo>
                    <a:pt x="14" y="65"/>
                  </a:lnTo>
                  <a:lnTo>
                    <a:pt x="8" y="72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3779" y="2914"/>
              <a:ext cx="109" cy="62"/>
            </a:xfrm>
            <a:custGeom>
              <a:avLst/>
              <a:gdLst/>
              <a:ahLst/>
              <a:cxnLst>
                <a:cxn ang="0">
                  <a:pos x="76" y="69"/>
                </a:cxn>
                <a:cxn ang="0">
                  <a:pos x="59" y="47"/>
                </a:cxn>
                <a:cxn ang="0">
                  <a:pos x="40" y="27"/>
                </a:cxn>
                <a:cxn ang="0">
                  <a:pos x="24" y="15"/>
                </a:cxn>
                <a:cxn ang="0">
                  <a:pos x="11" y="4"/>
                </a:cxn>
                <a:cxn ang="0">
                  <a:pos x="0" y="0"/>
                </a:cxn>
              </a:cxnLst>
              <a:rect l="0" t="0" r="r" b="b"/>
              <a:pathLst>
                <a:path w="76" h="69">
                  <a:moveTo>
                    <a:pt x="76" y="69"/>
                  </a:moveTo>
                  <a:lnTo>
                    <a:pt x="59" y="47"/>
                  </a:lnTo>
                  <a:lnTo>
                    <a:pt x="40" y="27"/>
                  </a:lnTo>
                  <a:lnTo>
                    <a:pt x="24" y="15"/>
                  </a:lnTo>
                  <a:lnTo>
                    <a:pt x="1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7F0000"/>
              </a:solidFill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</p:grpSp>
      <p:pic>
        <p:nvPicPr>
          <p:cNvPr id="1060" name="Picture 36" descr="ED00184_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2400" y="6172200"/>
            <a:ext cx="1219200" cy="533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1538" y="1357298"/>
            <a:ext cx="6858048" cy="509370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1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МБОУ Мамонтовская основная общеобразовательная школа</a:t>
            </a:r>
          </a:p>
          <a:p>
            <a:pPr algn="ctr"/>
            <a:endParaRPr lang="ru-RU" sz="11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  <a:p>
            <a:pPr algn="ctr"/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  <a:p>
            <a:pPr algn="ctr"/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МЕТОДИЧЕСКАЯ РАЗРАБОТКА РАЗДЕЛА ОБРАЗОВАТЕЛЬНОЙ ПРОГРАММЫ ПО МАТЕМАТИКЕ</a:t>
            </a:r>
          </a:p>
          <a:p>
            <a:pPr algn="ctr"/>
            <a:endParaRPr lang="ru-RU" sz="1100" dirty="0" smtClean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  <a:p>
            <a:pPr algn="ctr"/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«ЭЛЕМЕНТЫ КОМБИНАТОРИКИ И ТЕОРИЯ ВЕРОЯТНОСТЕЙ»</a:t>
            </a:r>
          </a:p>
          <a:p>
            <a:pPr algn="ctr"/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9 класс</a:t>
            </a:r>
          </a:p>
          <a:p>
            <a:pPr algn="r"/>
            <a:endParaRPr lang="ru-RU" sz="1100" b="1" dirty="0" smtClean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  <a:p>
            <a:r>
              <a:rPr lang="ru-RU" sz="1100" b="1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                                                                                          </a:t>
            </a:r>
          </a:p>
          <a:p>
            <a:r>
              <a:rPr lang="ru-RU" sz="1100" b="1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                                                                                              ВЫПОЛНИЛА</a:t>
            </a:r>
          </a:p>
          <a:p>
            <a:endParaRPr lang="ru-RU" sz="6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1100" b="1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                                                                                              УЧИТЕЛЬ МАТЕМАТИКИ</a:t>
            </a:r>
            <a:endParaRPr lang="ru-RU" sz="11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500" b="1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                                                                                        </a:t>
            </a:r>
          </a:p>
          <a:p>
            <a:r>
              <a:rPr lang="ru-RU" sz="1100" b="1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                                                                                              ЗОТОВА Л.В.</a:t>
            </a:r>
          </a:p>
          <a:p>
            <a:pPr algn="ctr"/>
            <a:r>
              <a:rPr lang="ru-RU" sz="1100" b="1" dirty="0" smtClean="0">
                <a:solidFill>
                  <a:schemeClr val="accent6">
                    <a:lumMod val="75000"/>
                  </a:schemeClr>
                </a:solidFill>
              </a:rPr>
              <a:t>2011 год</a:t>
            </a:r>
            <a:endParaRPr lang="ru-RU" sz="11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sz="1100" b="1" dirty="0" smtClean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  <a:p>
            <a:pPr algn="ctr"/>
            <a:endParaRPr lang="ru-RU" sz="1100" b="1" dirty="0" smtClean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  <a:p>
            <a:pPr algn="ctr"/>
            <a:endParaRPr lang="ru-RU" sz="1100" dirty="0" smtClean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  <a:p>
            <a:pPr algn="ctr"/>
            <a:endParaRPr lang="ru-RU" sz="11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10</a:t>
            </a:r>
            <a:endParaRPr lang="ru-RU" dirty="0"/>
          </a:p>
        </p:txBody>
      </p:sp>
      <p:grpSp>
        <p:nvGrpSpPr>
          <p:cNvPr id="35" name="Группа 34"/>
          <p:cNvGrpSpPr/>
          <p:nvPr/>
        </p:nvGrpSpPr>
        <p:grpSpPr>
          <a:xfrm>
            <a:off x="3428992" y="2643182"/>
            <a:ext cx="2714644" cy="1571636"/>
            <a:chOff x="3428992" y="2643182"/>
            <a:chExt cx="2714644" cy="157163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3428992" y="2643182"/>
              <a:ext cx="2714644" cy="15716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71934" y="3071810"/>
              <a:ext cx="17145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800000"/>
                  </a:solidFill>
                </a:rPr>
                <a:t>ФОРМЫ ОБУЧЕНИЯ</a:t>
              </a:r>
              <a:endParaRPr lang="ru-RU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1285852" y="785794"/>
            <a:ext cx="2500330" cy="1357322"/>
            <a:chOff x="1285852" y="785794"/>
            <a:chExt cx="2500330" cy="135732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1285852" y="785794"/>
              <a:ext cx="2500330" cy="1357322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28728" y="1285860"/>
              <a:ext cx="2214578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800000"/>
                  </a:solidFill>
                </a:rPr>
                <a:t>КОЛЛЕКТИВНАЯ</a:t>
              </a:r>
              <a:endParaRPr lang="ru-RU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5929322" y="857232"/>
            <a:ext cx="2643206" cy="1357322"/>
            <a:chOff x="5929322" y="857232"/>
            <a:chExt cx="2500330" cy="135732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929322" y="857232"/>
              <a:ext cx="2500330" cy="1357322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996898" y="1357298"/>
              <a:ext cx="2365177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800000"/>
                  </a:solidFill>
                </a:rPr>
                <a:t>ИНДИВИДУАЛЬНАЯ</a:t>
              </a:r>
              <a:endParaRPr lang="ru-RU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1214414" y="4857760"/>
            <a:ext cx="2500330" cy="1357322"/>
            <a:chOff x="1214414" y="4857760"/>
            <a:chExt cx="2500330" cy="135732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1214414" y="4857760"/>
              <a:ext cx="2500330" cy="1357322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85852" y="5357826"/>
              <a:ext cx="2428892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800000"/>
                  </a:solidFill>
                </a:rPr>
                <a:t>ГРУППОВАЯ</a:t>
              </a:r>
              <a:endParaRPr lang="ru-RU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6143636" y="4857760"/>
            <a:ext cx="2500330" cy="1357322"/>
            <a:chOff x="6143636" y="4857760"/>
            <a:chExt cx="2500330" cy="135732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6143636" y="4857760"/>
              <a:ext cx="2500330" cy="1357322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15074" y="5429264"/>
              <a:ext cx="2428892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800000"/>
                  </a:solidFill>
                </a:rPr>
                <a:t>ФРОНТАЛЬНАЯ</a:t>
              </a:r>
              <a:endParaRPr lang="ru-RU" b="1" dirty="0">
                <a:solidFill>
                  <a:srgbClr val="800000"/>
                </a:solidFill>
              </a:endParaRPr>
            </a:p>
          </p:txBody>
        </p:sp>
      </p:grpSp>
      <p:cxnSp>
        <p:nvCxnSpPr>
          <p:cNvPr id="26" name="Прямая со стрелкой 25"/>
          <p:cNvCxnSpPr/>
          <p:nvPr/>
        </p:nvCxnSpPr>
        <p:spPr>
          <a:xfrm flipV="1">
            <a:off x="6072198" y="2214554"/>
            <a:ext cx="785818" cy="500066"/>
          </a:xfrm>
          <a:prstGeom prst="straightConnector1">
            <a:avLst/>
          </a:prstGeom>
          <a:ln w="1905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V="1">
            <a:off x="2928926" y="2143116"/>
            <a:ext cx="571504" cy="571504"/>
          </a:xfrm>
          <a:prstGeom prst="straightConnector1">
            <a:avLst/>
          </a:prstGeom>
          <a:ln w="1905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000760" y="4214818"/>
            <a:ext cx="714380" cy="642942"/>
          </a:xfrm>
          <a:prstGeom prst="straightConnector1">
            <a:avLst/>
          </a:prstGeom>
          <a:ln w="1905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2928926" y="4286256"/>
            <a:ext cx="714380" cy="428628"/>
          </a:xfrm>
          <a:prstGeom prst="straightConnector1">
            <a:avLst/>
          </a:prstGeom>
          <a:ln w="1905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11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42976" y="142853"/>
            <a:ext cx="742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i="1" u="sng" dirty="0" smtClean="0">
                <a:solidFill>
                  <a:srgbClr val="800000"/>
                </a:solidFill>
              </a:rPr>
              <a:t>Система знаний и система деятельности</a:t>
            </a:r>
          </a:p>
          <a:p>
            <a:pPr lvl="0"/>
            <a:endParaRPr lang="ru-RU" sz="2400" dirty="0" smtClean="0"/>
          </a:p>
          <a:p>
            <a:endParaRPr lang="ru-RU" sz="2400" b="1" dirty="0">
              <a:solidFill>
                <a:srgbClr val="800000"/>
              </a:solidFill>
              <a:latin typeface="Century Schoolbook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14348" y="1183892"/>
            <a:ext cx="7929617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расширение круга математических задач;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знакомство с новым разделом математики;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процесс открытия новых понятий;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конструирование определений;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-формулировка правил, используя эвристические методы (эксперимент, обобщение, неполная индукция);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постановка проблемы;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аналитико-синтетическая деятельность на всех этапах решения задач;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прогнозирование ситуаций при решении задач применения нового правила;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исследование результата решения задачи;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взаимообучение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самоконтроль;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рефлексия.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6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12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214290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u="sng" dirty="0" smtClean="0">
                <a:solidFill>
                  <a:srgbClr val="800000"/>
                </a:solidFill>
                <a:latin typeface="+mj-lt"/>
              </a:rPr>
              <a:t>Тематическое планирование по разделу</a:t>
            </a:r>
          </a:p>
          <a:p>
            <a:endParaRPr lang="ru-RU" sz="2400" b="1" dirty="0">
              <a:solidFill>
                <a:srgbClr val="800000"/>
              </a:solidFill>
              <a:latin typeface="Century Schoolbook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928669"/>
          <a:ext cx="8215370" cy="5132357"/>
        </p:xfrm>
        <a:graphic>
          <a:graphicData uri="http://schemas.openxmlformats.org/drawingml/2006/table">
            <a:tbl>
              <a:tblPr/>
              <a:tblGrid>
                <a:gridCol w="1017092"/>
                <a:gridCol w="7198278"/>
              </a:tblGrid>
              <a:tr h="3469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урока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Тема урока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157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Элементы  комбинаторики.  Примеры комбинаторных задач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9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Элементы  комбинаторики.  Примеры комбинаторных задач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9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Перестановки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9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Перестановки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9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Размещения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9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Размещения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9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Сочетания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9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Сочетания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9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Перемещения. Размещения. Сочетания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9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Относительная частота случайного события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483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Вероятность равновозможных событий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Вероятность равновозможных событий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96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Контрольная работа по теме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«Элементы комбинаторики и теория вероятностей»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13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214290"/>
            <a:ext cx="7786742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 </a:t>
            </a:r>
            <a:r>
              <a:rPr lang="ru-RU" sz="2400" b="1" i="1" u="sng" dirty="0" smtClean="0">
                <a:solidFill>
                  <a:srgbClr val="800000"/>
                </a:solidFill>
                <a:latin typeface="+mj-lt"/>
              </a:rPr>
              <a:t>Учебно-методический комплекс</a:t>
            </a:r>
          </a:p>
          <a:p>
            <a:pPr algn="ctr"/>
            <a:endParaRPr lang="ru-RU" sz="2400" b="1" i="1" u="sng" dirty="0" smtClean="0">
              <a:solidFill>
                <a:srgbClr val="800000"/>
              </a:solidFill>
              <a:latin typeface="+mj-lt"/>
            </a:endParaRP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solidFill>
                  <a:srgbClr val="800000"/>
                </a:solidFill>
              </a:rPr>
              <a:t>Программа по математике для общеобразовательных учреждений, сост. Т.А. </a:t>
            </a:r>
            <a:r>
              <a:rPr lang="ru-RU" dirty="0" err="1" smtClean="0">
                <a:solidFill>
                  <a:srgbClr val="800000"/>
                </a:solidFill>
              </a:rPr>
              <a:t>Бурмистрова</a:t>
            </a:r>
            <a:r>
              <a:rPr lang="ru-RU" dirty="0" smtClean="0">
                <a:solidFill>
                  <a:srgbClr val="800000"/>
                </a:solidFill>
              </a:rPr>
              <a:t>, М., Просвещение, 2009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solidFill>
                  <a:srgbClr val="800000"/>
                </a:solidFill>
              </a:rPr>
              <a:t>Учебник по алгебре 9 класс, авт.Ю.Н. Макарычев, Н.Г. </a:t>
            </a:r>
            <a:r>
              <a:rPr lang="ru-RU" dirty="0" err="1" smtClean="0">
                <a:solidFill>
                  <a:srgbClr val="800000"/>
                </a:solidFill>
              </a:rPr>
              <a:t>Миндюк</a:t>
            </a:r>
            <a:r>
              <a:rPr lang="ru-RU" dirty="0" smtClean="0">
                <a:solidFill>
                  <a:srgbClr val="800000"/>
                </a:solidFill>
              </a:rPr>
              <a:t> и др., М., Просвещение, 2009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solidFill>
                  <a:srgbClr val="800000"/>
                </a:solidFill>
              </a:rPr>
              <a:t>Элементы статистики и вероятность 7-9, авт. М.В. Ткачева, Н.Е. Федорова, М., Просвещение, 2006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solidFill>
                  <a:srgbClr val="800000"/>
                </a:solidFill>
              </a:rPr>
              <a:t>Решение задач по статистике, комбинаторике и теории вероятностей, авт. В.Н. </a:t>
            </a:r>
            <a:r>
              <a:rPr lang="ru-RU" dirty="0" err="1" smtClean="0">
                <a:solidFill>
                  <a:srgbClr val="800000"/>
                </a:solidFill>
              </a:rPr>
              <a:t>Студенецкая</a:t>
            </a:r>
            <a:endParaRPr lang="ru-RU" dirty="0" smtClean="0">
              <a:solidFill>
                <a:srgbClr val="800000"/>
              </a:solidFill>
            </a:endParaRP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solidFill>
                  <a:srgbClr val="800000"/>
                </a:solidFill>
              </a:rPr>
              <a:t>Сборник для подготовки к ГИА, авт. Ященко, Шестаков, М., МИОО, 2011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solidFill>
                  <a:srgbClr val="800000"/>
                </a:solidFill>
              </a:rPr>
              <a:t>Сборник для подготовки к ГИА, авт. Лаппо, М., МИОО, 2011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solidFill>
                  <a:srgbClr val="800000"/>
                </a:solidFill>
              </a:rPr>
              <a:t>Контрольно-измерительные материалы по алгебре 9 класс, сост. Л.Ю. </a:t>
            </a:r>
            <a:r>
              <a:rPr lang="ru-RU" dirty="0" err="1" smtClean="0">
                <a:solidFill>
                  <a:srgbClr val="800000"/>
                </a:solidFill>
              </a:rPr>
              <a:t>Бабошкина</a:t>
            </a:r>
            <a:r>
              <a:rPr lang="ru-RU" dirty="0" smtClean="0">
                <a:solidFill>
                  <a:srgbClr val="800000"/>
                </a:solidFill>
              </a:rPr>
              <a:t>, М., ВАКО, 2010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endParaRPr lang="ru-RU" b="1" dirty="0">
              <a:solidFill>
                <a:srgbClr val="800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entury Schoolbook" pitchFamily="18" charset="0"/>
              </a:rPr>
              <a:t>14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214290"/>
            <a:ext cx="778674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rgbClr val="800000"/>
                </a:solidFill>
                <a:latin typeface="Century Schoolbook" pitchFamily="18" charset="0"/>
              </a:rPr>
              <a:t>Применение методической разработки</a:t>
            </a:r>
          </a:p>
          <a:p>
            <a:endParaRPr lang="ru-RU" sz="2400" b="1" dirty="0">
              <a:solidFill>
                <a:srgbClr val="800000"/>
              </a:solidFill>
              <a:latin typeface="Century Schoolbook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857224" y="1285860"/>
          <a:ext cx="3643338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857752" y="1285860"/>
          <a:ext cx="3714776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4" grpId="0">
        <p:bldAsOne/>
      </p:bldGraphic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64294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entury Schoolbook" pitchFamily="18" charset="0"/>
              </a:rPr>
              <a:t>15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214290"/>
            <a:ext cx="77867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Century Schoolbook" pitchFamily="18" charset="0"/>
              </a:rPr>
              <a:t>ПРИЛОЖЕНИЯ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Century Schoolbook" pitchFamily="18" charset="0"/>
              </a:rPr>
              <a:t>(на диске)</a:t>
            </a:r>
          </a:p>
          <a:p>
            <a:pPr algn="ctr"/>
            <a:endParaRPr lang="ru-RU" sz="2400" b="1" dirty="0" smtClean="0">
              <a:solidFill>
                <a:srgbClr val="800000"/>
              </a:solidFill>
              <a:latin typeface="Century Schoolbook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b="1" dirty="0" smtClean="0">
                <a:solidFill>
                  <a:srgbClr val="800000"/>
                </a:solidFill>
                <a:latin typeface="Century Schoolbook" pitchFamily="18" charset="0"/>
              </a:rPr>
              <a:t>Презентация к уроку № 1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b="1" dirty="0" smtClean="0">
                <a:solidFill>
                  <a:srgbClr val="800000"/>
                </a:solidFill>
                <a:latin typeface="Century Schoolbook" pitchFamily="18" charset="0"/>
              </a:rPr>
              <a:t> Обучающий тест к уроку № 10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b="1" dirty="0" smtClean="0">
                <a:solidFill>
                  <a:srgbClr val="800000"/>
                </a:solidFill>
                <a:latin typeface="Century Schoolbook" pitchFamily="18" charset="0"/>
              </a:rPr>
              <a:t>Тест </a:t>
            </a:r>
            <a:r>
              <a:rPr lang="ru-RU" sz="2400" b="1" dirty="0" smtClean="0">
                <a:solidFill>
                  <a:srgbClr val="800000"/>
                </a:solidFill>
                <a:latin typeface="Century Schoolbook" pitchFamily="18" charset="0"/>
              </a:rPr>
              <a:t>для промежуточного </a:t>
            </a:r>
            <a:r>
              <a:rPr lang="ru-RU" sz="2400" b="1" dirty="0" smtClean="0">
                <a:solidFill>
                  <a:srgbClr val="800000"/>
                </a:solidFill>
                <a:latin typeface="Century Schoolbook" pitchFamily="18" charset="0"/>
              </a:rPr>
              <a:t>контроля </a:t>
            </a:r>
            <a:r>
              <a:rPr lang="ru-RU" sz="2400" b="1" dirty="0" smtClean="0">
                <a:solidFill>
                  <a:srgbClr val="800000"/>
                </a:solidFill>
                <a:latin typeface="Century Schoolbook" pitchFamily="18" charset="0"/>
              </a:rPr>
              <a:t>знаний к уроку №12</a:t>
            </a:r>
            <a:endParaRPr lang="ru-RU" sz="2400" b="1" dirty="0" smtClean="0">
              <a:solidFill>
                <a:srgbClr val="800000"/>
              </a:solidFill>
              <a:latin typeface="Century Schoolbook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b="1" dirty="0" smtClean="0">
                <a:solidFill>
                  <a:srgbClr val="800000"/>
                </a:solidFill>
                <a:latin typeface="Century Schoolbook" pitchFamily="18" charset="0"/>
              </a:rPr>
              <a:t>Презентация «Подготовка к ГИА» (по данному разделу)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2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453220" y="592375"/>
            <a:ext cx="746787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«Теория вероятностей есть в сущности не что иное, 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как здравый смысл, сведенный к исчислению»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Лаплас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0" y="1785926"/>
            <a:ext cx="685804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800000"/>
                </a:solidFill>
              </a:rPr>
              <a:t>Законы жизни очевидны,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хотя порой невероятны.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Мир так устроен: время мчится.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Уходят годы безвозвратно..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И, кажется, что ход событий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никто не в силах изменить.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Но между «истиной» и «ложью»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вступает грозно «может быть!»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Следя за хаосом случайностей,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закономерность извлечём,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Благодаря чему в реальности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кого-то, может быть, спасём.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Предупредим от неудачи и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спрогнозируем успех.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И счастье сделаем возможным, </a:t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ведь шанс, он должен быть у всех!</a:t>
            </a:r>
            <a:endParaRPr lang="ru-RU" dirty="0" smtClean="0">
              <a:solidFill>
                <a:srgbClr val="800000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85728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3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1357290" y="1214422"/>
          <a:ext cx="6715172" cy="4837766"/>
        </p:xfrm>
        <a:graphic>
          <a:graphicData uri="http://schemas.openxmlformats.org/drawingml/2006/table">
            <a:tbl>
              <a:tblPr/>
              <a:tblGrid>
                <a:gridCol w="554104"/>
                <a:gridCol w="6161068"/>
              </a:tblGrid>
              <a:tr h="312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600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Актуальность</a:t>
                      </a:r>
                      <a:r>
                        <a:rPr lang="ru-RU" sz="1600" b="1" baseline="0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представленного раздела</a:t>
                      </a:r>
                      <a:endParaRPr lang="ru-RU" sz="1600" b="1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600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Цели и задачи </a:t>
                      </a:r>
                      <a:r>
                        <a:rPr lang="ru-RU" sz="1600" b="1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раздела</a:t>
                      </a:r>
                      <a:endParaRPr lang="ru-RU" sz="1600" b="1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257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600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Психолого-педагогическое объяснение специфики восприятия и освоения учебного материала обучающимися в соответствии с возрастными особенностями </a:t>
                      </a:r>
                      <a:endParaRPr lang="ru-RU" sz="1600" b="1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600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Ожидаемые результаты освоения раздела </a:t>
                      </a:r>
                      <a:r>
                        <a:rPr lang="ru-RU" sz="1600" b="1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программы</a:t>
                      </a:r>
                      <a:endParaRPr lang="ru-RU" sz="1600" b="1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8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  <a:endParaRPr lang="ru-RU" sz="1600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Принципы</a:t>
                      </a:r>
                      <a:r>
                        <a:rPr lang="ru-RU" sz="1600" b="1" baseline="0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отбора содержания</a:t>
                      </a:r>
                      <a:endParaRPr lang="ru-RU" sz="1600" b="1" dirty="0" smtClean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864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600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Методы</a:t>
                      </a:r>
                      <a:r>
                        <a:rPr lang="ru-RU" sz="1600" b="1" baseline="0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ru-RU" sz="1600" b="1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формы </a:t>
                      </a:r>
                      <a:r>
                        <a:rPr lang="ru-RU" sz="1600" b="1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организации деятельности обучающихся </a:t>
                      </a:r>
                      <a:endParaRPr lang="ru-RU" sz="1600" b="1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600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Система знаний и система деятельности </a:t>
                      </a:r>
                      <a:endParaRPr lang="ru-RU" sz="1600" b="1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600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Тематическое планирование </a:t>
                      </a:r>
                      <a:endParaRPr lang="ru-RU" sz="1600" b="1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1600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Учебно-методический </a:t>
                      </a:r>
                      <a:r>
                        <a:rPr lang="ru-RU" sz="1600" b="1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комплекс</a:t>
                      </a:r>
                      <a:endParaRPr lang="ru-RU" sz="1600" b="1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ru-RU" sz="1600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Применение </a:t>
                      </a:r>
                      <a:r>
                        <a:rPr lang="ru-RU" sz="1600" b="1" dirty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методической </a:t>
                      </a:r>
                      <a:r>
                        <a:rPr lang="ru-RU" sz="1600" b="1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разработки</a:t>
                      </a:r>
                    </a:p>
                  </a:txBody>
                  <a:tcPr marL="58057" marR="5805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8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11.</a:t>
                      </a:r>
                      <a:endParaRPr lang="ru-RU" sz="1600" dirty="0">
                        <a:solidFill>
                          <a:srgbClr val="8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8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Приложения </a:t>
                      </a:r>
                    </a:p>
                  </a:txBody>
                  <a:tcPr marL="58057" marR="5805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000364" y="500042"/>
            <a:ext cx="378621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4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214291"/>
            <a:ext cx="7786742" cy="7155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800000"/>
                </a:solidFill>
                <a:latin typeface="Century Schoolbook" pitchFamily="18" charset="0"/>
              </a:rPr>
              <a:t>Актуальность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800000"/>
                </a:solidFill>
                <a:latin typeface="Century Schoolbook" pitchFamily="18" charset="0"/>
              </a:rPr>
              <a:t> </a:t>
            </a:r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данный раздел стал обязательным компонентом школьного образования, усиливающим его прикладное и практическое значение;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 материал необходим для формирования функциональной грамотности: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умений воспринимать и анализировать информацию, представленную в различных формах;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понимать вероятностный характер многих реальных зависимостей;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производить простейшие вероятностные расчеты;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 обогащается представление о современной картине мира и методах его исследования;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 изучение основ комбинаторики позволит учащемуся осуществлять рассмотрение случаев, перебор и подсчет числа вариантов, в том числе в простейших прикладных задачах;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 закладываются основы вероятностного мышления</a:t>
            </a:r>
          </a:p>
          <a:p>
            <a:pPr algn="just">
              <a:buFont typeface="Arial" pitchFamily="34" charset="0"/>
              <a:buChar char="•"/>
            </a:pPr>
            <a:endParaRPr lang="ru-RU" sz="2400" b="1" dirty="0" smtClean="0">
              <a:solidFill>
                <a:srgbClr val="800000"/>
              </a:solidFill>
              <a:latin typeface="Century Schoolbook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400" b="1" dirty="0">
              <a:solidFill>
                <a:srgbClr val="800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5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0"/>
            <a:ext cx="7786742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800000"/>
                </a:solidFill>
                <a:latin typeface="Century Schoolbook" pitchFamily="18" charset="0"/>
              </a:rPr>
              <a:t>Триединая дидактическая цель раздела</a:t>
            </a:r>
          </a:p>
          <a:p>
            <a:r>
              <a:rPr lang="ru-RU" b="1" i="1" u="sng" dirty="0" smtClean="0">
                <a:solidFill>
                  <a:srgbClr val="800000"/>
                </a:solidFill>
                <a:latin typeface="Century Schoolbook" pitchFamily="18" charset="0"/>
              </a:rPr>
              <a:t>Познавательная: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  <a:latin typeface="Century Schoolbook" pitchFamily="18" charset="0"/>
              </a:rPr>
              <a:t> познакомить с понятиями перестановки, размещения, сочетания и соответствующими формулами для подсчета их числа;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  <a:latin typeface="Century Schoolbook" pitchFamily="18" charset="0"/>
              </a:rPr>
              <a:t>познакомить с понятиями относительной частоты и вероятности случайного события;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  <a:latin typeface="Century Schoolbook" pitchFamily="18" charset="0"/>
              </a:rPr>
              <a:t> сформулировать умения применять изученные формулы для решения задач, в том числе практического содержания;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  <a:latin typeface="Century Schoolbook" pitchFamily="18" charset="0"/>
              </a:rPr>
              <a:t> сформулировать умения вычислять вероятность и использовать формулы комбинаторики</a:t>
            </a:r>
          </a:p>
          <a:p>
            <a:pPr algn="just"/>
            <a:r>
              <a:rPr lang="ru-RU" b="1" i="1" u="sng" dirty="0" smtClean="0">
                <a:solidFill>
                  <a:srgbClr val="800000"/>
                </a:solidFill>
                <a:latin typeface="Century Schoolbook" pitchFamily="18" charset="0"/>
              </a:rPr>
              <a:t>Развивающая: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 </a:t>
            </a:r>
            <a:r>
              <a:rPr lang="ru-RU" dirty="0" smtClean="0">
                <a:solidFill>
                  <a:srgbClr val="800000"/>
                </a:solidFill>
                <a:latin typeface="Century Schoolbook" pitchFamily="18" charset="0"/>
              </a:rPr>
              <a:t>формировать функциональную грамотность – умение воспринимать и анализировать информацию, понимать вероятностный характер многих реальных зависимостей;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  <a:latin typeface="Century Schoolbook" pitchFamily="18" charset="0"/>
              </a:rPr>
              <a:t> обогатить представление о современной картине мира и методах его исследования;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  <a:latin typeface="Century Schoolbook" pitchFamily="18" charset="0"/>
              </a:rPr>
              <a:t> продолжить развитие вероятностного мышления</a:t>
            </a:r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.</a:t>
            </a:r>
          </a:p>
          <a:p>
            <a:pPr algn="just"/>
            <a:r>
              <a:rPr lang="ru-RU" b="1" i="1" u="sng" dirty="0" smtClean="0">
                <a:solidFill>
                  <a:srgbClr val="800000"/>
                </a:solidFill>
                <a:latin typeface="Century Schoolbook" pitchFamily="18" charset="0"/>
              </a:rPr>
              <a:t>Воспитательная:</a:t>
            </a:r>
          </a:p>
          <a:p>
            <a:pPr algn="just"/>
            <a:r>
              <a:rPr lang="ru-RU" dirty="0" smtClean="0">
                <a:solidFill>
                  <a:srgbClr val="800000"/>
                </a:solidFill>
                <a:latin typeface="Century Schoolbook" pitchFamily="18" charset="0"/>
              </a:rPr>
              <a:t>показать возможность использовать приобретенные знания и умения в практической деятельности и повседневной жизни: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  <a:latin typeface="Century Schoolbook" pitchFamily="18" charset="0"/>
              </a:rPr>
              <a:t> для выстраивания аргументации при доказательстве и в диалоге;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  <a:latin typeface="Century Schoolbook" pitchFamily="18" charset="0"/>
              </a:rPr>
              <a:t> для решения задач в профессиональной деятельности;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  <a:latin typeface="Century Schoolbook" pitchFamily="18" charset="0"/>
              </a:rPr>
              <a:t>  для сопоставления модели с реальной ситуацией</a:t>
            </a:r>
          </a:p>
          <a:p>
            <a:pPr algn="just">
              <a:buFont typeface="Arial" pitchFamily="34" charset="0"/>
              <a:buChar char="•"/>
            </a:pPr>
            <a:endParaRPr lang="ru-RU" b="1" dirty="0" smtClean="0">
              <a:solidFill>
                <a:srgbClr val="800000"/>
              </a:solidFill>
              <a:latin typeface="Century Schoolbook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b="1" dirty="0" smtClean="0">
              <a:solidFill>
                <a:srgbClr val="800000"/>
              </a:solidFill>
              <a:latin typeface="Century Schoolbook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b="1" dirty="0" smtClean="0">
              <a:solidFill>
                <a:srgbClr val="800000"/>
              </a:solidFill>
              <a:latin typeface="Century Schoolbook" pitchFamily="18" charset="0"/>
            </a:endParaRPr>
          </a:p>
          <a:p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 </a:t>
            </a:r>
            <a:endParaRPr lang="ru-RU" b="1" dirty="0">
              <a:solidFill>
                <a:srgbClr val="800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6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214290"/>
            <a:ext cx="7786742" cy="641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b="1" i="1" u="sng" dirty="0" smtClean="0">
                <a:solidFill>
                  <a:srgbClr val="800000"/>
                </a:solidFill>
              </a:rPr>
              <a:t>Психолого-педагогическое объяснение специфики восприятия и освоения учебного материала обучающимися в соответствии с возрастными особенностями </a:t>
            </a:r>
          </a:p>
          <a:p>
            <a:endParaRPr lang="ru-RU" dirty="0" smtClean="0">
              <a:solidFill>
                <a:srgbClr val="800000"/>
              </a:solidFill>
              <a:latin typeface="Century Schoolbook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800000"/>
                </a:solidFill>
                <a:latin typeface="Century Schoolbook" pitchFamily="18" charset="0"/>
              </a:rPr>
              <a:t>  </a:t>
            </a: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Данный раздел образовательной программы по математике относится к 9 классу. Учащимся 14 – 15 лет, период завершения подросткового возраста.</a:t>
            </a:r>
          </a:p>
          <a:p>
            <a:pPr algn="just">
              <a:lnSpc>
                <a:spcPct val="150000"/>
              </a:lnSpc>
            </a:pPr>
            <a:endParaRPr lang="ru-RU" sz="1600" b="1" dirty="0" smtClean="0">
              <a:solidFill>
                <a:srgbClr val="800000"/>
              </a:solidFill>
              <a:latin typeface="Century Schoolbook" pitchFamily="18" charset="0"/>
            </a:endParaRP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 развитие </a:t>
            </a:r>
            <a:r>
              <a:rPr lang="ru-RU" sz="1600" b="1" u="sng" dirty="0" smtClean="0">
                <a:solidFill>
                  <a:srgbClr val="800000"/>
                </a:solidFill>
                <a:latin typeface="Century Schoolbook" pitchFamily="18" charset="0"/>
              </a:rPr>
              <a:t>мышления,</a:t>
            </a: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 функция </a:t>
            </a:r>
            <a:r>
              <a:rPr lang="ru-RU" sz="1600" b="1" u="sng" dirty="0" smtClean="0">
                <a:solidFill>
                  <a:srgbClr val="800000"/>
                </a:solidFill>
                <a:latin typeface="Century Schoolbook" pitchFamily="18" charset="0"/>
              </a:rPr>
              <a:t>образования понятий</a:t>
            </a: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;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 </a:t>
            </a:r>
            <a:r>
              <a:rPr lang="ru-RU" sz="1600" b="1" u="sng" dirty="0" smtClean="0">
                <a:solidFill>
                  <a:srgbClr val="800000"/>
                </a:solidFill>
                <a:latin typeface="Century Schoolbook" pitchFamily="18" charset="0"/>
              </a:rPr>
              <a:t>восприятие</a:t>
            </a: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 становится избирательной, целенаправленной, аналитико-синтетической деятельностью;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 качественно улучшаются основные </a:t>
            </a:r>
            <a:r>
              <a:rPr lang="ru-RU" sz="1600" b="1" u="sng" dirty="0" smtClean="0">
                <a:solidFill>
                  <a:srgbClr val="800000"/>
                </a:solidFill>
                <a:latin typeface="Century Schoolbook" pitchFamily="18" charset="0"/>
              </a:rPr>
              <a:t>параметры внимания</a:t>
            </a: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: объем, устойчивость, интенсивность, возможность распределения и переключения; оно становится контролируемым, произвольным процессом;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 увеличивается </a:t>
            </a:r>
            <a:r>
              <a:rPr lang="ru-RU" sz="1600" b="1" u="sng" dirty="0" smtClean="0">
                <a:solidFill>
                  <a:srgbClr val="800000"/>
                </a:solidFill>
                <a:latin typeface="Century Schoolbook" pitchFamily="18" charset="0"/>
              </a:rPr>
              <a:t>объем памяти</a:t>
            </a: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, избирательность и точность </a:t>
            </a:r>
            <a:r>
              <a:rPr lang="ru-RU" sz="1600" b="1" dirty="0" err="1" smtClean="0">
                <a:solidFill>
                  <a:srgbClr val="800000"/>
                </a:solidFill>
                <a:latin typeface="Century Schoolbook" pitchFamily="18" charset="0"/>
              </a:rPr>
              <a:t>мнемической</a:t>
            </a: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 деятельности;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 </a:t>
            </a:r>
            <a:r>
              <a:rPr lang="ru-RU" sz="1600" b="1" u="sng" dirty="0" smtClean="0">
                <a:solidFill>
                  <a:srgbClr val="800000"/>
                </a:solidFill>
                <a:latin typeface="Century Schoolbook" pitchFamily="18" charset="0"/>
              </a:rPr>
              <a:t>теоретическое мышление </a:t>
            </a:r>
            <a:r>
              <a:rPr lang="ru-RU" sz="1600" b="1" dirty="0" smtClean="0">
                <a:solidFill>
                  <a:srgbClr val="800000"/>
                </a:solidFill>
                <a:latin typeface="Century Schoolbook" pitchFamily="18" charset="0"/>
              </a:rPr>
              <a:t>строится на умении оперировать понятиями, сопоставлять их, переходить в ходе размышления от одного суждения к другому</a:t>
            </a:r>
          </a:p>
          <a:p>
            <a:endParaRPr lang="ru-RU" b="1" dirty="0">
              <a:solidFill>
                <a:srgbClr val="800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7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57224" y="285728"/>
            <a:ext cx="80010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800000"/>
                </a:solidFill>
              </a:rPr>
              <a:t>Ожидаемые результаты освоения раздела программы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b="1" dirty="0">
              <a:solidFill>
                <a:srgbClr val="800000"/>
              </a:solidFill>
              <a:latin typeface="Century Schoolbook" pitchFamily="18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28596" y="-3554416"/>
            <a:ext cx="8715404" cy="975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Знать/понимать: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понятия перестановки, размещения, сочетания и соответствующие формулы для их подсчета;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понятия относительной частоты и вероятности случайного события;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вероятностный характер многих закономерностей окружающего мира.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Уметь:</a:t>
            </a:r>
            <a:endParaRPr kumimoji="0" lang="ru-RU" b="1" i="1" u="sng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решать комбинаторные задачи путем систематического перебора возможных вариантов и с использованием правила умножения;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вычислять средние значения результатов измерений;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находить частоту события;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находить вероятности случайных событий в простейших случаях.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Использовать приобретенные знания и умения в практической деятельности и повседневной жизни для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выстраивания аргументации при доказательстве и в диалоге;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распознавания логически некорректных рассуждений;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решения учебных и практических задач, требующих систематического перебора вариантов;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сравнения шансов наступления случайных событий, для оценки вероятности случайного события в практических ситуациях, сопоставления модели с реальной ситуацией;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понимания статистических утверждений.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8</a:t>
            </a:r>
            <a:r>
              <a:rPr lang="ru-RU" dirty="0" smtClean="0"/>
              <a:t>.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714348" y="2571744"/>
            <a:ext cx="3071834" cy="1357322"/>
            <a:chOff x="785786" y="2357430"/>
            <a:chExt cx="3071834" cy="135732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785786" y="2357430"/>
              <a:ext cx="3071834" cy="135732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28662" y="2571744"/>
              <a:ext cx="27146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800000"/>
                  </a:solidFill>
                </a:rPr>
                <a:t>ПРИНЦИПЫ ОТБОРА</a:t>
              </a:r>
            </a:p>
            <a:p>
              <a:pPr algn="ctr"/>
              <a:r>
                <a:rPr lang="ru-RU" b="1" dirty="0" smtClean="0">
                  <a:solidFill>
                    <a:srgbClr val="800000"/>
                  </a:solidFill>
                </a:rPr>
                <a:t>СОДЕРЖАНИЯ</a:t>
              </a:r>
              <a:endParaRPr lang="ru-RU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4929190" y="285728"/>
            <a:ext cx="3071834" cy="1000132"/>
            <a:chOff x="785786" y="2357430"/>
            <a:chExt cx="3071834" cy="135732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785786" y="2357430"/>
              <a:ext cx="3071834" cy="135732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00100" y="2842188"/>
              <a:ext cx="2714644" cy="5012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800000"/>
                  </a:solidFill>
                </a:rPr>
                <a:t>НАУЧНОСТЬ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929190" y="1500174"/>
            <a:ext cx="3071834" cy="1000132"/>
            <a:chOff x="785786" y="2357430"/>
            <a:chExt cx="3071834" cy="135732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785786" y="2357430"/>
              <a:ext cx="3071834" cy="135732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00100" y="2842188"/>
              <a:ext cx="2714644" cy="5012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800000"/>
                  </a:solidFill>
                </a:rPr>
                <a:t>СИСТЕМНОСТЬ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929190" y="2786058"/>
            <a:ext cx="3071834" cy="1000132"/>
            <a:chOff x="785786" y="2357430"/>
            <a:chExt cx="3071834" cy="135732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6" name="Прямоугольник 15"/>
            <p:cNvSpPr/>
            <p:nvPr/>
          </p:nvSpPr>
          <p:spPr>
            <a:xfrm>
              <a:off x="785786" y="2357430"/>
              <a:ext cx="3071834" cy="135732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00100" y="2842188"/>
              <a:ext cx="2714644" cy="5012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800000"/>
                  </a:solidFill>
                </a:rPr>
                <a:t>ДОСТУПНОСТЬ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929190" y="5357826"/>
            <a:ext cx="3071834" cy="1000132"/>
            <a:chOff x="857224" y="2357430"/>
            <a:chExt cx="3071834" cy="135732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9" name="Прямоугольник 18"/>
            <p:cNvSpPr/>
            <p:nvPr/>
          </p:nvSpPr>
          <p:spPr>
            <a:xfrm>
              <a:off x="857224" y="2357430"/>
              <a:ext cx="3071834" cy="1357322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71538" y="2648285"/>
              <a:ext cx="2714644" cy="87716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800000"/>
                  </a:solidFill>
                </a:rPr>
                <a:t>ПРИНЦИП ИНТЕГРАЦИИ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5000628" y="4071942"/>
            <a:ext cx="3071834" cy="1000132"/>
            <a:chOff x="4929190" y="4071942"/>
            <a:chExt cx="3071834" cy="100013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4929190" y="4071942"/>
              <a:ext cx="3071834" cy="100013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43504" y="4286256"/>
              <a:ext cx="2714644" cy="64633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800000"/>
                  </a:solidFill>
                </a:rPr>
                <a:t>ПРАКТИЧЕСКАЯ ЗНАЧИМОСТЬ</a:t>
              </a:r>
            </a:p>
          </p:txBody>
        </p:sp>
      </p:grpSp>
      <p:cxnSp>
        <p:nvCxnSpPr>
          <p:cNvPr id="23" name="Прямая со стрелкой 22"/>
          <p:cNvCxnSpPr/>
          <p:nvPr/>
        </p:nvCxnSpPr>
        <p:spPr>
          <a:xfrm rot="5400000" flipH="1" flipV="1">
            <a:off x="3286116" y="1142984"/>
            <a:ext cx="2071702" cy="107157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10" idx="1"/>
          </p:cNvCxnSpPr>
          <p:nvPr/>
        </p:nvCxnSpPr>
        <p:spPr>
          <a:xfrm flipV="1">
            <a:off x="3786182" y="2000240"/>
            <a:ext cx="1143008" cy="107157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786182" y="3286124"/>
            <a:ext cx="1071570" cy="1588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786182" y="3643314"/>
            <a:ext cx="1143008" cy="107157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19" idx="1"/>
          </p:cNvCxnSpPr>
          <p:nvPr/>
        </p:nvCxnSpPr>
        <p:spPr>
          <a:xfrm rot="16200000" flipH="1">
            <a:off x="3321835" y="4250537"/>
            <a:ext cx="2071702" cy="1143008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9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214290"/>
            <a:ext cx="77867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i="1" u="sng" dirty="0" smtClean="0">
                <a:solidFill>
                  <a:srgbClr val="800000"/>
                </a:solidFill>
              </a:rPr>
              <a:t>Методы и формы организации деятельности обучающихся</a:t>
            </a:r>
          </a:p>
          <a:p>
            <a:endParaRPr lang="ru-RU" sz="2400" b="1" dirty="0">
              <a:solidFill>
                <a:srgbClr val="800000"/>
              </a:solidFill>
              <a:latin typeface="Century Schoolbook" pitchFamily="18" charset="0"/>
            </a:endParaRPr>
          </a:p>
        </p:txBody>
      </p:sp>
      <p:sp>
        <p:nvSpPr>
          <p:cNvPr id="12" name="Rectangle 5"/>
          <p:cNvSpPr txBox="1">
            <a:spLocks noChangeArrowheads="1"/>
          </p:cNvSpPr>
          <p:nvPr/>
        </p:nvSpPr>
        <p:spPr>
          <a:xfrm>
            <a:off x="785786" y="1357298"/>
            <a:ext cx="3786214" cy="2928957"/>
          </a:xfrm>
          <a:prstGeom prst="rect">
            <a:avLst/>
          </a:prstGeom>
          <a:noFill/>
          <a:ln/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</a:t>
            </a:r>
            <a:r>
              <a:rPr kumimoji="0" lang="ru-RU" sz="2000" b="1" i="0" u="sng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Типы уроков: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          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666633"/>
              </a:buClr>
              <a:buSzPct val="60000"/>
              <a:buFontTx/>
              <a:buChar char="•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урок сообщения новых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знаний;           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666633"/>
              </a:buClr>
              <a:buSzPct val="60000"/>
              <a:buFontTx/>
              <a:buChar char="•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урок закрепления изученного;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666633"/>
              </a:buClr>
              <a:buSzPct val="60000"/>
              <a:buFontTx/>
              <a:buChar char="•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комбинированный урок;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666633"/>
              </a:buClr>
              <a:buSzPct val="60000"/>
              <a:buFontTx/>
              <a:buChar char="•"/>
              <a:tabLst/>
              <a:defRPr/>
            </a:pPr>
            <a:r>
              <a:rPr lang="ru-RU" b="1" kern="0" dirty="0" smtClean="0">
                <a:solidFill>
                  <a:srgbClr val="800000"/>
                </a:solidFill>
                <a:latin typeface="+mn-lt"/>
              </a:rPr>
              <a:t>у</a:t>
            </a:r>
            <a:r>
              <a:rPr lang="ru-RU" b="1" kern="0" noProof="0" dirty="0" smtClean="0">
                <a:solidFill>
                  <a:srgbClr val="800000"/>
                </a:solidFill>
                <a:latin typeface="+mn-lt"/>
              </a:rPr>
              <a:t>рок практикум;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666633"/>
              </a:buClr>
              <a:buSzPct val="60000"/>
              <a:buFontTx/>
              <a:buChar char="•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обобщающий  урок; 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666633"/>
              </a:buClr>
              <a:buSzPct val="60000"/>
              <a:buFontTx/>
              <a:buChar char="•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урок контроля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.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6248" y="1500174"/>
            <a:ext cx="457200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666633"/>
              </a:buClr>
              <a:buSzPct val="60000"/>
              <a:buFont typeface="Wingdings" pitchFamily="2" charset="2"/>
              <a:buNone/>
            </a:pPr>
            <a:r>
              <a:rPr lang="ru-RU" b="1" u="sng" dirty="0" smtClean="0">
                <a:solidFill>
                  <a:srgbClr val="800000"/>
                </a:solidFill>
                <a:latin typeface="+mj-lt"/>
              </a:rPr>
              <a:t> Методы: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666633"/>
              </a:buClr>
              <a:buSzPct val="60000"/>
              <a:buFont typeface="Wingdings" pitchFamily="2" charset="2"/>
              <a:buChar char="l"/>
            </a:pPr>
            <a:r>
              <a:rPr lang="ru-RU" b="1" dirty="0" smtClean="0">
                <a:solidFill>
                  <a:srgbClr val="800000"/>
                </a:solidFill>
                <a:latin typeface="+mn-lt"/>
              </a:rPr>
              <a:t>объяснительно-иллюстративный;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666633"/>
              </a:buClr>
              <a:buSzPct val="60000"/>
              <a:buFont typeface="Wingdings" pitchFamily="2" charset="2"/>
              <a:buChar char="l"/>
            </a:pPr>
            <a:r>
              <a:rPr lang="ru-RU" b="1" dirty="0" smtClean="0">
                <a:solidFill>
                  <a:srgbClr val="800000"/>
                </a:solidFill>
                <a:latin typeface="+mn-lt"/>
              </a:rPr>
              <a:t>репродуктивный;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666633"/>
              </a:buClr>
              <a:buSzPct val="60000"/>
              <a:buFont typeface="Wingdings" pitchFamily="2" charset="2"/>
              <a:buChar char="l"/>
            </a:pPr>
            <a:r>
              <a:rPr lang="ru-RU" b="1" dirty="0" smtClean="0">
                <a:solidFill>
                  <a:srgbClr val="800000"/>
                </a:solidFill>
                <a:latin typeface="+mn-lt"/>
              </a:rPr>
              <a:t> проблемного изложения;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666633"/>
              </a:buClr>
              <a:buSzPct val="60000"/>
              <a:buFont typeface="Wingdings" pitchFamily="2" charset="2"/>
              <a:buChar char="l"/>
            </a:pPr>
            <a:r>
              <a:rPr lang="ru-RU" b="1" dirty="0" smtClean="0">
                <a:solidFill>
                  <a:srgbClr val="800000"/>
                </a:solidFill>
                <a:latin typeface="+mn-lt"/>
              </a:rPr>
              <a:t> частично-поисковый;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666633"/>
              </a:buClr>
              <a:buSzPct val="60000"/>
              <a:buFont typeface="Wingdings" pitchFamily="2" charset="2"/>
              <a:buChar char="l"/>
            </a:pPr>
            <a:r>
              <a:rPr lang="ru-RU" b="1" dirty="0" smtClean="0">
                <a:solidFill>
                  <a:srgbClr val="800000"/>
                </a:solidFill>
                <a:latin typeface="+mn-lt"/>
              </a:rPr>
              <a:t>исследовательский.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666633"/>
              </a:buClr>
              <a:buSzPct val="60000"/>
              <a:buFont typeface="Wingdings" pitchFamily="2" charset="2"/>
              <a:buChar char="l"/>
            </a:pPr>
            <a:endParaRPr lang="ru-RU" dirty="0">
              <a:solidFill>
                <a:srgbClr val="800000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0100" y="5643578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800000"/>
                </a:solidFill>
                <a:latin typeface="+mj-lt"/>
              </a:rPr>
              <a:t>Использование информационно-коммуникационных технологий</a:t>
            </a:r>
            <a:endParaRPr lang="ru-RU" b="1" u="sng" dirty="0">
              <a:solidFill>
                <a:srgbClr val="800000"/>
              </a:solidFill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/>
      <p:bldP spid="14" grpId="0"/>
    </p:bldLst>
  </p:timing>
</p:sld>
</file>

<file path=ppt/theme/theme1.xml><?xml version="1.0" encoding="utf-8"?>
<a:theme xmlns:a="http://schemas.openxmlformats.org/drawingml/2006/main" name="004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004</Template>
  <TotalTime>583</TotalTime>
  <Words>1006</Words>
  <Application>Microsoft Office PowerPoint</Application>
  <PresentationFormat>Экран (4:3)</PresentationFormat>
  <Paragraphs>242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004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Урок</dc:subject>
  <dc:creator>Admin</dc:creator>
  <cp:lastModifiedBy>user</cp:lastModifiedBy>
  <cp:revision>68</cp:revision>
  <cp:lastPrinted>1601-01-01T00:00:00Z</cp:lastPrinted>
  <dcterms:created xsi:type="dcterms:W3CDTF">2011-11-06T09:44:17Z</dcterms:created>
  <dcterms:modified xsi:type="dcterms:W3CDTF">2011-12-01T17:01:08Z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