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76" r:id="rId10"/>
    <p:sldId id="275" r:id="rId11"/>
    <p:sldId id="265" r:id="rId12"/>
    <p:sldId id="266" r:id="rId13"/>
    <p:sldId id="269" r:id="rId14"/>
    <p:sldId id="270" r:id="rId15"/>
    <p:sldId id="271" r:id="rId16"/>
    <p:sldId id="273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8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84255-D189-4432-8B23-A33021A8C6AF}" type="datetimeFigureOut">
              <a:rPr lang="ru-RU" smtClean="0"/>
              <a:pPr/>
              <a:t>19.08.2010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A08EB-694C-4136-957D-39C5A2AF0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F7500-6B37-43AF-AABC-DF077DFACE26}" type="datetimeFigureOut">
              <a:rPr lang="ru-RU" smtClean="0"/>
              <a:pPr/>
              <a:t>19.08.2010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E86A7-9488-415F-A92A-1B197DFE10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E86A7-9488-415F-A92A-1B197DFE109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E86A7-9488-415F-A92A-1B197DFE109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DB52-7C6A-4AB4-A249-E42E1BFE1363}" type="datetimeFigureOut">
              <a:rPr lang="ru-RU" smtClean="0"/>
              <a:pPr/>
              <a:t>19.08.2010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ECF2-4EC7-4AD4-BD2D-023AA62F7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DB52-7C6A-4AB4-A249-E42E1BFE1363}" type="datetimeFigureOut">
              <a:rPr lang="ru-RU" smtClean="0"/>
              <a:pPr/>
              <a:t>19.08.2010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ECF2-4EC7-4AD4-BD2D-023AA62F7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DB52-7C6A-4AB4-A249-E42E1BFE1363}" type="datetimeFigureOut">
              <a:rPr lang="ru-RU" smtClean="0"/>
              <a:pPr/>
              <a:t>19.08.2010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ECF2-4EC7-4AD4-BD2D-023AA62F7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DB52-7C6A-4AB4-A249-E42E1BFE1363}" type="datetimeFigureOut">
              <a:rPr lang="ru-RU" smtClean="0"/>
              <a:pPr/>
              <a:t>19.08.2010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ECF2-4EC7-4AD4-BD2D-023AA62F7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DB52-7C6A-4AB4-A249-E42E1BFE1363}" type="datetimeFigureOut">
              <a:rPr lang="ru-RU" smtClean="0"/>
              <a:pPr/>
              <a:t>19.08.2010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ECF2-4EC7-4AD4-BD2D-023AA62F7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DB52-7C6A-4AB4-A249-E42E1BFE1363}" type="datetimeFigureOut">
              <a:rPr lang="ru-RU" smtClean="0"/>
              <a:pPr/>
              <a:t>19.08.2010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ECF2-4EC7-4AD4-BD2D-023AA62F7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DB52-7C6A-4AB4-A249-E42E1BFE1363}" type="datetimeFigureOut">
              <a:rPr lang="ru-RU" smtClean="0"/>
              <a:pPr/>
              <a:t>19.08.2010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ECF2-4EC7-4AD4-BD2D-023AA62F7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DB52-7C6A-4AB4-A249-E42E1BFE1363}" type="datetimeFigureOut">
              <a:rPr lang="ru-RU" smtClean="0"/>
              <a:pPr/>
              <a:t>19.08.2010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ECF2-4EC7-4AD4-BD2D-023AA62F7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DB52-7C6A-4AB4-A249-E42E1BFE1363}" type="datetimeFigureOut">
              <a:rPr lang="ru-RU" smtClean="0"/>
              <a:pPr/>
              <a:t>19.08.2010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ECF2-4EC7-4AD4-BD2D-023AA62F7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DB52-7C6A-4AB4-A249-E42E1BFE1363}" type="datetimeFigureOut">
              <a:rPr lang="ru-RU" smtClean="0"/>
              <a:pPr/>
              <a:t>19.08.2010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ECF2-4EC7-4AD4-BD2D-023AA62F7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DB52-7C6A-4AB4-A249-E42E1BFE1363}" type="datetimeFigureOut">
              <a:rPr lang="ru-RU" smtClean="0"/>
              <a:pPr/>
              <a:t>19.08.2010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F94ECF2-4EC7-4AD4-BD2D-023AA62F7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B6DB52-7C6A-4AB4-A249-E42E1BFE1363}" type="datetimeFigureOut">
              <a:rPr lang="ru-RU" smtClean="0"/>
              <a:pPr/>
              <a:t>19.08.2010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94ECF2-4EC7-4AD4-BD2D-023AA62F7A2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9.png"/><Relationship Id="rId7" Type="http://schemas.openxmlformats.org/officeDocument/2006/relationships/image" Target="../media/image2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2.wmf"/><Relationship Id="rId10" Type="http://schemas.openxmlformats.org/officeDocument/2006/relationships/image" Target="../media/image28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2.wmf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wmf"/><Relationship Id="rId7" Type="http://schemas.openxmlformats.org/officeDocument/2006/relationships/image" Target="../media/image18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image" Target="../media/image16.png"/><Relationship Id="rId10" Type="http://schemas.openxmlformats.org/officeDocument/2006/relationships/image" Target="../media/image21.gif"/><Relationship Id="rId4" Type="http://schemas.openxmlformats.org/officeDocument/2006/relationships/image" Target="../media/image15.wmf"/><Relationship Id="rId9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Урок русского языка</a:t>
            </a:r>
            <a:br>
              <a:rPr lang="ru-RU" smtClean="0"/>
            </a:br>
            <a:r>
              <a:rPr lang="ru-RU" smtClean="0"/>
              <a:t>в 3 классе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Тема: Части речи в русском языке.</a:t>
            </a:r>
          </a:p>
          <a:p>
            <a:endParaRPr lang="ru-RU" smtClean="0"/>
          </a:p>
          <a:p>
            <a:endParaRPr lang="ru-RU" dirty="0" smtClean="0"/>
          </a:p>
        </p:txBody>
      </p:sp>
      <p:pic>
        <p:nvPicPr>
          <p:cNvPr id="5" name="Picture 6" descr="SANBSA-026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077072"/>
            <a:ext cx="3528392" cy="20162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Физкультминутка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Сном волшебным засыпаем,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Дышится легко…ровно… глубоко…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Наши руки отдыхают, 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Ноги тоже отдыхают,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Отдыхают… засыпают (2 раза)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Шея не напряжена,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И расслаблена,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….  Губы чуть приоткрываются,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Все чудесно расслабляется (2 раза)</a:t>
            </a:r>
          </a:p>
          <a:p>
            <a:pPr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5" descr="forest_1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0"/>
            <a:ext cx="2555776" cy="2635250"/>
          </a:xfrm>
          <a:prstGeom prst="rect">
            <a:avLst/>
          </a:prstGeom>
          <a:noFill/>
        </p:spPr>
      </p:pic>
      <p:pic>
        <p:nvPicPr>
          <p:cNvPr id="5" name="Picture 4" descr="forest_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222738"/>
            <a:ext cx="2431590" cy="2635262"/>
          </a:xfrm>
          <a:prstGeom prst="rect">
            <a:avLst/>
          </a:prstGeom>
          <a:noFill/>
        </p:spPr>
      </p:pic>
      <p:pic>
        <p:nvPicPr>
          <p:cNvPr id="6" name="Picture 6" descr="SANBSA-026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645024"/>
            <a:ext cx="1440160" cy="10801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Упражнение 206, стр. 144   (проверяем</a:t>
            </a:r>
            <a:r>
              <a:rPr lang="ru-RU" sz="4000" dirty="0" smtClean="0"/>
              <a:t>)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Кто? Что?          Что сделала?        Какая?        Когда?</a:t>
            </a:r>
          </a:p>
          <a:p>
            <a:pPr>
              <a:buNone/>
            </a:pPr>
            <a:r>
              <a:rPr lang="ru-RU" b="1" dirty="0" smtClean="0"/>
              <a:t>                            Что сделает?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Объявленье                   дала                         отдельная              однажды</a:t>
            </a:r>
          </a:p>
          <a:p>
            <a:pPr>
              <a:buNone/>
            </a:pP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     Улитка</a:t>
            </a:r>
          </a:p>
          <a:p>
            <a:pPr>
              <a:buNone/>
            </a:pP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    Квартира</a:t>
            </a:r>
          </a:p>
          <a:p>
            <a:pPr>
              <a:buNone/>
            </a:pP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    Калитка</a:t>
            </a:r>
          </a:p>
          <a:p>
            <a:pPr>
              <a:buNone/>
            </a:pP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     Покой</a:t>
            </a:r>
          </a:p>
          <a:p>
            <a:pPr>
              <a:buNone/>
            </a:pP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    Тишина</a:t>
            </a:r>
          </a:p>
          <a:p>
            <a:pPr>
              <a:buNone/>
            </a:pP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    Огород  </a:t>
            </a:r>
            <a:endParaRPr lang="ru-RU" sz="2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5" descr="forest_1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0"/>
            <a:ext cx="2555776" cy="2635250"/>
          </a:xfrm>
          <a:prstGeom prst="rect">
            <a:avLst/>
          </a:prstGeom>
          <a:noFill/>
        </p:spPr>
      </p:pic>
      <p:pic>
        <p:nvPicPr>
          <p:cNvPr id="5" name="Picture 4" descr="forest_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53744"/>
            <a:ext cx="2267744" cy="2304256"/>
          </a:xfrm>
          <a:prstGeom prst="rect">
            <a:avLst/>
          </a:prstGeom>
          <a:noFill/>
        </p:spPr>
      </p:pic>
      <p:pic>
        <p:nvPicPr>
          <p:cNvPr id="6" name="Picture 6" descr="SANBSA-026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869160"/>
            <a:ext cx="1440160" cy="10801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5841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i="1" dirty="0" smtClean="0"/>
              <a:t>   Самая большая группа- первая, в которой слова отвечают на вопросы            Кто?                           Что</a:t>
            </a:r>
            <a:r>
              <a:rPr lang="ru-RU" sz="3200" i="1" dirty="0" smtClean="0"/>
              <a:t>?</a:t>
            </a:r>
            <a:endParaRPr lang="ru-RU" sz="3200" i="1" dirty="0"/>
          </a:p>
        </p:txBody>
      </p:sp>
      <p:pic>
        <p:nvPicPr>
          <p:cNvPr id="8" name="Picture 4" descr="forest_1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65104"/>
            <a:ext cx="2432050" cy="2635250"/>
          </a:xfrm>
          <a:prstGeom prst="rect">
            <a:avLst/>
          </a:prstGeom>
          <a:noFill/>
        </p:spPr>
      </p:pic>
      <p:pic>
        <p:nvPicPr>
          <p:cNvPr id="10" name="Picture 5" descr="forest_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0"/>
            <a:ext cx="2432050" cy="263525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139952" y="3212976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объявленье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31641" y="4725144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3968" y="486916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пок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ой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11960" y="400506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тишина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3968" y="364502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огород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83968" y="44371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калитка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8" name="Picture 6" descr="SANBSA-026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5157192"/>
            <a:ext cx="1440160" cy="108012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283968" y="2852936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квартира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2924944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улитка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Проверка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/>
              <a:t>1 вариант-     </a:t>
            </a:r>
            <a:r>
              <a:rPr lang="ru-RU" sz="2400" dirty="0" smtClean="0"/>
              <a:t>После (</a:t>
            </a:r>
            <a:r>
              <a:rPr lang="ru-RU" sz="2400" b="1" i="1" dirty="0" smtClean="0"/>
              <a:t>когда?</a:t>
            </a:r>
            <a:r>
              <a:rPr lang="ru-RU" sz="2400" dirty="0" smtClean="0"/>
              <a:t>)  дела ( </a:t>
            </a:r>
            <a:r>
              <a:rPr lang="ru-RU" sz="2400" b="1" i="1" dirty="0" smtClean="0"/>
              <a:t>чего?</a:t>
            </a:r>
            <a:r>
              <a:rPr lang="ru-RU" sz="2400" dirty="0" smtClean="0"/>
              <a:t>)  за (</a:t>
            </a:r>
            <a:r>
              <a:rPr lang="ru-RU" sz="2400" b="1" i="1" dirty="0" smtClean="0"/>
              <a:t>?</a:t>
            </a:r>
            <a:r>
              <a:rPr lang="ru-RU" sz="2400" b="1" dirty="0" smtClean="0"/>
              <a:t>)</a:t>
            </a: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400" dirty="0" smtClean="0"/>
              <a:t>советом (</a:t>
            </a:r>
            <a:r>
              <a:rPr lang="ru-RU" sz="2400" b="1" dirty="0" smtClean="0"/>
              <a:t>чем?</a:t>
            </a:r>
            <a:r>
              <a:rPr lang="ru-RU" sz="2400" dirty="0" smtClean="0"/>
              <a:t>) не (</a:t>
            </a:r>
            <a:r>
              <a:rPr lang="ru-RU" sz="2400" b="1" dirty="0" smtClean="0"/>
              <a:t>?</a:t>
            </a:r>
            <a:r>
              <a:rPr lang="ru-RU" sz="2400" dirty="0" smtClean="0"/>
              <a:t>) ходят (</a:t>
            </a:r>
            <a:r>
              <a:rPr lang="ru-RU" sz="2400" b="1" i="1" dirty="0" smtClean="0"/>
              <a:t>что делают?).</a:t>
            </a: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284984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2 вариант-    </a:t>
            </a:r>
            <a:r>
              <a:rPr lang="ru-RU" sz="2400" dirty="0" smtClean="0"/>
              <a:t>Без (</a:t>
            </a:r>
            <a:r>
              <a:rPr lang="ru-RU" sz="2400" b="1" dirty="0" smtClean="0"/>
              <a:t>?</a:t>
            </a:r>
            <a:r>
              <a:rPr lang="ru-RU" sz="2400" i="1" dirty="0" smtClean="0"/>
              <a:t>)</a:t>
            </a:r>
            <a:r>
              <a:rPr lang="ru-RU" sz="2400" dirty="0" smtClean="0"/>
              <a:t> беды (</a:t>
            </a:r>
            <a:r>
              <a:rPr lang="ru-RU" sz="2400" b="1" i="1" dirty="0" smtClean="0"/>
              <a:t>чего?</a:t>
            </a:r>
            <a:r>
              <a:rPr lang="ru-RU" sz="2400" dirty="0" smtClean="0"/>
              <a:t>), друга </a:t>
            </a:r>
            <a:r>
              <a:rPr lang="ru-RU" sz="2400" b="1" i="1" dirty="0" smtClean="0"/>
              <a:t>(кого?) </a:t>
            </a:r>
            <a:r>
              <a:rPr lang="ru-RU" sz="2400" dirty="0" smtClean="0"/>
              <a:t>не </a:t>
            </a:r>
            <a:r>
              <a:rPr lang="ru-RU" sz="2400" b="1" i="1" dirty="0" smtClean="0"/>
              <a:t>(?)</a:t>
            </a:r>
            <a:r>
              <a:rPr lang="ru-RU" sz="2400" dirty="0" smtClean="0"/>
              <a:t> узнаешь(</a:t>
            </a:r>
            <a:r>
              <a:rPr lang="ru-RU" sz="2400" b="1" i="1" dirty="0" smtClean="0"/>
              <a:t>что сделаешь?).</a:t>
            </a:r>
            <a:endParaRPr lang="ru-RU" sz="2400" b="1" i="1" dirty="0"/>
          </a:p>
        </p:txBody>
      </p:sp>
      <p:pic>
        <p:nvPicPr>
          <p:cNvPr id="5" name="Picture 5" descr="forest_1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1950" y="0"/>
            <a:ext cx="2432050" cy="2635250"/>
          </a:xfrm>
          <a:prstGeom prst="rect">
            <a:avLst/>
          </a:prstGeom>
          <a:noFill/>
        </p:spPr>
      </p:pic>
      <p:pic>
        <p:nvPicPr>
          <p:cNvPr id="6" name="Picture 4" descr="forest_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22738"/>
            <a:ext cx="2431590" cy="26352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11760" y="4509120"/>
            <a:ext cx="6120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</a:rPr>
              <a:t>Вывод: </a:t>
            </a: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к предлогам и союзам вопросы поставить нельзя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Это надо знать!</a:t>
            </a:r>
            <a:br>
              <a:rPr lang="ru-RU" dirty="0" smtClean="0"/>
            </a:br>
            <a:r>
              <a:rPr lang="ru-RU" dirty="0" smtClean="0"/>
              <a:t>                   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Части речи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412776"/>
            <a:ext cx="7787208" cy="4911824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Самостоятельные  </a:t>
            </a:r>
            <a:r>
              <a:rPr lang="ru-RU" dirty="0" smtClean="0"/>
              <a:t>                     </a:t>
            </a:r>
            <a:r>
              <a:rPr lang="ru-RU" b="1" i="1" dirty="0" smtClean="0"/>
              <a:t>Служебные</a:t>
            </a:r>
          </a:p>
          <a:p>
            <a:pPr>
              <a:buNone/>
            </a:pPr>
            <a:endParaRPr lang="ru-RU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2"/>
                </a:solidFill>
              </a:rPr>
              <a:t>Имена существительные                 Предлоги  </a:t>
            </a:r>
          </a:p>
          <a:p>
            <a:pPr>
              <a:buNone/>
            </a:pP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(кто? что?)</a:t>
            </a:r>
            <a:r>
              <a:rPr lang="ru-RU" b="1" i="1" dirty="0" smtClean="0">
                <a:solidFill>
                  <a:schemeClr val="accent2"/>
                </a:solidFill>
              </a:rPr>
              <a:t>                                           </a:t>
            </a:r>
            <a:r>
              <a:rPr lang="ru-RU" dirty="0" smtClean="0">
                <a:solidFill>
                  <a:schemeClr val="accent2"/>
                </a:solidFill>
              </a:rPr>
              <a:t>Союзы  </a:t>
            </a:r>
          </a:p>
          <a:p>
            <a:pPr>
              <a:buNone/>
            </a:pPr>
            <a:r>
              <a:rPr lang="ru-RU" dirty="0" smtClean="0">
                <a:solidFill>
                  <a:schemeClr val="accent2"/>
                </a:solidFill>
              </a:rPr>
              <a:t>Имена прилагательные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(какой? какая? какое? какие?)</a:t>
            </a:r>
          </a:p>
          <a:p>
            <a:pPr>
              <a:buNone/>
            </a:pPr>
            <a:r>
              <a:rPr lang="ru-RU" dirty="0" smtClean="0">
                <a:solidFill>
                  <a:schemeClr val="accent2"/>
                </a:solidFill>
              </a:rPr>
              <a:t>Глаголы </a:t>
            </a: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(что делать? что сделать?)</a:t>
            </a:r>
            <a:endParaRPr lang="ru-RU" b="1" i="1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2"/>
                </a:solidFill>
              </a:rPr>
              <a:t>Наречия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как? когда?  где?)</a:t>
            </a:r>
            <a:endParaRPr lang="ru-RU" b="1" i="1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2"/>
                </a:solidFill>
              </a:rPr>
              <a:t>Местоимения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слова, которые употребляются вместо имени существительного или имени прилагательного)</a:t>
            </a:r>
            <a:r>
              <a:rPr lang="ru-RU" b="1" i="1" dirty="0" smtClean="0">
                <a:solidFill>
                  <a:schemeClr val="accent2"/>
                </a:solidFill>
              </a:rPr>
              <a:t>   </a:t>
            </a:r>
            <a:endParaRPr lang="ru-RU" b="1" i="1" dirty="0">
              <a:solidFill>
                <a:schemeClr val="accent2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 flipH="1" flipV="1">
            <a:off x="3347864" y="1268760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трелка вниз 15"/>
          <p:cNvSpPr/>
          <p:nvPr/>
        </p:nvSpPr>
        <p:spPr>
          <a:xfrm rot="1699711">
            <a:off x="3043319" y="1430629"/>
            <a:ext cx="467554" cy="351897"/>
          </a:xfrm>
          <a:prstGeom prst="downArrow">
            <a:avLst>
              <a:gd name="adj1" fmla="val 50000"/>
              <a:gd name="adj2" fmla="val 692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9065127">
            <a:off x="5875714" y="1433585"/>
            <a:ext cx="432048" cy="403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forest_1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0"/>
            <a:ext cx="2432050" cy="2635250"/>
          </a:xfrm>
          <a:prstGeom prst="rect">
            <a:avLst/>
          </a:prstGeom>
          <a:noFill/>
        </p:spPr>
      </p:pic>
      <p:pic>
        <p:nvPicPr>
          <p:cNvPr id="19" name="Picture 4" descr="forest_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2738"/>
            <a:ext cx="2431590" cy="2635262"/>
          </a:xfrm>
          <a:prstGeom prst="rect">
            <a:avLst/>
          </a:prstGeom>
          <a:noFill/>
        </p:spPr>
      </p:pic>
      <p:pic>
        <p:nvPicPr>
          <p:cNvPr id="20" name="Picture 4" descr="forest_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375138"/>
            <a:ext cx="2431590" cy="2635262"/>
          </a:xfrm>
          <a:prstGeom prst="rect">
            <a:avLst/>
          </a:prstGeom>
          <a:noFill/>
        </p:spPr>
      </p:pic>
      <p:pic>
        <p:nvPicPr>
          <p:cNvPr id="10" name="Picture 4" descr="forest_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365104"/>
            <a:ext cx="2431590" cy="2635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orest_1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0"/>
            <a:ext cx="2432050" cy="2635250"/>
          </a:xfrm>
          <a:prstGeom prst="rect">
            <a:avLst/>
          </a:prstGeom>
          <a:noFill/>
        </p:spPr>
      </p:pic>
      <p:pic>
        <p:nvPicPr>
          <p:cNvPr id="3" name="Picture 4" descr="forest_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222738"/>
            <a:ext cx="2431590" cy="2635262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404664"/>
            <a:ext cx="8229600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Закрепление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484784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Задайте вопрос к рисунку  используя вопросы и называя часть речи:</a:t>
            </a:r>
            <a:r>
              <a:rPr lang="ru-RU" dirty="0" smtClean="0">
                <a:solidFill>
                  <a:schemeClr val="accent2"/>
                </a:solidFill>
              </a:rPr>
              <a:t> имя существительное, имя прилагательное, глагол, </a:t>
            </a:r>
            <a:r>
              <a:rPr lang="ru-RU" dirty="0" smtClean="0">
                <a:solidFill>
                  <a:schemeClr val="accent2"/>
                </a:solidFill>
              </a:rPr>
              <a:t>наречие или </a:t>
            </a:r>
            <a:r>
              <a:rPr lang="ru-RU" dirty="0" smtClean="0">
                <a:solidFill>
                  <a:schemeClr val="accent2"/>
                </a:solidFill>
              </a:rPr>
              <a:t>местоимение.</a:t>
            </a:r>
          </a:p>
          <a:p>
            <a:endParaRPr lang="ru-RU" dirty="0" smtClean="0">
              <a:solidFill>
                <a:schemeClr val="accent2"/>
              </a:solidFill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5" y="2348880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кто?   что?</a:t>
            </a:r>
            <a:r>
              <a:rPr lang="ru-RU" b="1" i="1" dirty="0" smtClean="0">
                <a:solidFill>
                  <a:schemeClr val="accent2"/>
                </a:solidFill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2348880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какой?     какая?  какое?     какие?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3569" y="2780928"/>
            <a:ext cx="5684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какой?  какая?  какое?  какие?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83968" y="2780928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как?  когда?   где?</a:t>
            </a:r>
            <a:endParaRPr lang="ru-RU" dirty="0"/>
          </a:p>
        </p:txBody>
      </p:sp>
      <p:pic>
        <p:nvPicPr>
          <p:cNvPr id="14" name="Picture 4" descr="золота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356992"/>
            <a:ext cx="1872208" cy="1872208"/>
          </a:xfrm>
          <a:prstGeom prst="rect">
            <a:avLst/>
          </a:prstGeom>
          <a:noFill/>
        </p:spPr>
      </p:pic>
      <p:pic>
        <p:nvPicPr>
          <p:cNvPr id="15" name="Picture 6" descr="SANBSA-026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836712"/>
            <a:ext cx="875928" cy="1080120"/>
          </a:xfrm>
          <a:prstGeom prst="rect">
            <a:avLst/>
          </a:prstGeom>
          <a:noFill/>
        </p:spPr>
      </p:pic>
      <p:pic>
        <p:nvPicPr>
          <p:cNvPr id="13" name="Picture 5" descr="ambulanc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5445224"/>
            <a:ext cx="2233315" cy="1201118"/>
          </a:xfrm>
          <a:prstGeom prst="rect">
            <a:avLst/>
          </a:prstGeom>
          <a:noFill/>
        </p:spPr>
      </p:pic>
      <p:pic>
        <p:nvPicPr>
          <p:cNvPr id="18" name="Picture 4" descr="MPj0400264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5301208"/>
            <a:ext cx="1691680" cy="1556792"/>
          </a:xfrm>
          <a:prstGeom prst="rect">
            <a:avLst/>
          </a:prstGeom>
          <a:noFill/>
        </p:spPr>
      </p:pic>
      <p:pic>
        <p:nvPicPr>
          <p:cNvPr id="21" name="Picture 5" descr="36132_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304" y="3356992"/>
            <a:ext cx="1656184" cy="1835696"/>
          </a:xfrm>
          <a:prstGeom prst="rect">
            <a:avLst/>
          </a:prstGeom>
          <a:noFill/>
        </p:spPr>
      </p:pic>
      <p:pic>
        <p:nvPicPr>
          <p:cNvPr id="22" name="Picture 5" descr="цветкаранд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064" y="5394945"/>
            <a:ext cx="1475755" cy="1463055"/>
          </a:xfrm>
          <a:prstGeom prst="rect">
            <a:avLst/>
          </a:prstGeom>
          <a:noFill/>
        </p:spPr>
      </p:pic>
      <p:pic>
        <p:nvPicPr>
          <p:cNvPr id="23" name="Picture 5" descr="igrush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59832" y="3356993"/>
            <a:ext cx="1916832" cy="187220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4" name="Picture 6" descr="MPj0400460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20072" y="3356992"/>
            <a:ext cx="1800200" cy="186824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5" name="Picture 4" descr="forest_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2738"/>
            <a:ext cx="2431590" cy="2635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71400"/>
            <a:ext cx="53679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 Это надо знать!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5" descr="forest_1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0"/>
            <a:ext cx="2432050" cy="2635250"/>
          </a:xfrm>
          <a:prstGeom prst="rect">
            <a:avLst/>
          </a:prstGeom>
          <a:noFill/>
        </p:spPr>
      </p:pic>
      <p:pic>
        <p:nvPicPr>
          <p:cNvPr id="5" name="Picture 4" descr="forest_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2738"/>
            <a:ext cx="2431590" cy="26352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91680" y="1196752"/>
            <a:ext cx="60486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Части речи </a:t>
            </a:r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– </a:t>
            </a:r>
            <a:r>
              <a:rPr lang="ru-RU" sz="40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это слова, которые называют все, что нас окружает : </a:t>
            </a:r>
          </a:p>
          <a:p>
            <a:r>
              <a:rPr lang="ru-RU" sz="40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предметы, людей, </a:t>
            </a:r>
          </a:p>
          <a:p>
            <a:r>
              <a:rPr lang="ru-RU" sz="40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их действия, признаки.</a:t>
            </a:r>
            <a:endParaRPr lang="ru-RU" sz="40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6" descr="SANBSA-026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373216"/>
            <a:ext cx="1440160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43608" y="1700808"/>
            <a:ext cx="71847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Что такое части речи?</a:t>
            </a: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Какие части речи вы знаете?</a:t>
            </a: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Что общего у слов одной группы?</a:t>
            </a:r>
          </a:p>
        </p:txBody>
      </p:sp>
      <p:pic>
        <p:nvPicPr>
          <p:cNvPr id="3" name="Picture 5" descr="forest_1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0"/>
            <a:ext cx="2432050" cy="2635250"/>
          </a:xfrm>
          <a:prstGeom prst="rect">
            <a:avLst/>
          </a:prstGeom>
          <a:noFill/>
        </p:spPr>
      </p:pic>
      <p:pic>
        <p:nvPicPr>
          <p:cNvPr id="6" name="Picture 4" descr="forest_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22738"/>
            <a:ext cx="2431590" cy="263526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1520" y="404664"/>
            <a:ext cx="25922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4400" dirty="0" smtClean="0">
                <a:solidFill>
                  <a:schemeClr val="tx2"/>
                </a:solidFill>
              </a:rPr>
              <a:t>     Итог</a:t>
            </a:r>
            <a:endParaRPr lang="ru-RU" sz="4400" dirty="0">
              <a:solidFill>
                <a:schemeClr val="tx2"/>
              </a:solidFill>
            </a:endParaRPr>
          </a:p>
        </p:txBody>
      </p:sp>
      <p:pic>
        <p:nvPicPr>
          <p:cNvPr id="11" name="Picture 6" descr="SANBSA-026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653136"/>
            <a:ext cx="1440160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orest_1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0"/>
            <a:ext cx="2432050" cy="2635250"/>
          </a:xfrm>
          <a:prstGeom prst="rect">
            <a:avLst/>
          </a:prstGeom>
          <a:noFill/>
        </p:spPr>
      </p:pic>
      <p:pic>
        <p:nvPicPr>
          <p:cNvPr id="3" name="Picture 4" descr="forest_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2738"/>
            <a:ext cx="2431590" cy="263526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3" y="692696"/>
            <a:ext cx="4382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tx2"/>
                </a:solidFill>
              </a:rPr>
              <a:t>Домашнее задание.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220486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Упражнение 210, с. 146. </a:t>
            </a:r>
          </a:p>
          <a:p>
            <a:r>
              <a:rPr lang="ru-RU" dirty="0" smtClean="0"/>
              <a:t>Выучить определение на с. 145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47864" y="4005064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/>
                </a:solidFill>
              </a:rPr>
              <a:t>Все молодцы!</a:t>
            </a:r>
          </a:p>
          <a:p>
            <a:r>
              <a:rPr lang="ru-RU" sz="2800" b="1" i="1" dirty="0" smtClean="0">
                <a:solidFill>
                  <a:schemeClr val="accent2"/>
                </a:solidFill>
              </a:rPr>
              <a:t>Спасибо за урок!</a:t>
            </a:r>
            <a:endParaRPr lang="ru-RU" sz="2800" b="1" i="1" dirty="0">
              <a:solidFill>
                <a:schemeClr val="accent2"/>
              </a:solidFill>
            </a:endParaRPr>
          </a:p>
        </p:txBody>
      </p:sp>
      <p:pic>
        <p:nvPicPr>
          <p:cNvPr id="7" name="Picture 6" descr="SANBSA-026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484784"/>
            <a:ext cx="1440160" cy="1080120"/>
          </a:xfrm>
          <a:prstGeom prst="rect">
            <a:avLst/>
          </a:prstGeom>
          <a:noFill/>
        </p:spPr>
      </p:pic>
      <p:pic>
        <p:nvPicPr>
          <p:cNvPr id="8" name="Picture 6" descr="SANBSA-026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547664" y="4653136"/>
            <a:ext cx="1512168" cy="1080120"/>
          </a:xfrm>
          <a:prstGeom prst="rect">
            <a:avLst/>
          </a:prstGeom>
          <a:noFill/>
        </p:spPr>
      </p:pic>
      <p:pic>
        <p:nvPicPr>
          <p:cNvPr id="9" name="Picture 6" descr="SANBSA-026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37112"/>
            <a:ext cx="1512168" cy="129614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380250" y="5937657"/>
            <a:ext cx="60081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Презентацию подготовила</a:t>
            </a:r>
            <a:r>
              <a:rPr lang="ru-RU" sz="1400" dirty="0" smtClean="0"/>
              <a:t>: учитель начальных классов  СОШ №16 г. Зеленодольска РТ Садриева Л.В. </a:t>
            </a:r>
          </a:p>
          <a:p>
            <a:r>
              <a:rPr lang="ru-RU" sz="1400" dirty="0" smtClean="0"/>
              <a:t>2010г.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1680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Порядок на столе-</a:t>
            </a:r>
            <a:b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Порядок в голове.</a:t>
            </a:r>
            <a:b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Начать урок готовы?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10" descr="Edu00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636912"/>
            <a:ext cx="1826971" cy="1827886"/>
          </a:xfrm>
          <a:prstGeom prst="rect">
            <a:avLst/>
          </a:prstGeom>
          <a:noFill/>
        </p:spPr>
      </p:pic>
      <p:pic>
        <p:nvPicPr>
          <p:cNvPr id="5" name="Picture 20" descr="Edctn1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941168"/>
            <a:ext cx="2403475" cy="1528763"/>
          </a:xfrm>
          <a:prstGeom prst="rect">
            <a:avLst/>
          </a:prstGeom>
          <a:noFill/>
        </p:spPr>
      </p:pic>
      <p:pic>
        <p:nvPicPr>
          <p:cNvPr id="6" name="Picture 8" descr="Edu0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420888"/>
            <a:ext cx="1827212" cy="1827212"/>
          </a:xfrm>
          <a:prstGeom prst="rect">
            <a:avLst/>
          </a:prstGeom>
          <a:noFill/>
        </p:spPr>
      </p:pic>
      <p:pic>
        <p:nvPicPr>
          <p:cNvPr id="10" name="Picture 16" descr="Edu0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4797152"/>
            <a:ext cx="1828800" cy="1754187"/>
          </a:xfrm>
          <a:prstGeom prst="rect">
            <a:avLst/>
          </a:prstGeom>
          <a:noFill/>
        </p:spPr>
      </p:pic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4572000" y="1412776"/>
            <a:ext cx="4442717" cy="5159375"/>
            <a:chOff x="2426" y="588"/>
            <a:chExt cx="3275" cy="3495"/>
          </a:xfrm>
        </p:grpSpPr>
        <p:pic>
          <p:nvPicPr>
            <p:cNvPr id="12" name="Picture 5" descr="MCj0343351000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06" y="588"/>
              <a:ext cx="2095" cy="2026"/>
            </a:xfrm>
            <a:prstGeom prst="rect">
              <a:avLst/>
            </a:prstGeom>
            <a:noFill/>
          </p:spPr>
        </p:pic>
        <p:pic>
          <p:nvPicPr>
            <p:cNvPr id="13" name="Picture 7" descr="MCj0343351000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26" y="1495"/>
              <a:ext cx="2676" cy="2588"/>
            </a:xfrm>
            <a:prstGeom prst="rect">
              <a:avLst/>
            </a:prstGeom>
            <a:noFill/>
          </p:spPr>
        </p:pic>
      </p:grpSp>
      <p:pic>
        <p:nvPicPr>
          <p:cNvPr id="14" name="Picture 5" descr="forest_13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1950" y="0"/>
            <a:ext cx="2432050" cy="1872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Минутка чистописания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12776"/>
            <a:ext cx="7787208" cy="47678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i="1" dirty="0" smtClean="0">
                <a:solidFill>
                  <a:schemeClr val="accent2">
                    <a:lumMod val="75000"/>
                  </a:schemeClr>
                </a:solidFill>
              </a:rPr>
              <a:t>и   а   е   п   т  ю  я</a:t>
            </a:r>
          </a:p>
          <a:p>
            <a:pPr>
              <a:buNone/>
            </a:pPr>
            <a:endParaRPr lang="ru-RU" sz="4000" dirty="0" smtClean="0"/>
          </a:p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Запишите только гласные буквы.</a:t>
            </a:r>
          </a:p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Обведите в кружок лишнюю букву.</a:t>
            </a:r>
          </a:p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Объясните  выбор.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5" descr="forest_1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0"/>
            <a:ext cx="2432050" cy="2635250"/>
          </a:xfrm>
          <a:prstGeom prst="rect">
            <a:avLst/>
          </a:prstGeom>
          <a:noFill/>
        </p:spPr>
      </p:pic>
      <p:pic>
        <p:nvPicPr>
          <p:cNvPr id="5" name="Picture 4" descr="forest_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2750"/>
            <a:ext cx="2432050" cy="2635250"/>
          </a:xfrm>
          <a:prstGeom prst="rect">
            <a:avLst/>
          </a:prstGeom>
          <a:noFill/>
        </p:spPr>
      </p:pic>
      <p:pic>
        <p:nvPicPr>
          <p:cNvPr id="6" name="Picture 6" descr="SANBSA-026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5085184"/>
            <a:ext cx="1440160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7571184" cy="72008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63952"/>
          </a:xfrm>
        </p:spPr>
        <p:txBody>
          <a:bodyPr/>
          <a:lstStyle/>
          <a:p>
            <a:pPr>
              <a:buNone/>
            </a:pPr>
            <a:r>
              <a:rPr lang="ru-RU" sz="4400" u="sng" dirty="0" smtClean="0"/>
              <a:t>Словарная работа</a:t>
            </a:r>
          </a:p>
          <a:p>
            <a:pPr>
              <a:buNone/>
            </a:pPr>
            <a:r>
              <a:rPr lang="ru-RU" sz="4400" i="1" dirty="0" smtClean="0">
                <a:solidFill>
                  <a:schemeClr val="accent2">
                    <a:lumMod val="75000"/>
                  </a:schemeClr>
                </a:solidFill>
              </a:rPr>
              <a:t>В римской мифологии </a:t>
            </a:r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</a:rPr>
              <a:t>была богиня Земли, звали ее </a:t>
            </a:r>
            <a:r>
              <a:rPr lang="ru-RU" sz="4400" b="1" i="1" u="sng" dirty="0" smtClean="0">
                <a:solidFill>
                  <a:schemeClr val="accent2">
                    <a:lumMod val="75000"/>
                  </a:schemeClr>
                </a:solidFill>
              </a:rPr>
              <a:t>Терра</a:t>
            </a:r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</a:rPr>
              <a:t>. В каких словах встречается это имя? Что обозначают эти слова?</a:t>
            </a:r>
            <a:endParaRPr lang="ru-RU" sz="4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4" descr="forest_1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222750"/>
            <a:ext cx="2432050" cy="2635250"/>
          </a:xfrm>
          <a:prstGeom prst="rect">
            <a:avLst/>
          </a:prstGeom>
          <a:noFill/>
        </p:spPr>
      </p:pic>
      <p:pic>
        <p:nvPicPr>
          <p:cNvPr id="9" name="Picture 5" descr="forest_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0"/>
            <a:ext cx="2432050" cy="2635250"/>
          </a:xfrm>
          <a:prstGeom prst="rect">
            <a:avLst/>
          </a:prstGeom>
          <a:noFill/>
        </p:spPr>
      </p:pic>
      <p:pic>
        <p:nvPicPr>
          <p:cNvPr id="8" name="Picture 6" descr="SANBSA-026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5229200"/>
            <a:ext cx="1440160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со словарем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r>
              <a:rPr lang="ru-RU" u="sng" dirty="0" smtClean="0"/>
              <a:t>Территория</a:t>
            </a:r>
            <a:r>
              <a:rPr lang="ru-RU" dirty="0" smtClean="0"/>
              <a:t>- участок земли с определенными границами.</a:t>
            </a:r>
          </a:p>
          <a:p>
            <a:endParaRPr lang="ru-RU" dirty="0" smtClean="0"/>
          </a:p>
          <a:p>
            <a:r>
              <a:rPr lang="ru-RU" u="sng" dirty="0" smtClean="0"/>
              <a:t>Терраса</a:t>
            </a:r>
            <a:r>
              <a:rPr lang="ru-RU" dirty="0" smtClean="0"/>
              <a:t>- летнее помещение в доме в виде настройки.</a:t>
            </a:r>
          </a:p>
          <a:p>
            <a:endParaRPr lang="ru-RU" dirty="0" smtClean="0"/>
          </a:p>
          <a:p>
            <a:r>
              <a:rPr lang="ru-RU" u="sng" dirty="0" smtClean="0"/>
              <a:t>Террариум</a:t>
            </a:r>
            <a:r>
              <a:rPr lang="ru-RU" dirty="0" smtClean="0"/>
              <a:t>- специальный ящик с землей, песком для содержания пресмыкающихся: змей, ящериц.</a:t>
            </a:r>
            <a:endParaRPr lang="ru-RU" dirty="0"/>
          </a:p>
        </p:txBody>
      </p:sp>
      <p:pic>
        <p:nvPicPr>
          <p:cNvPr id="6" name="Picture 14" descr="ter-s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085184"/>
            <a:ext cx="2242220" cy="1584176"/>
          </a:xfrm>
          <a:prstGeom prst="rect">
            <a:avLst/>
          </a:prstGeom>
          <a:noFill/>
        </p:spPr>
      </p:pic>
      <p:pic>
        <p:nvPicPr>
          <p:cNvPr id="7" name="Picture 5" descr="snak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725144"/>
            <a:ext cx="1816423" cy="1888753"/>
          </a:xfrm>
          <a:prstGeom prst="rect">
            <a:avLst/>
          </a:prstGeom>
          <a:noFill/>
        </p:spPr>
      </p:pic>
      <p:pic>
        <p:nvPicPr>
          <p:cNvPr id="9" name="Picture 6" descr="BL00122_"/>
          <p:cNvPicPr>
            <a:picLocks noChangeAspect="1" noChangeArrowheads="1"/>
          </p:cNvPicPr>
          <p:nvPr/>
        </p:nvPicPr>
        <p:blipFill>
          <a:blip r:embed="rId5" cstate="print">
            <a:lum bright="-54000"/>
          </a:blip>
          <a:srcRect/>
          <a:stretch>
            <a:fillRect/>
          </a:stretch>
        </p:blipFill>
        <p:spPr bwMode="auto">
          <a:xfrm>
            <a:off x="7236296" y="1916832"/>
            <a:ext cx="1907704" cy="207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forest_13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1950" y="0"/>
            <a:ext cx="2432050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4900" dirty="0" smtClean="0"/>
              <a:t>Упражнение 205, стр. 143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340768"/>
            <a:ext cx="7859216" cy="5055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что делают?)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       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(какие?)           (кто?)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…?...                          веселые           дети.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Бегут, играют, купаются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….)</a:t>
            </a:r>
          </a:p>
          <a:p>
            <a:pPr>
              <a:buNone/>
            </a:pP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Бегут                            …?...                дети.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Веселые, радостные, счастливые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…)</a:t>
            </a:r>
          </a:p>
          <a:p>
            <a:pPr>
              <a:buNone/>
            </a:pP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Бегут                            веселые           …?...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Дети, малыши, ученики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…)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5" descr="forest_1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0"/>
            <a:ext cx="2432050" cy="2635250"/>
          </a:xfrm>
          <a:prstGeom prst="rect">
            <a:avLst/>
          </a:prstGeom>
          <a:noFill/>
        </p:spPr>
      </p:pic>
      <p:pic>
        <p:nvPicPr>
          <p:cNvPr id="5" name="Picture 4" descr="forest_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22750"/>
            <a:ext cx="2432050" cy="2635250"/>
          </a:xfrm>
          <a:prstGeom prst="rect">
            <a:avLst/>
          </a:prstGeom>
          <a:noFill/>
        </p:spPr>
      </p:pic>
      <p:pic>
        <p:nvPicPr>
          <p:cNvPr id="6" name="Picture 6" descr="SANBSA-026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5229200"/>
            <a:ext cx="1440160" cy="108012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Запишите три предложения. </a:t>
            </a:r>
            <a:br>
              <a:rPr lang="ru-RU" sz="4000" b="1" dirty="0" smtClean="0"/>
            </a:br>
            <a:r>
              <a:rPr lang="ru-RU" sz="4000" b="1" dirty="0" smtClean="0"/>
              <a:t>Закончите схему, допишите вопросы.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71600" y="2924944"/>
            <a:ext cx="129614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755576" y="2708920"/>
            <a:ext cx="432048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699792" y="2924944"/>
            <a:ext cx="13681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644008" y="2924944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971600" y="2924944"/>
            <a:ext cx="129614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699792" y="2924944"/>
            <a:ext cx="13681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644008" y="2924944"/>
            <a:ext cx="14401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Блок-схема: узел 39"/>
          <p:cNvSpPr/>
          <p:nvPr/>
        </p:nvSpPr>
        <p:spPr>
          <a:xfrm>
            <a:off x="6444208" y="2924944"/>
            <a:ext cx="72008" cy="7200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5" descr="forest_1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0"/>
            <a:ext cx="2432050" cy="2635250"/>
          </a:xfrm>
          <a:prstGeom prst="rect">
            <a:avLst/>
          </a:prstGeom>
          <a:noFill/>
        </p:spPr>
      </p:pic>
      <p:pic>
        <p:nvPicPr>
          <p:cNvPr id="26" name="Picture 4" descr="forest_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22750"/>
            <a:ext cx="2432050" cy="2635250"/>
          </a:xfrm>
          <a:prstGeom prst="rect">
            <a:avLst/>
          </a:prstGeom>
          <a:noFill/>
        </p:spPr>
      </p:pic>
      <p:pic>
        <p:nvPicPr>
          <p:cNvPr id="15" name="Picture 6" descr="SANBSA-026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365104"/>
            <a:ext cx="1440160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Вывод: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В русском языке слова делятся на большие группы в зависимости от того, что они обозначают и на какие вопросы отвечают.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6" descr="000803_1056_5190_vnv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2420888"/>
            <a:ext cx="1134790" cy="2148905"/>
          </a:xfrm>
          <a:prstGeom prst="rect">
            <a:avLst/>
          </a:prstGeom>
          <a:noFill/>
        </p:spPr>
      </p:pic>
      <p:pic>
        <p:nvPicPr>
          <p:cNvPr id="11" name="Picture 10" descr="MCj032649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82032">
            <a:off x="5148024" y="588578"/>
            <a:ext cx="2834199" cy="1320205"/>
          </a:xfrm>
          <a:prstGeom prst="rect">
            <a:avLst/>
          </a:prstGeom>
          <a:noFill/>
        </p:spPr>
      </p:pic>
      <p:pic>
        <p:nvPicPr>
          <p:cNvPr id="14" name="Picture 10" descr="000803_1079_3621_vuv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365104"/>
            <a:ext cx="1728192" cy="1916832"/>
          </a:xfrm>
          <a:prstGeom prst="rect">
            <a:avLst/>
          </a:prstGeom>
          <a:noFill/>
        </p:spPr>
      </p:pic>
      <p:pic>
        <p:nvPicPr>
          <p:cNvPr id="15" name="Picture 8" descr="puppy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5524500"/>
            <a:ext cx="1080120" cy="1333500"/>
          </a:xfrm>
          <a:prstGeom prst="rect">
            <a:avLst/>
          </a:prstGeom>
          <a:noFill/>
        </p:spPr>
      </p:pic>
      <p:pic>
        <p:nvPicPr>
          <p:cNvPr id="17" name="Picture 7" descr="000803_1076_3773_vnv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5085184"/>
            <a:ext cx="2987824" cy="1772816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7" cstate="print"/>
          <a:srcRect l="5305" t="8412"/>
          <a:stretch>
            <a:fillRect/>
          </a:stretch>
        </p:blipFill>
        <p:spPr bwMode="auto">
          <a:xfrm>
            <a:off x="2411760" y="4221088"/>
            <a:ext cx="1770087" cy="110586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19" name="Picture 14" descr="brodyagi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4365104"/>
            <a:ext cx="1133426" cy="1727573"/>
          </a:xfrm>
          <a:prstGeom prst="rect">
            <a:avLst/>
          </a:prstGeom>
          <a:noFill/>
        </p:spPr>
      </p:pic>
      <p:pic>
        <p:nvPicPr>
          <p:cNvPr id="20" name="Picture 12" descr="fish3-10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3768" y="188640"/>
            <a:ext cx="1552575" cy="1135335"/>
          </a:xfrm>
          <a:prstGeom prst="rect">
            <a:avLst/>
          </a:prstGeom>
          <a:noFill/>
        </p:spPr>
      </p:pic>
      <p:pic>
        <p:nvPicPr>
          <p:cNvPr id="21" name="Picture 22" descr="e20fa3f6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3779912" y="1196752"/>
            <a:ext cx="1008063" cy="72548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187624" y="4365104"/>
            <a:ext cx="50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?</a:t>
            </a:r>
            <a:endParaRPr lang="ru-RU" sz="24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75856" y="3933057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?</a:t>
            </a:r>
            <a:endParaRPr lang="ru-RU" sz="2400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4283968" y="508518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?</a:t>
            </a:r>
            <a:endParaRPr lang="ru-RU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436096" y="393305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?</a:t>
            </a:r>
            <a:endParaRPr lang="ru-RU" sz="2400" b="1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8028384" y="206084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?</a:t>
            </a:r>
            <a:endParaRPr lang="ru-RU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7308304" y="450912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?</a:t>
            </a:r>
            <a:endParaRPr lang="ru-RU" sz="2400" b="1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3563888" y="0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?</a:t>
            </a:r>
            <a:endParaRPr lang="ru-RU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067944" y="836712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?</a:t>
            </a:r>
            <a:endParaRPr lang="ru-RU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796136" y="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?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424936" cy="792088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>
                <a:solidFill>
                  <a:schemeClr val="accent2"/>
                </a:solidFill>
              </a:rPr>
              <a:t>Эти группы  называются </a:t>
            </a:r>
            <a:r>
              <a:rPr lang="ru-RU" sz="4000" b="1" i="1" u="sng" dirty="0" smtClean="0">
                <a:solidFill>
                  <a:schemeClr val="accent2"/>
                </a:solidFill>
              </a:rPr>
              <a:t>частями речи</a:t>
            </a:r>
            <a:r>
              <a:rPr lang="ru-RU" sz="4000" i="1" dirty="0" smtClean="0">
                <a:solidFill>
                  <a:schemeClr val="accent2"/>
                </a:solidFill>
              </a:rPr>
              <a:t>. </a:t>
            </a:r>
            <a:r>
              <a:rPr lang="ru-RU" sz="2200" i="1" dirty="0" smtClean="0">
                <a:solidFill>
                  <a:schemeClr val="accent2"/>
                </a:solidFill>
              </a:rPr>
              <a:t>К</a:t>
            </a:r>
            <a:endParaRPr lang="ru-RU" sz="2200" i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accent2"/>
                </a:solidFill>
              </a:rPr>
              <a:t>   Все слова – речь. Речь делится на части, слова каждой части отличаются вопросами. На которые они отвечают, и тем, что они обозначают.</a:t>
            </a:r>
          </a:p>
          <a:p>
            <a:pPr>
              <a:buNone/>
            </a:pPr>
            <a:endParaRPr lang="ru-RU" sz="2800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ru-RU" sz="2800" b="1" dirty="0" smtClean="0"/>
              <a:t>         Тема урока:       </a:t>
            </a:r>
            <a:r>
              <a:rPr lang="ru-RU" sz="4000" b="1" dirty="0" smtClean="0">
                <a:solidFill>
                  <a:schemeClr val="accent2"/>
                </a:solidFill>
              </a:rPr>
              <a:t>Части речи 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2"/>
                </a:solidFill>
              </a:rPr>
              <a:t>            в русском языке.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pic>
        <p:nvPicPr>
          <p:cNvPr id="4" name="Picture 5" descr="forest_1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1950" y="0"/>
            <a:ext cx="2432050" cy="2635250"/>
          </a:xfrm>
          <a:prstGeom prst="rect">
            <a:avLst/>
          </a:prstGeom>
          <a:noFill/>
        </p:spPr>
      </p:pic>
      <p:pic>
        <p:nvPicPr>
          <p:cNvPr id="5" name="Picture 4" descr="forest_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22750"/>
            <a:ext cx="2432050" cy="2635250"/>
          </a:xfrm>
          <a:prstGeom prst="rect">
            <a:avLst/>
          </a:prstGeom>
          <a:noFill/>
        </p:spPr>
      </p:pic>
      <p:pic>
        <p:nvPicPr>
          <p:cNvPr id="6" name="Picture 6" descr="SANBSA-026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5013176"/>
            <a:ext cx="1440160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</TotalTime>
  <Words>595</Words>
  <Application>Microsoft Office PowerPoint</Application>
  <PresentationFormat>Экран (4:3)</PresentationFormat>
  <Paragraphs>116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Урок русского языка в 3 классе</vt:lpstr>
      <vt:lpstr>Порядок на столе- Порядок в голове. Начать урок готовы?</vt:lpstr>
      <vt:lpstr>Минутка чистописания</vt:lpstr>
      <vt:lpstr>       </vt:lpstr>
      <vt:lpstr>Работа со словарем</vt:lpstr>
      <vt:lpstr>Упражнение 205, стр. 143.</vt:lpstr>
      <vt:lpstr>  Запишите три предложения.  Закончите схему, допишите вопросы.</vt:lpstr>
      <vt:lpstr>Вывод:</vt:lpstr>
      <vt:lpstr>Эти группы  называются частями речи. К</vt:lpstr>
      <vt:lpstr>     Физкультминутка </vt:lpstr>
      <vt:lpstr>Упражнение 206, стр. 144   (проверяем)</vt:lpstr>
      <vt:lpstr>Вывод:</vt:lpstr>
      <vt:lpstr>Проверка</vt:lpstr>
      <vt:lpstr>Это надо знать!                    Части речи</vt:lpstr>
      <vt:lpstr>Слайд 15</vt:lpstr>
      <vt:lpstr>Слайд 16</vt:lpstr>
      <vt:lpstr>Слайд 17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в 3 классе</dc:title>
  <dc:creator>Аделя</dc:creator>
  <cp:lastModifiedBy>Аделя</cp:lastModifiedBy>
  <cp:revision>57</cp:revision>
  <dcterms:created xsi:type="dcterms:W3CDTF">2010-08-10T05:27:41Z</dcterms:created>
  <dcterms:modified xsi:type="dcterms:W3CDTF">2010-08-19T14:15:58Z</dcterms:modified>
</cp:coreProperties>
</file>