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8" r:id="rId3"/>
    <p:sldId id="258" r:id="rId4"/>
    <p:sldId id="259" r:id="rId5"/>
    <p:sldId id="260" r:id="rId6"/>
    <p:sldId id="261" r:id="rId7"/>
    <p:sldId id="264" r:id="rId8"/>
    <p:sldId id="262" r:id="rId9"/>
    <p:sldId id="267" r:id="rId10"/>
    <p:sldId id="266" r:id="rId11"/>
    <p:sldId id="263" r:id="rId12"/>
    <p:sldId id="265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99"/>
    <a:srgbClr val="0033CC"/>
    <a:srgbClr val="0000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02" y="-18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18.01.2012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18.01.2012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18.01.2012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gif"/><Relationship Id="rId5" Type="http://schemas.openxmlformats.org/officeDocument/2006/relationships/image" Target="../media/image4.gif"/><Relationship Id="rId4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90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7015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928662" y="2143116"/>
            <a:ext cx="742955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4800" b="1" kern="10" dirty="0" smtClean="0">
                <a:ln w="9525">
                  <a:noFill/>
                  <a:round/>
                  <a:headEnd/>
                  <a:tailEnd/>
                </a:ln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Русский язык  </a:t>
            </a:r>
          </a:p>
          <a:p>
            <a:pPr algn="ctr">
              <a:defRPr/>
            </a:pPr>
            <a:r>
              <a:rPr lang="ru-RU" sz="4800" b="1" kern="10" dirty="0" smtClean="0">
                <a:ln w="9525">
                  <a:noFill/>
                  <a:round/>
                  <a:headEnd/>
                  <a:tailEnd/>
                </a:ln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3 класс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857356" y="285728"/>
            <a:ext cx="492922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3200" b="1" kern="10" dirty="0" smtClean="0">
                <a:ln w="9525">
                  <a:noFill/>
                  <a:round/>
                  <a:headEnd/>
                  <a:tailEnd/>
                </a:ln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МОУ СОШ №3</a:t>
            </a:r>
            <a:endParaRPr lang="ru-RU" sz="3200" b="1" kern="10" dirty="0">
              <a:ln w="9525">
                <a:noFill/>
                <a:round/>
                <a:headEnd/>
                <a:tailEnd/>
              </a:ln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000496" y="6215082"/>
            <a:ext cx="492922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ru-RU" sz="2000" b="1" kern="10" dirty="0" smtClean="0">
                <a:ln w="9525">
                  <a:noFill/>
                  <a:round/>
                  <a:headEnd/>
                  <a:tailEnd/>
                </a:ln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Учитель: Кузнецова О.П</a:t>
            </a:r>
            <a:r>
              <a:rPr lang="ru-RU" sz="2000" b="1" kern="10" dirty="0" smtClean="0">
                <a:ln w="9525">
                  <a:noFill/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.</a:t>
            </a:r>
            <a:endParaRPr lang="ru-RU" sz="2000" b="1" kern="10" dirty="0">
              <a:ln w="9525">
                <a:noFill/>
                <a:round/>
                <a:headEnd/>
                <a:tailEnd/>
              </a:ln>
              <a:solidFill>
                <a:srgbClr val="3366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/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90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7015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D:\мои документы\Мои рисунки\анимации\93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488" y="2428868"/>
            <a:ext cx="3357586" cy="3357586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1857356" y="2071678"/>
            <a:ext cx="6000792" cy="1015663"/>
          </a:xfrm>
          <a:prstGeom prst="rect">
            <a:avLst/>
          </a:prstGeom>
          <a:noFill/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60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МОЛОДЦЫ!</a:t>
            </a:r>
            <a:endParaRPr lang="ru-RU" sz="60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90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7015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 descr="C:\Documents and Settings\Admin\Рабочий стол\2761912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20083035">
            <a:off x="7102593" y="2130241"/>
            <a:ext cx="1710974" cy="1931132"/>
          </a:xfrm>
          <a:prstGeom prst="rect">
            <a:avLst/>
          </a:prstGeom>
          <a:noFill/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571472" y="1285860"/>
            <a:ext cx="7772400" cy="51435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kern="10" dirty="0" smtClean="0">
                <a:ln w="9525">
                  <a:noFill/>
                  <a:round/>
                  <a:headEnd/>
                  <a:tailEnd/>
                </a:ln>
                <a:solidFill>
                  <a:srgbClr val="000099"/>
                </a:solidFill>
                <a:latin typeface="Times New Roman"/>
                <a:ea typeface="+mj-ea"/>
                <a:cs typeface="Times New Roman"/>
              </a:rPr>
              <a:t>Домашнее задание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4400" b="1" kern="10" dirty="0" smtClean="0">
              <a:ln w="9525">
                <a:noFill/>
                <a:round/>
                <a:headEnd/>
                <a:tailEnd/>
              </a:ln>
              <a:solidFill>
                <a:srgbClr val="000099"/>
              </a:solidFill>
              <a:latin typeface="Times New Roman"/>
              <a:ea typeface="+mj-ea"/>
              <a:cs typeface="Times New Roman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kumimoji="0" lang="ru-RU" sz="3200" b="1" i="0" u="none" strike="noStrike" kern="10" cap="none" spc="0" normalizeH="0" baseline="0" noProof="0" dirty="0" smtClean="0">
                <a:ln w="9525">
                  <a:noFill/>
                  <a:round/>
                  <a:headEnd/>
                  <a:tailEnd/>
                </a:ln>
                <a:solidFill>
                  <a:srgbClr val="000099"/>
                </a:solidFill>
                <a:effectLst/>
                <a:uLnTx/>
                <a:uFillTx/>
                <a:latin typeface="Times New Roman"/>
                <a:ea typeface="+mj-ea"/>
                <a:cs typeface="Times New Roman"/>
              </a:rPr>
              <a:t> в словаре или интернете найти происхождение слова  «перчатки»;</a:t>
            </a:r>
            <a:endParaRPr lang="ru-RU" sz="3200" b="1" kern="10" dirty="0" smtClean="0">
              <a:ln w="9525">
                <a:noFill/>
                <a:round/>
                <a:headEnd/>
                <a:tailEnd/>
              </a:ln>
              <a:solidFill>
                <a:srgbClr val="000099"/>
              </a:solidFill>
              <a:latin typeface="Times New Roman"/>
              <a:ea typeface="+mj-ea"/>
              <a:cs typeface="Times New Roman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ru-RU" sz="3200" b="1" i="0" u="none" strike="noStrike" kern="10" cap="none" spc="0" normalizeH="0" baseline="0" noProof="0" dirty="0" smtClean="0">
              <a:ln w="9525">
                <a:noFill/>
                <a:round/>
                <a:headEnd/>
                <a:tailEnd/>
              </a:ln>
              <a:solidFill>
                <a:srgbClr val="000099"/>
              </a:solidFill>
              <a:effectLst/>
              <a:uLnTx/>
              <a:uFillTx/>
              <a:latin typeface="Times New Roman"/>
              <a:ea typeface="+mj-ea"/>
              <a:cs typeface="Times New Roman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lang="ru-RU" sz="3200" b="1" kern="10" dirty="0" smtClean="0">
                <a:ln w="9525">
                  <a:noFill/>
                  <a:round/>
                  <a:headEnd/>
                  <a:tailEnd/>
                </a:ln>
                <a:solidFill>
                  <a:srgbClr val="000099"/>
                </a:solidFill>
                <a:latin typeface="Times New Roman"/>
                <a:ea typeface="+mj-ea"/>
                <a:cs typeface="Times New Roman"/>
              </a:rPr>
              <a:t>упражнение  343 или 345 по выбору.</a:t>
            </a:r>
            <a:r>
              <a:rPr kumimoji="0" lang="ru-RU" sz="4400" b="1" i="0" u="none" strike="noStrike" kern="10" cap="none" spc="0" normalizeH="0" baseline="0" noProof="0" dirty="0" smtClean="0">
                <a:ln w="9525">
                  <a:noFill/>
                  <a:round/>
                  <a:headEnd/>
                  <a:tailEnd/>
                </a:ln>
                <a:solidFill>
                  <a:srgbClr val="000099"/>
                </a:solidFill>
                <a:effectLst/>
                <a:uLnTx/>
                <a:uFillTx/>
                <a:latin typeface="Times New Roman"/>
                <a:ea typeface="+mj-ea"/>
                <a:cs typeface="Times New Roman"/>
              </a:rPr>
              <a:t/>
            </a:r>
            <a:br>
              <a:rPr kumimoji="0" lang="ru-RU" sz="4400" b="1" i="0" u="none" strike="noStrike" kern="10" cap="none" spc="0" normalizeH="0" baseline="0" noProof="0" dirty="0" smtClean="0">
                <a:ln w="9525">
                  <a:noFill/>
                  <a:round/>
                  <a:headEnd/>
                  <a:tailEnd/>
                </a:ln>
                <a:solidFill>
                  <a:srgbClr val="000099"/>
                </a:solidFill>
                <a:effectLst/>
                <a:uLnTx/>
                <a:uFillTx/>
                <a:latin typeface="Times New Roman"/>
                <a:ea typeface="+mj-ea"/>
                <a:cs typeface="Times New Roman"/>
              </a:rPr>
            </a:b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90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7015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b="1" dirty="0" smtClean="0">
                <a:solidFill>
                  <a:srgbClr val="000099"/>
                </a:solidFill>
              </a:rPr>
              <a:t>(с)мёл                         (по)парку</a:t>
            </a:r>
          </a:p>
          <a:p>
            <a:pPr>
              <a:buNone/>
            </a:pPr>
            <a:r>
              <a:rPr lang="ru-RU" b="1" dirty="0" smtClean="0">
                <a:solidFill>
                  <a:srgbClr val="000099"/>
                </a:solidFill>
              </a:rPr>
              <a:t>(на)шли                      (с) крыльца</a:t>
            </a:r>
          </a:p>
          <a:p>
            <a:pPr>
              <a:buNone/>
            </a:pPr>
            <a:r>
              <a:rPr lang="ru-RU" b="1" dirty="0" smtClean="0">
                <a:solidFill>
                  <a:srgbClr val="000099"/>
                </a:solidFill>
              </a:rPr>
              <a:t>(по)гулял                    (под)потолок</a:t>
            </a:r>
          </a:p>
          <a:p>
            <a:pPr>
              <a:buNone/>
            </a:pPr>
            <a:r>
              <a:rPr lang="ru-RU" b="1" dirty="0" smtClean="0">
                <a:solidFill>
                  <a:srgbClr val="000099"/>
                </a:solidFill>
              </a:rPr>
              <a:t>(в)ходить                    (в)класс</a:t>
            </a:r>
          </a:p>
          <a:p>
            <a:pPr>
              <a:buNone/>
            </a:pPr>
            <a:r>
              <a:rPr lang="ru-RU" b="1" dirty="0" smtClean="0">
                <a:solidFill>
                  <a:srgbClr val="000099"/>
                </a:solidFill>
              </a:rPr>
              <a:t>(под)прыгнул             (по)дороге</a:t>
            </a:r>
          </a:p>
          <a:p>
            <a:pPr>
              <a:buNone/>
            </a:pPr>
            <a:r>
              <a:rPr lang="ru-RU" b="1" dirty="0" smtClean="0">
                <a:solidFill>
                  <a:srgbClr val="000099"/>
                </a:solidFill>
              </a:rPr>
              <a:t>(по)ехали                    (на)поляне </a:t>
            </a:r>
            <a:endParaRPr lang="ru-RU" b="1" dirty="0">
              <a:solidFill>
                <a:srgbClr val="000099"/>
              </a:solidFill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571472" y="857232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kern="10" dirty="0" smtClean="0">
                <a:ln w="9525">
                  <a:noFill/>
                  <a:round/>
                  <a:headEnd/>
                  <a:tailEnd/>
                </a:ln>
                <a:solidFill>
                  <a:srgbClr val="000099"/>
                </a:solidFill>
                <a:latin typeface="Times New Roman"/>
                <a:ea typeface="+mj-ea"/>
                <a:cs typeface="Times New Roman"/>
              </a:rPr>
              <a:t>«Найди  пару»</a:t>
            </a:r>
            <a:r>
              <a:rPr kumimoji="0" lang="ru-RU" sz="4400" b="1" i="0" u="none" strike="noStrike" kern="10" cap="none" spc="0" normalizeH="0" baseline="0" noProof="0" dirty="0" smtClean="0">
                <a:ln w="9525">
                  <a:noFill/>
                  <a:round/>
                  <a:headEnd/>
                  <a:tailEnd/>
                </a:ln>
                <a:solidFill>
                  <a:srgbClr val="000099"/>
                </a:solidFill>
                <a:effectLst/>
                <a:uLnTx/>
                <a:uFillTx/>
                <a:latin typeface="Times New Roman"/>
                <a:ea typeface="+mj-ea"/>
                <a:cs typeface="Times New Roman"/>
              </a:rPr>
              <a:t/>
            </a:r>
            <a:br>
              <a:rPr kumimoji="0" lang="ru-RU" sz="4400" b="1" i="0" u="none" strike="noStrike" kern="10" cap="none" spc="0" normalizeH="0" baseline="0" noProof="0" dirty="0" smtClean="0">
                <a:ln w="9525">
                  <a:noFill/>
                  <a:round/>
                  <a:headEnd/>
                  <a:tailEnd/>
                </a:ln>
                <a:solidFill>
                  <a:srgbClr val="000099"/>
                </a:solidFill>
                <a:effectLst/>
                <a:uLnTx/>
                <a:uFillTx/>
                <a:latin typeface="Times New Roman"/>
                <a:ea typeface="+mj-ea"/>
                <a:cs typeface="Times New Roman"/>
              </a:rPr>
            </a:b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8" name="Прямая со стрелкой 7"/>
          <p:cNvCxnSpPr/>
          <p:nvPr/>
        </p:nvCxnSpPr>
        <p:spPr>
          <a:xfrm>
            <a:off x="1714480" y="1928802"/>
            <a:ext cx="2214578" cy="571504"/>
          </a:xfrm>
          <a:prstGeom prst="straightConnector1">
            <a:avLst/>
          </a:prstGeom>
          <a:ln w="38100">
            <a:solidFill>
              <a:srgbClr val="000099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 rot="16200000" flipH="1">
            <a:off x="1964513" y="2678901"/>
            <a:ext cx="2214578" cy="2000264"/>
          </a:xfrm>
          <a:prstGeom prst="straightConnector1">
            <a:avLst/>
          </a:prstGeom>
          <a:ln w="38100">
            <a:solidFill>
              <a:srgbClr val="000099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 flipV="1">
            <a:off x="2214546" y="1857364"/>
            <a:ext cx="1714512" cy="1214446"/>
          </a:xfrm>
          <a:prstGeom prst="straightConnector1">
            <a:avLst/>
          </a:prstGeom>
          <a:ln w="38100">
            <a:solidFill>
              <a:srgbClr val="000099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>
            <a:off x="2285984" y="3643314"/>
            <a:ext cx="1714512" cy="1588"/>
          </a:xfrm>
          <a:prstGeom prst="straightConnector1">
            <a:avLst/>
          </a:prstGeom>
          <a:ln w="38100">
            <a:solidFill>
              <a:srgbClr val="000099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 rot="5400000" flipH="1" flipV="1">
            <a:off x="2964645" y="3250405"/>
            <a:ext cx="1143008" cy="928694"/>
          </a:xfrm>
          <a:prstGeom prst="straightConnector1">
            <a:avLst/>
          </a:prstGeom>
          <a:ln w="38100">
            <a:solidFill>
              <a:srgbClr val="000099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 flipV="1">
            <a:off x="2357422" y="4286256"/>
            <a:ext cx="1714512" cy="571504"/>
          </a:xfrm>
          <a:prstGeom prst="straightConnector1">
            <a:avLst/>
          </a:prstGeom>
          <a:ln w="38100">
            <a:solidFill>
              <a:srgbClr val="000099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90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7015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142852"/>
            <a:ext cx="7772400" cy="1470025"/>
          </a:xfrm>
        </p:spPr>
        <p:txBody>
          <a:bodyPr/>
          <a:lstStyle/>
          <a:p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Девятнадцатое  января.</a:t>
            </a:r>
            <a:br>
              <a:rPr lang="ru-RU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Классная  работа.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4282" y="3429000"/>
            <a:ext cx="8501122" cy="1042998"/>
          </a:xfrm>
        </p:spPr>
        <p:txBody>
          <a:bodyPr>
            <a:normAutofit/>
          </a:bodyPr>
          <a:lstStyle/>
          <a:p>
            <a:r>
              <a:rPr lang="ru-RU" sz="4800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то-ото-по-около-со-подо</a:t>
            </a:r>
            <a:endParaRPr lang="ru-RU" sz="48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714348" y="1928802"/>
            <a:ext cx="7429552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785786" y="3000372"/>
            <a:ext cx="7358114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785786" y="4071942"/>
            <a:ext cx="7500990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Овал 14"/>
          <p:cNvSpPr/>
          <p:nvPr/>
        </p:nvSpPr>
        <p:spPr>
          <a:xfrm rot="1027573">
            <a:off x="1121426" y="2083380"/>
            <a:ext cx="554947" cy="91440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олилиния 15"/>
          <p:cNvSpPr/>
          <p:nvPr/>
        </p:nvSpPr>
        <p:spPr>
          <a:xfrm rot="376349">
            <a:off x="1380804" y="2571223"/>
            <a:ext cx="568082" cy="461564"/>
          </a:xfrm>
          <a:custGeom>
            <a:avLst/>
            <a:gdLst>
              <a:gd name="connsiteX0" fmla="*/ 0 w 387927"/>
              <a:gd name="connsiteY0" fmla="*/ 263237 h 263237"/>
              <a:gd name="connsiteX1" fmla="*/ 387927 w 387927"/>
              <a:gd name="connsiteY1" fmla="*/ 0 h 263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87927" h="263237">
                <a:moveTo>
                  <a:pt x="0" y="263237"/>
                </a:moveTo>
                <a:lnTo>
                  <a:pt x="387927" y="0"/>
                </a:lnTo>
              </a:path>
            </a:pathLst>
          </a:cu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8" name="Прямая соединительная линия 17"/>
          <p:cNvCxnSpPr>
            <a:stCxn id="16" idx="1"/>
          </p:cNvCxnSpPr>
          <p:nvPr/>
        </p:nvCxnSpPr>
        <p:spPr>
          <a:xfrm flipH="1">
            <a:off x="1857356" y="2603638"/>
            <a:ext cx="115044" cy="39673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Овал 23"/>
          <p:cNvSpPr/>
          <p:nvPr/>
        </p:nvSpPr>
        <p:spPr>
          <a:xfrm rot="1027573">
            <a:off x="2562605" y="2528418"/>
            <a:ext cx="260557" cy="462398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Дуга 25"/>
          <p:cNvSpPr/>
          <p:nvPr/>
        </p:nvSpPr>
        <p:spPr>
          <a:xfrm rot="7536695">
            <a:off x="2609579" y="1752330"/>
            <a:ext cx="914400" cy="914400"/>
          </a:xfrm>
          <a:prstGeom prst="arc">
            <a:avLst>
              <a:gd name="adj1" fmla="val 18958662"/>
              <a:gd name="adj2" fmla="val 0"/>
            </a:avLst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Овал 26"/>
          <p:cNvSpPr/>
          <p:nvPr/>
        </p:nvSpPr>
        <p:spPr>
          <a:xfrm rot="1027573">
            <a:off x="3491298" y="2528419"/>
            <a:ext cx="260557" cy="462398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олилиния 29"/>
          <p:cNvSpPr/>
          <p:nvPr/>
        </p:nvSpPr>
        <p:spPr>
          <a:xfrm>
            <a:off x="3643306" y="2857496"/>
            <a:ext cx="277091" cy="96982"/>
          </a:xfrm>
          <a:custGeom>
            <a:avLst/>
            <a:gdLst>
              <a:gd name="connsiteX0" fmla="*/ 0 w 277091"/>
              <a:gd name="connsiteY0" fmla="*/ 96982 h 96982"/>
              <a:gd name="connsiteX1" fmla="*/ 277091 w 277091"/>
              <a:gd name="connsiteY1" fmla="*/ 0 h 969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77091" h="96982">
                <a:moveTo>
                  <a:pt x="0" y="96982"/>
                </a:moveTo>
                <a:lnTo>
                  <a:pt x="277091" y="0"/>
                </a:lnTo>
              </a:path>
            </a:pathLst>
          </a:cu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90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7015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357686" y="2857496"/>
            <a:ext cx="3557590" cy="3714776"/>
          </a:xfrm>
        </p:spPr>
        <p:txBody>
          <a:bodyPr>
            <a:normAutofit/>
          </a:bodyPr>
          <a:lstStyle/>
          <a:p>
            <a:r>
              <a:rPr lang="ru-RU" sz="4000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4000" spc="300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до)деревни</a:t>
            </a:r>
          </a:p>
          <a:p>
            <a:r>
              <a:rPr lang="ru-RU" sz="4000" spc="300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(по)дороге</a:t>
            </a:r>
          </a:p>
          <a:p>
            <a:r>
              <a:rPr lang="ru-RU" sz="4000" spc="300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(про)завод</a:t>
            </a:r>
          </a:p>
          <a:p>
            <a:r>
              <a:rPr lang="ru-RU" sz="4000" spc="300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(под)машину</a:t>
            </a:r>
          </a:p>
          <a:p>
            <a:r>
              <a:rPr lang="ru-RU" sz="4000" spc="300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(на)собаку</a:t>
            </a:r>
            <a:endParaRPr lang="ru-RU" sz="4000" spc="300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Заголовок 1"/>
          <p:cNvSpPr>
            <a:spLocks noGrp="1"/>
          </p:cNvSpPr>
          <p:nvPr>
            <p:ph type="ctrTitle"/>
          </p:nvPr>
        </p:nvSpPr>
        <p:spPr>
          <a:xfrm>
            <a:off x="785786" y="1142984"/>
            <a:ext cx="7772400" cy="1470025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ru-RU" sz="3200" b="1" kern="10" dirty="0" smtClean="0">
                <a:ln w="9525">
                  <a:noFill/>
                  <a:round/>
                  <a:headEnd/>
                  <a:tailEnd/>
                </a:ln>
                <a:solidFill>
                  <a:srgbClr val="000099"/>
                </a:solidFill>
                <a:latin typeface="Times New Roman"/>
                <a:cs typeface="Times New Roman"/>
              </a:rPr>
              <a:t>Словарно-орфографическая работа</a:t>
            </a:r>
            <a:br>
              <a:rPr lang="ru-RU" sz="3200" b="1" kern="10" dirty="0" smtClean="0">
                <a:ln w="9525">
                  <a:noFill/>
                  <a:round/>
                  <a:headEnd/>
                  <a:tailEnd/>
                </a:ln>
                <a:solidFill>
                  <a:srgbClr val="000099"/>
                </a:solidFill>
                <a:latin typeface="Times New Roman"/>
                <a:cs typeface="Times New Roman"/>
              </a:rPr>
            </a:br>
            <a:endParaRPr lang="ru-RU" sz="3200" dirty="0">
              <a:solidFill>
                <a:srgbClr val="000099"/>
              </a:solidFill>
            </a:endParaRPr>
          </a:p>
        </p:txBody>
      </p:sp>
      <p:sp>
        <p:nvSpPr>
          <p:cNvPr id="6" name="Подзаголовок 2"/>
          <p:cNvSpPr txBox="1">
            <a:spLocks/>
          </p:cNvSpPr>
          <p:nvPr/>
        </p:nvSpPr>
        <p:spPr>
          <a:xfrm>
            <a:off x="1142976" y="2857496"/>
            <a:ext cx="3557590" cy="37862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4000" b="0" i="0" u="none" strike="noStrike" kern="1200" cap="none" spc="300" normalizeH="0" baseline="0" noProof="0" dirty="0" smtClean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(до)</a:t>
            </a:r>
            <a:r>
              <a:rPr lang="ru-RU" sz="4000" spc="300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ехал</a:t>
            </a:r>
            <a:endParaRPr kumimoji="0" lang="ru-RU" sz="4000" b="0" i="0" u="none" strike="noStrike" kern="1200" cap="none" spc="300" normalizeH="0" baseline="0" noProof="0" dirty="0" smtClean="0">
              <a:ln>
                <a:noFill/>
              </a:ln>
              <a:solidFill>
                <a:srgbClr val="000099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4000" b="0" i="0" u="none" strike="noStrike" kern="1200" cap="none" spc="300" normalizeH="0" baseline="0" noProof="0" dirty="0" smtClean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(по)бежал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4000" b="0" i="0" u="none" strike="noStrike" kern="1200" cap="none" spc="300" normalizeH="0" baseline="0" noProof="0" dirty="0" smtClean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(про)</a:t>
            </a:r>
            <a:r>
              <a:rPr lang="ru-RU" sz="4000" spc="300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читал</a:t>
            </a:r>
            <a:endParaRPr kumimoji="0" lang="ru-RU" sz="4000" b="0" i="0" u="none" strike="noStrike" kern="1200" cap="none" spc="300" normalizeH="0" baseline="0" noProof="0" dirty="0" smtClean="0">
              <a:ln>
                <a:noFill/>
              </a:ln>
              <a:solidFill>
                <a:srgbClr val="000099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4000" b="0" i="0" u="none" strike="noStrike" kern="1200" cap="none" spc="300" normalizeH="0" baseline="0" noProof="0" dirty="0" smtClean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(под)полз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4000" b="0" i="0" u="none" strike="noStrike" kern="1200" cap="none" spc="300" normalizeH="0" baseline="0" noProof="0" dirty="0" smtClean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(на)кричал</a:t>
            </a:r>
            <a:endParaRPr kumimoji="0" lang="ru-RU" sz="4000" b="0" i="0" u="none" strike="noStrike" kern="1200" cap="none" spc="300" normalizeH="0" baseline="0" noProof="0" dirty="0">
              <a:ln>
                <a:noFill/>
              </a:ln>
              <a:solidFill>
                <a:srgbClr val="000099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cxnSp>
        <p:nvCxnSpPr>
          <p:cNvPr id="10" name="Прямая со стрелкой 9"/>
          <p:cNvCxnSpPr/>
          <p:nvPr/>
        </p:nvCxnSpPr>
        <p:spPr>
          <a:xfrm rot="5400000">
            <a:off x="5394331" y="2820983"/>
            <a:ext cx="500066" cy="1588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Заголовок 1"/>
          <p:cNvSpPr txBox="1">
            <a:spLocks/>
          </p:cNvSpPr>
          <p:nvPr/>
        </p:nvSpPr>
        <p:spPr>
          <a:xfrm>
            <a:off x="4929190" y="2214554"/>
            <a:ext cx="1571636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2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4400" b="1" kern="10" dirty="0" smtClean="0">
                <a:ln w="9525">
                  <a:noFill/>
                  <a:round/>
                  <a:headEnd/>
                  <a:tailEnd/>
                </a:ln>
                <a:solidFill>
                  <a:srgbClr val="000099"/>
                </a:solidFill>
                <a:latin typeface="Times New Roman"/>
                <a:ea typeface="+mj-ea"/>
                <a:cs typeface="Times New Roman"/>
              </a:rPr>
              <a:t>чего?</a:t>
            </a:r>
            <a:r>
              <a:rPr kumimoji="0" lang="ru-RU" sz="4400" b="1" i="0" u="none" strike="noStrike" kern="10" cap="none" spc="0" normalizeH="0" baseline="0" noProof="0" dirty="0" smtClean="0">
                <a:ln w="9525">
                  <a:noFill/>
                  <a:round/>
                  <a:headEnd/>
                  <a:tailEnd/>
                </a:ln>
                <a:solidFill>
                  <a:srgbClr val="000099"/>
                </a:solidFill>
                <a:effectLst/>
                <a:uLnTx/>
                <a:uFillTx/>
                <a:latin typeface="Times New Roman"/>
                <a:ea typeface="+mj-ea"/>
                <a:cs typeface="Times New Roman"/>
              </a:rPr>
              <a:t/>
            </a:r>
            <a:br>
              <a:rPr kumimoji="0" lang="ru-RU" sz="4400" b="1" i="0" u="none" strike="noStrike" kern="10" cap="none" spc="0" normalizeH="0" baseline="0" noProof="0" dirty="0" smtClean="0">
                <a:ln w="9525">
                  <a:noFill/>
                  <a:round/>
                  <a:headEnd/>
                  <a:tailEnd/>
                </a:ln>
                <a:solidFill>
                  <a:srgbClr val="000099"/>
                </a:solidFill>
                <a:effectLst/>
                <a:uLnTx/>
                <a:uFillTx/>
                <a:latin typeface="Times New Roman"/>
                <a:ea typeface="+mj-ea"/>
                <a:cs typeface="Times New Roman"/>
              </a:rPr>
            </a:b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5" name="Заголовок 1"/>
          <p:cNvSpPr txBox="1">
            <a:spLocks/>
          </p:cNvSpPr>
          <p:nvPr/>
        </p:nvSpPr>
        <p:spPr>
          <a:xfrm>
            <a:off x="4786314" y="2071678"/>
            <a:ext cx="1700170" cy="50006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2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400" b="1" i="0" u="none" strike="noStrike" kern="10" cap="none" spc="0" normalizeH="0" baseline="0" noProof="0" dirty="0" smtClean="0">
                <a:ln w="9525">
                  <a:noFill/>
                  <a:round/>
                  <a:headEnd/>
                  <a:tailEnd/>
                </a:ln>
                <a:solidFill>
                  <a:srgbClr val="000099"/>
                </a:solidFill>
                <a:effectLst/>
                <a:uLnTx/>
                <a:uFillTx/>
                <a:latin typeface="Times New Roman"/>
                <a:ea typeface="+mj-ea"/>
                <a:cs typeface="Times New Roman"/>
              </a:rPr>
              <a:t>нашей</a:t>
            </a:r>
            <a:r>
              <a:rPr kumimoji="0" lang="ru-RU" sz="4400" b="1" i="0" u="none" strike="noStrike" kern="10" cap="none" spc="0" normalizeH="0" baseline="0" noProof="0" dirty="0" smtClean="0">
                <a:ln w="9525">
                  <a:noFill/>
                  <a:round/>
                  <a:headEnd/>
                  <a:tailEnd/>
                </a:ln>
                <a:solidFill>
                  <a:srgbClr val="000099"/>
                </a:solidFill>
                <a:effectLst/>
                <a:uLnTx/>
                <a:uFillTx/>
                <a:latin typeface="Times New Roman"/>
                <a:ea typeface="+mj-ea"/>
                <a:cs typeface="Times New Roman"/>
              </a:rPr>
              <a:t/>
            </a:r>
            <a:br>
              <a:rPr kumimoji="0" lang="ru-RU" sz="4400" b="1" i="0" u="none" strike="noStrike" kern="10" cap="none" spc="0" normalizeH="0" baseline="0" noProof="0" dirty="0" smtClean="0">
                <a:ln w="9525">
                  <a:noFill/>
                  <a:round/>
                  <a:headEnd/>
                  <a:tailEnd/>
                </a:ln>
                <a:solidFill>
                  <a:srgbClr val="000099"/>
                </a:solidFill>
                <a:effectLst/>
                <a:uLnTx/>
                <a:uFillTx/>
                <a:latin typeface="Times New Roman"/>
                <a:ea typeface="+mj-ea"/>
                <a:cs typeface="Times New Roman"/>
              </a:rPr>
            </a:b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2357422" y="3143248"/>
            <a:ext cx="271458" cy="271458"/>
          </a:xfrm>
          <a:prstGeom prst="ellipse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2928926" y="3857628"/>
            <a:ext cx="271458" cy="271458"/>
          </a:xfrm>
          <a:prstGeom prst="ellipse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2357422" y="4572008"/>
            <a:ext cx="271458" cy="271458"/>
          </a:xfrm>
          <a:prstGeom prst="ellipse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5857884" y="3143248"/>
            <a:ext cx="271458" cy="271458"/>
          </a:xfrm>
          <a:prstGeom prst="ellipse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6000760" y="6072206"/>
            <a:ext cx="271458" cy="285752"/>
          </a:xfrm>
          <a:prstGeom prst="ellipse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6357950" y="4572008"/>
            <a:ext cx="271458" cy="271458"/>
          </a:xfrm>
          <a:prstGeom prst="ellipse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Овал 17"/>
          <p:cNvSpPr/>
          <p:nvPr/>
        </p:nvSpPr>
        <p:spPr>
          <a:xfrm>
            <a:off x="6072198" y="3857628"/>
            <a:ext cx="271458" cy="271458"/>
          </a:xfrm>
          <a:prstGeom prst="ellipse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3143240" y="6072206"/>
            <a:ext cx="271458" cy="271458"/>
          </a:xfrm>
          <a:prstGeom prst="ellipse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Овал 19"/>
          <p:cNvSpPr/>
          <p:nvPr/>
        </p:nvSpPr>
        <p:spPr>
          <a:xfrm>
            <a:off x="6143636" y="5357826"/>
            <a:ext cx="271458" cy="271458"/>
          </a:xfrm>
          <a:prstGeom prst="ellipse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Овал 20"/>
          <p:cNvSpPr/>
          <p:nvPr/>
        </p:nvSpPr>
        <p:spPr>
          <a:xfrm>
            <a:off x="2214546" y="5357826"/>
            <a:ext cx="271458" cy="271458"/>
          </a:xfrm>
          <a:prstGeom prst="ellipse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4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4" grpId="1"/>
      <p:bldP spid="14" grpId="2"/>
      <p:bldP spid="15" grpId="0"/>
      <p:bldP spid="15" grpId="1"/>
      <p:bldP spid="9" grpId="0" animBg="1"/>
      <p:bldP spid="11" grpId="0" animBg="1"/>
      <p:bldP spid="12" grpId="0" animBg="1"/>
      <p:bldP spid="13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90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7015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71472" y="857232"/>
            <a:ext cx="7772400" cy="1470025"/>
          </a:xfrm>
        </p:spPr>
        <p:txBody>
          <a:bodyPr>
            <a:normAutofit/>
          </a:bodyPr>
          <a:lstStyle/>
          <a:p>
            <a:r>
              <a:rPr lang="ru-RU" b="1" kern="10" dirty="0" smtClean="0">
                <a:ln w="9525">
                  <a:noFill/>
                  <a:round/>
                  <a:headEnd/>
                  <a:tailEnd/>
                </a:ln>
                <a:solidFill>
                  <a:srgbClr val="000099"/>
                </a:solidFill>
                <a:latin typeface="Times New Roman"/>
                <a:cs typeface="Times New Roman"/>
              </a:rPr>
              <a:t>Проверь!</a:t>
            </a:r>
            <a:br>
              <a:rPr lang="ru-RU" b="1" kern="10" dirty="0" smtClean="0">
                <a:ln w="9525">
                  <a:noFill/>
                  <a:round/>
                  <a:headEnd/>
                  <a:tailEnd/>
                </a:ln>
                <a:solidFill>
                  <a:srgbClr val="000099"/>
                </a:solidFill>
                <a:latin typeface="Times New Roman"/>
                <a:cs typeface="Times New Roman"/>
              </a:rPr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Подзаголовок 2"/>
          <p:cNvSpPr txBox="1">
            <a:spLocks/>
          </p:cNvSpPr>
          <p:nvPr/>
        </p:nvSpPr>
        <p:spPr>
          <a:xfrm>
            <a:off x="1071538" y="2143116"/>
            <a:ext cx="3557590" cy="42148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4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д</a:t>
            </a:r>
            <a:r>
              <a:rPr kumimoji="0" lang="ru-RU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о</a:t>
            </a:r>
            <a:r>
              <a:rPr lang="ru-RU" sz="4000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ехал</a:t>
            </a:r>
            <a:endParaRPr kumimoji="0" lang="ru-RU" sz="4000" b="0" i="0" u="none" strike="noStrike" kern="1200" cap="none" spc="0" normalizeH="0" baseline="0" noProof="0" dirty="0" smtClean="0">
              <a:ln>
                <a:noFill/>
              </a:ln>
              <a:solidFill>
                <a:srgbClr val="000099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4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п</a:t>
            </a:r>
            <a:r>
              <a:rPr kumimoji="0" lang="ru-RU" sz="4000" i="0" u="none" strike="noStrike" kern="1200" cap="none" spc="0" normalizeH="0" baseline="0" noProof="0" dirty="0" smtClean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о</a:t>
            </a:r>
            <a:r>
              <a:rPr kumimoji="0" lang="ru-RU" sz="4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б</a:t>
            </a:r>
            <a:r>
              <a:rPr kumimoji="0" lang="ru-RU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е</a:t>
            </a:r>
            <a:r>
              <a:rPr kumimoji="0" lang="ru-RU" sz="4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жал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4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пр</a:t>
            </a:r>
            <a:r>
              <a:rPr kumimoji="0" lang="ru-RU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о</a:t>
            </a:r>
            <a:r>
              <a:rPr lang="ru-RU" sz="4000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читал</a:t>
            </a:r>
            <a:endParaRPr kumimoji="0" lang="ru-RU" sz="4000" b="0" i="0" u="none" strike="noStrike" kern="1200" cap="none" spc="0" normalizeH="0" baseline="0" noProof="0" dirty="0" smtClean="0">
              <a:ln>
                <a:noFill/>
              </a:ln>
              <a:solidFill>
                <a:srgbClr val="000099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4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п</a:t>
            </a:r>
            <a:r>
              <a:rPr kumimoji="0" lang="ru-RU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о</a:t>
            </a:r>
            <a:r>
              <a:rPr kumimoji="0" lang="ru-RU" sz="4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дполз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4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накр</a:t>
            </a:r>
            <a:r>
              <a:rPr kumimoji="0" lang="ru-RU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и</a:t>
            </a:r>
            <a:r>
              <a:rPr kumimoji="0" lang="ru-RU" sz="4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чал</a:t>
            </a:r>
            <a:endParaRPr kumimoji="0" lang="ru-RU" sz="4000" b="0" i="0" u="none" strike="noStrike" kern="1200" cap="none" spc="0" normalizeH="0" baseline="0" noProof="0" dirty="0">
              <a:ln>
                <a:noFill/>
              </a:ln>
              <a:solidFill>
                <a:srgbClr val="000099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6" name="Подзаголовок 2"/>
          <p:cNvSpPr txBox="1">
            <a:spLocks/>
          </p:cNvSpPr>
          <p:nvPr/>
        </p:nvSpPr>
        <p:spPr>
          <a:xfrm>
            <a:off x="4214810" y="2143116"/>
            <a:ext cx="3557590" cy="42862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4000" i="0" u="none" strike="noStrike" kern="1200" cap="none" spc="0" normalizeH="0" baseline="0" noProof="0" dirty="0" smtClean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до  д</a:t>
            </a:r>
            <a:r>
              <a:rPr kumimoji="0" lang="ru-RU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е</a:t>
            </a:r>
            <a:r>
              <a:rPr kumimoji="0" lang="ru-RU" sz="4000" i="0" u="none" strike="noStrike" kern="1200" cap="none" spc="0" normalizeH="0" baseline="0" noProof="0" dirty="0" smtClean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ревни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4000" i="0" u="none" strike="noStrike" kern="1200" cap="none" spc="0" normalizeH="0" baseline="0" noProof="0" dirty="0" smtClean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по  д</a:t>
            </a:r>
            <a:r>
              <a:rPr kumimoji="0" lang="ru-RU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о</a:t>
            </a:r>
            <a:r>
              <a:rPr kumimoji="0" lang="ru-RU" sz="4000" i="0" u="none" strike="noStrike" kern="1200" cap="none" spc="0" normalizeH="0" baseline="0" noProof="0" dirty="0" smtClean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роге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4000" i="0" u="none" strike="noStrike" kern="1200" cap="none" spc="0" normalizeH="0" baseline="0" noProof="0" dirty="0" smtClean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про</a:t>
            </a:r>
            <a:r>
              <a:rPr kumimoji="0" lang="ru-RU" sz="4000" i="0" u="none" strike="noStrike" kern="1200" cap="none" spc="0" normalizeH="0" noProof="0" dirty="0" smtClean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 </a:t>
            </a:r>
            <a:r>
              <a:rPr kumimoji="0" lang="ru-RU" sz="4000" i="0" u="none" strike="noStrike" kern="1200" cap="none" spc="0" normalizeH="0" baseline="0" noProof="0" dirty="0" smtClean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з</a:t>
            </a:r>
            <a:r>
              <a:rPr kumimoji="0" lang="ru-RU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а</a:t>
            </a:r>
            <a:r>
              <a:rPr kumimoji="0" lang="ru-RU" sz="4000" i="0" u="none" strike="noStrike" kern="1200" cap="none" spc="0" normalizeH="0" baseline="0" noProof="0" dirty="0" smtClean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вод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4000" i="0" u="none" strike="noStrike" kern="1200" cap="none" spc="0" normalizeH="0" baseline="0" noProof="0" dirty="0" smtClean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под  м</a:t>
            </a:r>
            <a:r>
              <a:rPr kumimoji="0" lang="ru-RU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а</a:t>
            </a:r>
            <a:r>
              <a:rPr kumimoji="0" lang="ru-RU" sz="4000" i="0" u="none" strike="noStrike" kern="1200" cap="none" spc="0" normalizeH="0" baseline="0" noProof="0" dirty="0" smtClean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шину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4000" i="0" u="none" strike="noStrike" kern="1200" cap="none" spc="0" normalizeH="0" baseline="0" noProof="0" dirty="0" smtClean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на  с</a:t>
            </a:r>
            <a:r>
              <a:rPr kumimoji="0" lang="ru-RU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о</a:t>
            </a:r>
            <a:r>
              <a:rPr kumimoji="0" lang="ru-RU" sz="4000" i="0" u="none" strike="noStrike" kern="1200" cap="none" spc="0" normalizeH="0" baseline="0" noProof="0" dirty="0" smtClean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баку</a:t>
            </a:r>
            <a:endParaRPr kumimoji="0" lang="ru-RU" sz="4000" i="0" u="none" strike="noStrike" kern="1200" cap="none" spc="0" normalizeH="0" baseline="0" noProof="0" dirty="0">
              <a:ln>
                <a:noFill/>
              </a:ln>
              <a:solidFill>
                <a:srgbClr val="000099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4643438" y="2714620"/>
            <a:ext cx="571504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4857752" y="3500438"/>
            <a:ext cx="571504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4929190" y="4214818"/>
            <a:ext cx="714380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4643438" y="5000636"/>
            <a:ext cx="785818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4929190" y="5715016"/>
            <a:ext cx="428628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2000232" y="2285992"/>
            <a:ext cx="642942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 rot="5400000">
            <a:off x="2536017" y="2393149"/>
            <a:ext cx="214314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>
            <a:off x="1857356" y="3000372"/>
            <a:ext cx="571504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1857356" y="3714752"/>
            <a:ext cx="714380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>
            <a:off x="1857356" y="4500570"/>
            <a:ext cx="857256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>
            <a:off x="1643042" y="5214950"/>
            <a:ext cx="642942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 rot="5400000">
            <a:off x="2322497" y="3106735"/>
            <a:ext cx="214314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 rot="5400000">
            <a:off x="2465373" y="3821115"/>
            <a:ext cx="214314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 rot="5400000">
            <a:off x="2608249" y="4606933"/>
            <a:ext cx="214314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 rot="5400000">
            <a:off x="2179621" y="5321313"/>
            <a:ext cx="214314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2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2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2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90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7015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2857496"/>
            <a:ext cx="7772400" cy="1470025"/>
          </a:xfrm>
        </p:spPr>
        <p:txBody>
          <a:bodyPr>
            <a:noAutofit/>
          </a:bodyPr>
          <a:lstStyle/>
          <a:p>
            <a:pPr algn="just"/>
            <a:r>
              <a:rPr lang="ru-RU" sz="3200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Зимой море замёрзло. Рыбаки собрались ловить рыбу. Они взяли сети и поехали на санях по льду. Поехал и рыбак Андрей, а с ним его сынишка Володя. Андрей с товарищами заехал дальше всех. Наделали во льду дырок и запустили сети. День был солнечный. Всем было весело.</a:t>
            </a:r>
            <a:endParaRPr lang="ru-RU" sz="3200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571472" y="857232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0" cap="none" spc="0" normalizeH="0" baseline="0" noProof="0" dirty="0" smtClean="0">
                <a:ln w="9525">
                  <a:noFill/>
                  <a:round/>
                  <a:headEnd/>
                  <a:tailEnd/>
                </a:ln>
                <a:solidFill>
                  <a:srgbClr val="000099"/>
                </a:solidFill>
                <a:effectLst/>
                <a:uLnTx/>
                <a:uFillTx/>
                <a:latin typeface="Times New Roman"/>
                <a:ea typeface="+mj-ea"/>
                <a:cs typeface="Times New Roman"/>
              </a:rPr>
              <a:t>Проверь!</a:t>
            </a:r>
            <a:br>
              <a:rPr kumimoji="0" lang="ru-RU" sz="4400" b="1" i="0" u="none" strike="noStrike" kern="10" cap="none" spc="0" normalizeH="0" baseline="0" noProof="0" dirty="0" smtClean="0">
                <a:ln w="9525">
                  <a:noFill/>
                  <a:round/>
                  <a:headEnd/>
                  <a:tailEnd/>
                </a:ln>
                <a:solidFill>
                  <a:srgbClr val="000099"/>
                </a:solidFill>
                <a:effectLst/>
                <a:uLnTx/>
                <a:uFillTx/>
                <a:latin typeface="Times New Roman"/>
                <a:ea typeface="+mj-ea"/>
                <a:cs typeface="Times New Roman"/>
              </a:rPr>
            </a:b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3214678" y="1928802"/>
            <a:ext cx="357190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6500826" y="1928802"/>
            <a:ext cx="500066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6357950" y="2428868"/>
            <a:ext cx="500066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3428992" y="2857496"/>
            <a:ext cx="500066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3071802" y="3929066"/>
            <a:ext cx="357190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6715140" y="3857628"/>
            <a:ext cx="500066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3786182" y="4429132"/>
            <a:ext cx="428628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 rot="5400000">
            <a:off x="3464711" y="2035959"/>
            <a:ext cx="214314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 rot="5400000">
            <a:off x="3822695" y="2963859"/>
            <a:ext cx="214314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 rot="5400000">
            <a:off x="3322629" y="4035429"/>
            <a:ext cx="214314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 rot="5400000">
            <a:off x="7108843" y="3963991"/>
            <a:ext cx="214314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 rot="5400000">
            <a:off x="4108447" y="4535495"/>
            <a:ext cx="214314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 rot="5400000">
            <a:off x="6894529" y="2035165"/>
            <a:ext cx="214314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 rot="5400000">
            <a:off x="6751653" y="2535231"/>
            <a:ext cx="214314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>
            <a:off x="7929586" y="2857496"/>
            <a:ext cx="571504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>
            <a:off x="1857356" y="3357562"/>
            <a:ext cx="571504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/>
          <p:nvPr/>
        </p:nvCxnSpPr>
        <p:spPr>
          <a:xfrm>
            <a:off x="8143900" y="3786190"/>
            <a:ext cx="357190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/>
          <p:nvPr/>
        </p:nvCxnSpPr>
        <p:spPr>
          <a:xfrm>
            <a:off x="714348" y="4786322"/>
            <a:ext cx="500066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>
            <a:off x="8143900" y="3286124"/>
            <a:ext cx="357190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90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7015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8" name="Picture 4" descr="C:\Documents and Settings\Admin\Рабочий стол\skazochnyi-veter-0002436562-preview.jpg"/>
          <p:cNvPicPr>
            <a:picLocks noChangeAspect="1" noChangeArrowheads="1"/>
          </p:cNvPicPr>
          <p:nvPr/>
        </p:nvPicPr>
        <p:blipFill>
          <a:blip r:embed="rId3"/>
          <a:srcRect b="15640"/>
          <a:stretch>
            <a:fillRect/>
          </a:stretch>
        </p:blipFill>
        <p:spPr bwMode="auto">
          <a:xfrm>
            <a:off x="857224" y="1500174"/>
            <a:ext cx="6977520" cy="371477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3" descr="C:\Documents and Settings\Admin\Рабочий стол\4priroda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28662" y="964387"/>
            <a:ext cx="7000924" cy="525069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2" descr="C:\Documents and Settings\Admin\Рабочий стол\fireanimation.gif"/>
          <p:cNvPicPr>
            <a:picLocks noChangeAspect="1" noChangeArrowheads="1" noCrop="1"/>
          </p:cNvPicPr>
          <p:nvPr/>
        </p:nvPicPr>
        <p:blipFill>
          <a:blip r:embed="rId5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14546" y="357166"/>
            <a:ext cx="5929354" cy="5929354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642910" y="214290"/>
            <a:ext cx="8072494" cy="621510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C:\Documents and Settings\Admin\Рабочий стол\5fdd9f836981b610996b6d2f54abcc65.gif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214414" y="928670"/>
            <a:ext cx="7065868" cy="48577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90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7015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571472" y="857232"/>
            <a:ext cx="8215370" cy="52149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i="1" kern="10" dirty="0" smtClean="0">
                <a:ln w="9525">
                  <a:noFill/>
                  <a:round/>
                  <a:headEnd/>
                  <a:tailEnd/>
                </a:ln>
                <a:solidFill>
                  <a:srgbClr val="000099"/>
                </a:solidFill>
                <a:latin typeface="Times New Roman"/>
                <a:ea typeface="+mj-ea"/>
                <a:cs typeface="Times New Roman"/>
              </a:rPr>
              <a:t>Самостоятельная   работа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400" b="1" i="1" u="none" strike="noStrike" kern="10" cap="none" spc="0" normalizeH="0" baseline="0" noProof="0" dirty="0" smtClean="0">
              <a:ln w="9525">
                <a:noFill/>
                <a:round/>
                <a:headEnd/>
                <a:tailEnd/>
              </a:ln>
              <a:solidFill>
                <a:srgbClr val="000099"/>
              </a:solidFill>
              <a:effectLst/>
              <a:uLnTx/>
              <a:uFillTx/>
              <a:latin typeface="Times New Roman"/>
              <a:ea typeface="+mj-ea"/>
              <a:cs typeface="Times New Roman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i="1" kern="10" dirty="0" smtClean="0">
                <a:ln w="9525">
                  <a:noFill/>
                  <a:round/>
                  <a:headEnd/>
                  <a:tailEnd/>
                </a:ln>
                <a:solidFill>
                  <a:srgbClr val="000099"/>
                </a:solidFill>
                <a:latin typeface="Times New Roman"/>
                <a:ea typeface="+mj-ea"/>
                <a:cs typeface="Times New Roman"/>
              </a:rPr>
              <a:t>1 уровень   2 уровень    3 уровень</a:t>
            </a:r>
            <a:r>
              <a:rPr kumimoji="0" lang="ru-RU" sz="4400" b="1" i="1" u="none" strike="noStrike" kern="10" cap="none" spc="0" normalizeH="0" baseline="0" noProof="0" dirty="0" smtClean="0">
                <a:ln w="9525">
                  <a:noFill/>
                  <a:round/>
                  <a:headEnd/>
                  <a:tailEnd/>
                </a:ln>
                <a:solidFill>
                  <a:srgbClr val="000099"/>
                </a:solidFill>
                <a:effectLst/>
                <a:uLnTx/>
                <a:uFillTx/>
                <a:latin typeface="Times New Roman"/>
                <a:ea typeface="+mj-ea"/>
                <a:cs typeface="Times New Roman"/>
              </a:rPr>
              <a:t/>
            </a:r>
            <a:br>
              <a:rPr kumimoji="0" lang="ru-RU" sz="4400" b="1" i="1" u="none" strike="noStrike" kern="10" cap="none" spc="0" normalizeH="0" baseline="0" noProof="0" dirty="0" smtClean="0">
                <a:ln w="9525">
                  <a:noFill/>
                  <a:round/>
                  <a:headEnd/>
                  <a:tailEnd/>
                </a:ln>
                <a:solidFill>
                  <a:srgbClr val="000099"/>
                </a:solidFill>
                <a:effectLst/>
                <a:uLnTx/>
                <a:uFillTx/>
                <a:latin typeface="Times New Roman"/>
                <a:ea typeface="+mj-ea"/>
                <a:cs typeface="Times New Roman"/>
              </a:rPr>
            </a:br>
            <a:endParaRPr kumimoji="0" lang="ru-RU" sz="4400" b="0" i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90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7015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4282" y="3929066"/>
            <a:ext cx="8715436" cy="1470025"/>
          </a:xfrm>
        </p:spPr>
        <p:txBody>
          <a:bodyPr>
            <a:normAutofit fontScale="90000"/>
          </a:bodyPr>
          <a:lstStyle/>
          <a:p>
            <a:r>
              <a:rPr lang="ru-RU" sz="4900" b="1" i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i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Решили  лисы  кролика   запечь,</a:t>
            </a:r>
            <a:br>
              <a:rPr lang="ru-RU" sz="3600" b="1" i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i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А кролик   из  духовки  прыг   за   печь.</a:t>
            </a:r>
            <a:br>
              <a:rPr lang="ru-RU" sz="3600" b="1" i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i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i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i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Зависело  б  от  мыла,</a:t>
            </a:r>
            <a:br>
              <a:rPr lang="ru-RU" sz="3600" b="1" i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i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Веснушки   я  б   отмыла.</a:t>
            </a:r>
            <a:br>
              <a:rPr lang="ru-RU" sz="3600" b="1" i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i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i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i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Сугробы  снега  вьюги  намели,</a:t>
            </a:r>
            <a:br>
              <a:rPr lang="ru-RU" sz="3600" b="1" i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i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И грузовик,  как баржа,  на  мели.</a:t>
            </a:r>
            <a:br>
              <a:rPr lang="ru-RU" sz="3600" b="1" i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i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i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i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Я правило   бубня   под  нос,</a:t>
            </a:r>
            <a:br>
              <a:rPr lang="ru-RU" sz="3600" b="1" i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i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в альбоме   рисовал   поднос.</a:t>
            </a:r>
            <a:r>
              <a:rPr lang="ru-RU" sz="4900" b="1" i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571472" y="0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0" cap="none" spc="0" normalizeH="0" baseline="0" noProof="0" dirty="0" smtClean="0">
                <a:ln w="9525">
                  <a:noFill/>
                  <a:round/>
                  <a:headEnd/>
                  <a:tailEnd/>
                </a:ln>
                <a:solidFill>
                  <a:srgbClr val="000099"/>
                </a:solidFill>
                <a:effectLst/>
                <a:uLnTx/>
                <a:uFillTx/>
                <a:latin typeface="Times New Roman"/>
                <a:ea typeface="+mj-ea"/>
                <a:cs typeface="Times New Roman"/>
              </a:rPr>
              <a:t>Проверь!</a:t>
            </a:r>
            <a:br>
              <a:rPr kumimoji="0" lang="ru-RU" sz="4400" b="1" i="0" u="none" strike="noStrike" kern="10" cap="none" spc="0" normalizeH="0" baseline="0" noProof="0" dirty="0" smtClean="0">
                <a:ln w="9525">
                  <a:noFill/>
                  <a:round/>
                  <a:headEnd/>
                  <a:tailEnd/>
                </a:ln>
                <a:solidFill>
                  <a:srgbClr val="000099"/>
                </a:solidFill>
                <a:effectLst/>
                <a:uLnTx/>
                <a:uFillTx/>
                <a:latin typeface="Times New Roman"/>
                <a:ea typeface="+mj-ea"/>
                <a:cs typeface="Times New Roman"/>
              </a:rPr>
            </a:b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6072198" y="1071546"/>
            <a:ext cx="428628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5786446" y="4071942"/>
            <a:ext cx="571504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5286380" y="3071810"/>
            <a:ext cx="500066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5715008" y="6000768"/>
            <a:ext cx="642942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rot="5400000">
            <a:off x="6394463" y="1177909"/>
            <a:ext cx="214314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rot="5400000">
            <a:off x="5680083" y="3178173"/>
            <a:ext cx="214314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rot="5400000">
            <a:off x="6251587" y="4178305"/>
            <a:ext cx="214314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rot="5400000">
            <a:off x="6251587" y="6107131"/>
            <a:ext cx="214314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5429256" y="5857892"/>
            <a:ext cx="785818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6357950" y="2000240"/>
            <a:ext cx="428628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5929322" y="4929198"/>
            <a:ext cx="428628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>
            <a:off x="4714876" y="2928934"/>
            <a:ext cx="428628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1"/>
          <p:cNvSpPr/>
          <p:nvPr/>
        </p:nvSpPr>
        <p:spPr>
          <a:xfrm>
            <a:off x="1785918" y="2428868"/>
            <a:ext cx="5286412" cy="12144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>
            <a:off x="1142976" y="1071546"/>
            <a:ext cx="7072362" cy="10572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23"/>
          <p:cNvSpPr/>
          <p:nvPr/>
        </p:nvSpPr>
        <p:spPr>
          <a:xfrm>
            <a:off x="1357290" y="3929066"/>
            <a:ext cx="6215106" cy="10572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1928794" y="5286388"/>
            <a:ext cx="5286412" cy="11287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24" grpId="0" animBg="1"/>
      <p:bldP spid="2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90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7015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6" name="Oval 8"/>
          <p:cNvSpPr>
            <a:spLocks noChangeArrowheads="1"/>
          </p:cNvSpPr>
          <p:nvPr/>
        </p:nvSpPr>
        <p:spPr bwMode="auto">
          <a:xfrm>
            <a:off x="857224" y="2928934"/>
            <a:ext cx="266700" cy="698500"/>
          </a:xfrm>
          <a:prstGeom prst="ellipse">
            <a:avLst/>
          </a:prstGeom>
          <a:solidFill>
            <a:srgbClr val="FFFFFF"/>
          </a:solidFill>
          <a:ln w="38100">
            <a:solidFill>
              <a:schemeClr val="tx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7" name="Oval 9"/>
          <p:cNvSpPr>
            <a:spLocks noChangeArrowheads="1"/>
          </p:cNvSpPr>
          <p:nvPr/>
        </p:nvSpPr>
        <p:spPr bwMode="auto">
          <a:xfrm>
            <a:off x="3714744" y="2786058"/>
            <a:ext cx="266700" cy="698500"/>
          </a:xfrm>
          <a:prstGeom prst="ellipse">
            <a:avLst/>
          </a:prstGeom>
          <a:solidFill>
            <a:srgbClr val="FFFFFF"/>
          </a:solidFill>
          <a:ln w="38100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5" name="Oval 7"/>
          <p:cNvSpPr>
            <a:spLocks noChangeArrowheads="1"/>
          </p:cNvSpPr>
          <p:nvPr/>
        </p:nvSpPr>
        <p:spPr bwMode="auto">
          <a:xfrm>
            <a:off x="5214942" y="2786058"/>
            <a:ext cx="266700" cy="698500"/>
          </a:xfrm>
          <a:prstGeom prst="ellipse">
            <a:avLst/>
          </a:prstGeom>
          <a:solidFill>
            <a:srgbClr val="FFFFFF"/>
          </a:solidFill>
          <a:ln w="38100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4" name="Oval 6"/>
          <p:cNvSpPr>
            <a:spLocks noChangeArrowheads="1"/>
          </p:cNvSpPr>
          <p:nvPr/>
        </p:nvSpPr>
        <p:spPr bwMode="auto">
          <a:xfrm>
            <a:off x="8072462" y="2714620"/>
            <a:ext cx="266700" cy="698500"/>
          </a:xfrm>
          <a:prstGeom prst="ellipse">
            <a:avLst/>
          </a:prstGeom>
          <a:solidFill>
            <a:srgbClr val="FFFFFF"/>
          </a:solidFill>
          <a:ln w="38100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0" name="Oval 2"/>
          <p:cNvSpPr>
            <a:spLocks noChangeArrowheads="1"/>
          </p:cNvSpPr>
          <p:nvPr/>
        </p:nvSpPr>
        <p:spPr bwMode="auto">
          <a:xfrm>
            <a:off x="1000100" y="2000240"/>
            <a:ext cx="2857500" cy="2654300"/>
          </a:xfrm>
          <a:prstGeom prst="ellipse">
            <a:avLst/>
          </a:prstGeom>
          <a:solidFill>
            <a:srgbClr val="FFFFFF"/>
          </a:solidFill>
          <a:ln w="38100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1" name="Oval 3"/>
          <p:cNvSpPr>
            <a:spLocks noChangeArrowheads="1"/>
          </p:cNvSpPr>
          <p:nvPr/>
        </p:nvSpPr>
        <p:spPr bwMode="auto">
          <a:xfrm>
            <a:off x="5357818" y="1928802"/>
            <a:ext cx="2857500" cy="2654300"/>
          </a:xfrm>
          <a:prstGeom prst="ellipse">
            <a:avLst/>
          </a:prstGeom>
          <a:solidFill>
            <a:srgbClr val="FFFFFF"/>
          </a:solidFill>
          <a:ln w="38100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2" name="Freeform 4"/>
          <p:cNvSpPr>
            <a:spLocks/>
          </p:cNvSpPr>
          <p:nvPr/>
        </p:nvSpPr>
        <p:spPr bwMode="auto">
          <a:xfrm>
            <a:off x="1714480" y="2143116"/>
            <a:ext cx="1258888" cy="242888"/>
          </a:xfrm>
          <a:custGeom>
            <a:avLst/>
            <a:gdLst/>
            <a:ahLst/>
            <a:cxnLst>
              <a:cxn ang="0">
                <a:pos x="0" y="160"/>
              </a:cxn>
              <a:cxn ang="0">
                <a:pos x="180" y="380"/>
              </a:cxn>
              <a:cxn ang="0">
                <a:pos x="280" y="140"/>
              </a:cxn>
              <a:cxn ang="0">
                <a:pos x="500" y="320"/>
              </a:cxn>
              <a:cxn ang="0">
                <a:pos x="800" y="140"/>
              </a:cxn>
              <a:cxn ang="0">
                <a:pos x="1140" y="340"/>
              </a:cxn>
              <a:cxn ang="0">
                <a:pos x="1400" y="100"/>
              </a:cxn>
              <a:cxn ang="0">
                <a:pos x="1660" y="360"/>
              </a:cxn>
              <a:cxn ang="0">
                <a:pos x="1820" y="140"/>
              </a:cxn>
              <a:cxn ang="0">
                <a:pos x="1960" y="360"/>
              </a:cxn>
              <a:cxn ang="0">
                <a:pos x="1960" y="0"/>
              </a:cxn>
            </a:cxnLst>
            <a:rect l="0" t="0" r="r" b="b"/>
            <a:pathLst>
              <a:path w="1983" h="383">
                <a:moveTo>
                  <a:pt x="0" y="160"/>
                </a:moveTo>
                <a:cubicBezTo>
                  <a:pt x="66" y="271"/>
                  <a:pt x="133" y="383"/>
                  <a:pt x="180" y="380"/>
                </a:cubicBezTo>
                <a:cubicBezTo>
                  <a:pt x="227" y="377"/>
                  <a:pt x="227" y="150"/>
                  <a:pt x="280" y="140"/>
                </a:cubicBezTo>
                <a:cubicBezTo>
                  <a:pt x="333" y="130"/>
                  <a:pt x="413" y="320"/>
                  <a:pt x="500" y="320"/>
                </a:cubicBezTo>
                <a:cubicBezTo>
                  <a:pt x="587" y="320"/>
                  <a:pt x="693" y="137"/>
                  <a:pt x="800" y="140"/>
                </a:cubicBezTo>
                <a:cubicBezTo>
                  <a:pt x="907" y="143"/>
                  <a:pt x="1040" y="347"/>
                  <a:pt x="1140" y="340"/>
                </a:cubicBezTo>
                <a:cubicBezTo>
                  <a:pt x="1240" y="333"/>
                  <a:pt x="1313" y="97"/>
                  <a:pt x="1400" y="100"/>
                </a:cubicBezTo>
                <a:cubicBezTo>
                  <a:pt x="1487" y="103"/>
                  <a:pt x="1590" y="353"/>
                  <a:pt x="1660" y="360"/>
                </a:cubicBezTo>
                <a:cubicBezTo>
                  <a:pt x="1730" y="367"/>
                  <a:pt x="1770" y="140"/>
                  <a:pt x="1820" y="140"/>
                </a:cubicBezTo>
                <a:cubicBezTo>
                  <a:pt x="1870" y="140"/>
                  <a:pt x="1937" y="383"/>
                  <a:pt x="1960" y="360"/>
                </a:cubicBezTo>
                <a:cubicBezTo>
                  <a:pt x="1983" y="337"/>
                  <a:pt x="1960" y="60"/>
                  <a:pt x="1960" y="0"/>
                </a:cubicBezTo>
              </a:path>
            </a:pathLst>
          </a:custGeom>
          <a:noFill/>
          <a:ln w="38100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3" name="Freeform 5"/>
          <p:cNvSpPr>
            <a:spLocks/>
          </p:cNvSpPr>
          <p:nvPr/>
        </p:nvSpPr>
        <p:spPr bwMode="auto">
          <a:xfrm>
            <a:off x="6072198" y="2071678"/>
            <a:ext cx="1258888" cy="242888"/>
          </a:xfrm>
          <a:custGeom>
            <a:avLst/>
            <a:gdLst/>
            <a:ahLst/>
            <a:cxnLst>
              <a:cxn ang="0">
                <a:pos x="0" y="160"/>
              </a:cxn>
              <a:cxn ang="0">
                <a:pos x="180" y="380"/>
              </a:cxn>
              <a:cxn ang="0">
                <a:pos x="280" y="140"/>
              </a:cxn>
              <a:cxn ang="0">
                <a:pos x="500" y="320"/>
              </a:cxn>
              <a:cxn ang="0">
                <a:pos x="800" y="140"/>
              </a:cxn>
              <a:cxn ang="0">
                <a:pos x="1140" y="340"/>
              </a:cxn>
              <a:cxn ang="0">
                <a:pos x="1400" y="100"/>
              </a:cxn>
              <a:cxn ang="0">
                <a:pos x="1660" y="360"/>
              </a:cxn>
              <a:cxn ang="0">
                <a:pos x="1820" y="140"/>
              </a:cxn>
              <a:cxn ang="0">
                <a:pos x="1960" y="360"/>
              </a:cxn>
              <a:cxn ang="0">
                <a:pos x="1960" y="0"/>
              </a:cxn>
            </a:cxnLst>
            <a:rect l="0" t="0" r="r" b="b"/>
            <a:pathLst>
              <a:path w="1983" h="383">
                <a:moveTo>
                  <a:pt x="0" y="160"/>
                </a:moveTo>
                <a:cubicBezTo>
                  <a:pt x="66" y="271"/>
                  <a:pt x="133" y="383"/>
                  <a:pt x="180" y="380"/>
                </a:cubicBezTo>
                <a:cubicBezTo>
                  <a:pt x="227" y="377"/>
                  <a:pt x="227" y="150"/>
                  <a:pt x="280" y="140"/>
                </a:cubicBezTo>
                <a:cubicBezTo>
                  <a:pt x="333" y="130"/>
                  <a:pt x="413" y="320"/>
                  <a:pt x="500" y="320"/>
                </a:cubicBezTo>
                <a:cubicBezTo>
                  <a:pt x="587" y="320"/>
                  <a:pt x="693" y="137"/>
                  <a:pt x="800" y="140"/>
                </a:cubicBezTo>
                <a:cubicBezTo>
                  <a:pt x="907" y="143"/>
                  <a:pt x="1040" y="347"/>
                  <a:pt x="1140" y="340"/>
                </a:cubicBezTo>
                <a:cubicBezTo>
                  <a:pt x="1240" y="333"/>
                  <a:pt x="1313" y="97"/>
                  <a:pt x="1400" y="100"/>
                </a:cubicBezTo>
                <a:cubicBezTo>
                  <a:pt x="1487" y="103"/>
                  <a:pt x="1590" y="353"/>
                  <a:pt x="1660" y="360"/>
                </a:cubicBezTo>
                <a:cubicBezTo>
                  <a:pt x="1730" y="367"/>
                  <a:pt x="1770" y="140"/>
                  <a:pt x="1820" y="140"/>
                </a:cubicBezTo>
                <a:cubicBezTo>
                  <a:pt x="1870" y="140"/>
                  <a:pt x="1937" y="383"/>
                  <a:pt x="1960" y="360"/>
                </a:cubicBezTo>
                <a:cubicBezTo>
                  <a:pt x="1983" y="337"/>
                  <a:pt x="1960" y="60"/>
                  <a:pt x="1960" y="0"/>
                </a:cubicBezTo>
              </a:path>
            </a:pathLst>
          </a:custGeom>
          <a:noFill/>
          <a:ln w="38100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8" name="Oval 10"/>
          <p:cNvSpPr>
            <a:spLocks noChangeArrowheads="1"/>
          </p:cNvSpPr>
          <p:nvPr/>
        </p:nvSpPr>
        <p:spPr bwMode="auto">
          <a:xfrm>
            <a:off x="1785918" y="2714620"/>
            <a:ext cx="317500" cy="317500"/>
          </a:xfrm>
          <a:prstGeom prst="ellipse">
            <a:avLst/>
          </a:prstGeom>
          <a:solidFill>
            <a:srgbClr val="FFFFFF"/>
          </a:solidFill>
          <a:ln w="38100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9" name="Oval 11"/>
          <p:cNvSpPr>
            <a:spLocks noChangeArrowheads="1"/>
          </p:cNvSpPr>
          <p:nvPr/>
        </p:nvSpPr>
        <p:spPr bwMode="auto">
          <a:xfrm>
            <a:off x="2786050" y="2714620"/>
            <a:ext cx="317500" cy="317500"/>
          </a:xfrm>
          <a:prstGeom prst="ellipse">
            <a:avLst/>
          </a:prstGeom>
          <a:solidFill>
            <a:srgbClr val="FFFFFF"/>
          </a:solidFill>
          <a:ln w="38100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60" name="Oval 12"/>
          <p:cNvSpPr>
            <a:spLocks noChangeArrowheads="1"/>
          </p:cNvSpPr>
          <p:nvPr/>
        </p:nvSpPr>
        <p:spPr bwMode="auto">
          <a:xfrm>
            <a:off x="6000760" y="2714620"/>
            <a:ext cx="317500" cy="317500"/>
          </a:xfrm>
          <a:prstGeom prst="ellipse">
            <a:avLst/>
          </a:prstGeom>
          <a:solidFill>
            <a:srgbClr val="FFFFFF"/>
          </a:solidFill>
          <a:ln w="38100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61" name="Oval 13"/>
          <p:cNvSpPr>
            <a:spLocks noChangeArrowheads="1"/>
          </p:cNvSpPr>
          <p:nvPr/>
        </p:nvSpPr>
        <p:spPr bwMode="auto">
          <a:xfrm>
            <a:off x="7143768" y="2714620"/>
            <a:ext cx="317500" cy="317500"/>
          </a:xfrm>
          <a:prstGeom prst="ellipse">
            <a:avLst/>
          </a:prstGeom>
          <a:solidFill>
            <a:srgbClr val="FFFFFF"/>
          </a:solidFill>
          <a:ln w="38100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62" name="WordArt 14"/>
          <p:cNvSpPr>
            <a:spLocks noChangeArrowheads="1" noChangeShapeType="1" noTextEdit="1"/>
          </p:cNvSpPr>
          <p:nvPr/>
        </p:nvSpPr>
        <p:spPr bwMode="auto">
          <a:xfrm>
            <a:off x="2357422" y="3000372"/>
            <a:ext cx="214314" cy="80645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b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/>
                <a:latin typeface="Times New Roman"/>
                <a:cs typeface="Times New Roman"/>
              </a:rPr>
              <a:t>!</a:t>
            </a:r>
            <a:endParaRPr lang="ru-RU" sz="3600" b="1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FF"/>
              </a:solidFill>
              <a:effectLst/>
              <a:latin typeface="Times New Roman"/>
              <a:cs typeface="Times New Roman"/>
            </a:endParaRPr>
          </a:p>
        </p:txBody>
      </p:sp>
      <p:sp>
        <p:nvSpPr>
          <p:cNvPr id="2063" name="WordArt 15"/>
          <p:cNvSpPr>
            <a:spLocks noChangeArrowheads="1" noChangeShapeType="1" noTextEdit="1"/>
          </p:cNvSpPr>
          <p:nvPr/>
        </p:nvSpPr>
        <p:spPr bwMode="auto">
          <a:xfrm>
            <a:off x="6572264" y="2928934"/>
            <a:ext cx="452438" cy="78581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b="1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/>
                <a:latin typeface="Times New Roman"/>
                <a:cs typeface="Times New Roman"/>
              </a:rPr>
              <a:t>?</a:t>
            </a:r>
            <a:endParaRPr lang="ru-RU" sz="3600" b="1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FF"/>
              </a:solidFill>
              <a:effectLst/>
              <a:latin typeface="Times New Roman"/>
              <a:cs typeface="Times New Roman"/>
            </a:endParaRPr>
          </a:p>
        </p:txBody>
      </p:sp>
      <p:sp>
        <p:nvSpPr>
          <p:cNvPr id="2064" name="AutoShape 16"/>
          <p:cNvSpPr>
            <a:spLocks noChangeArrowheads="1"/>
          </p:cNvSpPr>
          <p:nvPr/>
        </p:nvSpPr>
        <p:spPr bwMode="auto">
          <a:xfrm rot="15994649">
            <a:off x="2278550" y="3482437"/>
            <a:ext cx="457200" cy="1131435"/>
          </a:xfrm>
          <a:prstGeom prst="moon">
            <a:avLst>
              <a:gd name="adj" fmla="val 50000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2066" name="AutoShape 18"/>
          <p:cNvSpPr>
            <a:spLocks noChangeArrowheads="1"/>
          </p:cNvSpPr>
          <p:nvPr/>
        </p:nvSpPr>
        <p:spPr bwMode="auto">
          <a:xfrm rot="16200000">
            <a:off x="6688937" y="3312327"/>
            <a:ext cx="203208" cy="1293810"/>
          </a:xfrm>
          <a:prstGeom prst="moon">
            <a:avLst>
              <a:gd name="adj" fmla="val 50000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0"/>
                                        <p:tgtEl>
                                          <p:spTgt spid="20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2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0"/>
                                        <p:tgtEl>
                                          <p:spTgt spid="20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62" grpId="0"/>
      <p:bldP spid="2063" grpId="0"/>
      <p:bldP spid="2064" grpId="0" animBg="1"/>
      <p:bldP spid="2066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339</TotalTime>
  <Words>179</Words>
  <PresentationFormat>Экран (4:3)</PresentationFormat>
  <Paragraphs>52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Слайд 1</vt:lpstr>
      <vt:lpstr>Девятнадцатое  января. Классная  работа.</vt:lpstr>
      <vt:lpstr>Словарно-орфографическая работа </vt:lpstr>
      <vt:lpstr>Проверь! </vt:lpstr>
      <vt:lpstr>Зимой море замёрзло. Рыбаки собрались ловить рыбу. Они взяли сети и поехали на санях по льду. Поехал и рыбак Андрей, а с ним его сынишка Володя. Андрей с товарищами заехал дальше всех. Наделали во льду дырок и запустили сети. День был солнечный. Всем было весело.</vt:lpstr>
      <vt:lpstr>Слайд 6</vt:lpstr>
      <vt:lpstr>Слайд 7</vt:lpstr>
      <vt:lpstr> Решили  лисы  кролика   запечь, А кролик   из  духовки  прыг   за   печь.  Зависело  б  от  мыла, Веснушки   я  б   отмыла.  Сугробы  снега  вьюги  намели, И грузовик,  как баржа,  на  мели.  Я правило   бубня   под  нос, в альбоме   рисовал   поднос.    </vt:lpstr>
      <vt:lpstr>Слайд 9</vt:lpstr>
      <vt:lpstr>Слайд 10</vt:lpstr>
      <vt:lpstr>Слайд 11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Admin</cp:lastModifiedBy>
  <cp:revision>48</cp:revision>
  <dcterms:modified xsi:type="dcterms:W3CDTF">2012-01-18T16:15:36Z</dcterms:modified>
</cp:coreProperties>
</file>