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60" r:id="rId3"/>
    <p:sldId id="261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2" r:id="rId18"/>
    <p:sldId id="275" r:id="rId19"/>
    <p:sldId id="276" r:id="rId20"/>
    <p:sldId id="277" r:id="rId21"/>
    <p:sldId id="278" r:id="rId22"/>
    <p:sldId id="313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5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96" autoAdjust="0"/>
    <p:restoredTop sz="86420" autoAdjust="0"/>
  </p:normalViewPr>
  <p:slideViewPr>
    <p:cSldViewPr>
      <p:cViewPr varScale="1">
        <p:scale>
          <a:sx n="38" d="100"/>
          <a:sy n="38" d="100"/>
        </p:scale>
        <p:origin x="-105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E7C71-1761-4573-BEFC-9D8A3BD158AB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2F55C-656C-407F-8A0F-54391739B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2F55C-656C-407F-8A0F-54391739BA0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Documents%20and%20Settings\&#1075;&#1083;&#1077;&#1073;\&#1056;&#1072;&#1073;&#1086;&#1095;&#1080;&#1081;%20&#1089;&#1090;&#1086;&#1083;\&#1052;&#1072;&#1084;&#1072;\&#1042;&#1085;&#1077;&#1082;&#1083;&#1072;&#1089;&#1089;&#1085;&#1072;&#1103;%20&#1088;&#1072;&#1073;&#1086;&#1090;&#1072;\&#1080;&#1075;&#1088;&#1099;\&#1084;&#1086;&#1088;&#1089;&#1082;&#1086;&#1081;%20&#1073;&#1086;&#1081;\&#1055;&#1080;&#1088;&#1072;&#1090;&#1099;!00.wma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slide" Target="slide2.x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slide" Target="slide2.xml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slide" Target="slide2.xml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22.xml"/><Relationship Id="rId18" Type="http://schemas.openxmlformats.org/officeDocument/2006/relationships/slide" Target="slide42.xml"/><Relationship Id="rId26" Type="http://schemas.openxmlformats.org/officeDocument/2006/relationships/slide" Target="slide48.xml"/><Relationship Id="rId39" Type="http://schemas.openxmlformats.org/officeDocument/2006/relationships/slide" Target="slide24.xml"/><Relationship Id="rId21" Type="http://schemas.openxmlformats.org/officeDocument/2006/relationships/slide" Target="slide50.xml"/><Relationship Id="rId34" Type="http://schemas.openxmlformats.org/officeDocument/2006/relationships/slide" Target="slide12.xml"/><Relationship Id="rId42" Type="http://schemas.openxmlformats.org/officeDocument/2006/relationships/slide" Target="slide37.xml"/><Relationship Id="rId47" Type="http://schemas.openxmlformats.org/officeDocument/2006/relationships/slide" Target="slide38.xml"/><Relationship Id="rId50" Type="http://schemas.openxmlformats.org/officeDocument/2006/relationships/slide" Target="slide29.xml"/><Relationship Id="rId55" Type="http://schemas.openxmlformats.org/officeDocument/2006/relationships/slide" Target="slide35.xml"/><Relationship Id="rId7" Type="http://schemas.openxmlformats.org/officeDocument/2006/relationships/slide" Target="slide14.xml"/><Relationship Id="rId12" Type="http://schemas.openxmlformats.org/officeDocument/2006/relationships/slide" Target="slide20.xml"/><Relationship Id="rId17" Type="http://schemas.openxmlformats.org/officeDocument/2006/relationships/slide" Target="slide41.xml"/><Relationship Id="rId25" Type="http://schemas.openxmlformats.org/officeDocument/2006/relationships/slide" Target="slide8.xml"/><Relationship Id="rId33" Type="http://schemas.openxmlformats.org/officeDocument/2006/relationships/slide" Target="slide52.xml"/><Relationship Id="rId38" Type="http://schemas.openxmlformats.org/officeDocument/2006/relationships/slide" Target="slide23.xml"/><Relationship Id="rId46" Type="http://schemas.openxmlformats.org/officeDocument/2006/relationships/slide" Target="slide33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16.xml"/><Relationship Id="rId20" Type="http://schemas.openxmlformats.org/officeDocument/2006/relationships/slide" Target="slide49.xml"/><Relationship Id="rId29" Type="http://schemas.openxmlformats.org/officeDocument/2006/relationships/slide" Target="slide47.xml"/><Relationship Id="rId41" Type="http://schemas.openxmlformats.org/officeDocument/2006/relationships/slide" Target="slide26.xml"/><Relationship Id="rId54" Type="http://schemas.openxmlformats.org/officeDocument/2006/relationships/slide" Target="slide34.xml"/><Relationship Id="rId1" Type="http://schemas.openxmlformats.org/officeDocument/2006/relationships/audio" Target="file:///C:\Documents%20and%20Settings\&#1075;&#1083;&#1077;&#1073;\&#1056;&#1072;&#1073;&#1086;&#1095;&#1080;&#1081;%20&#1089;&#1090;&#1086;&#1083;\&#1052;&#1072;&#1084;&#1072;\&#1042;&#1085;&#1077;&#1082;&#1083;&#1072;&#1089;&#1089;&#1085;&#1072;&#1103;%20&#1088;&#1072;&#1073;&#1086;&#1090;&#1072;\&#1080;&#1075;&#1088;&#1099;\&#1084;&#1086;&#1088;&#1089;&#1082;&#1086;&#1081;%20&#1073;&#1086;&#1081;\&#1055;&#1080;&#1088;&#1072;&#1090;&#1099;!00.wma" TargetMode="External"/><Relationship Id="rId6" Type="http://schemas.openxmlformats.org/officeDocument/2006/relationships/slide" Target="slide13.xml"/><Relationship Id="rId11" Type="http://schemas.openxmlformats.org/officeDocument/2006/relationships/slide" Target="slide21.xml"/><Relationship Id="rId24" Type="http://schemas.openxmlformats.org/officeDocument/2006/relationships/slide" Target="slide7.xml"/><Relationship Id="rId32" Type="http://schemas.openxmlformats.org/officeDocument/2006/relationships/slide" Target="slide54.xml"/><Relationship Id="rId37" Type="http://schemas.openxmlformats.org/officeDocument/2006/relationships/slide" Target="slide9.xml"/><Relationship Id="rId40" Type="http://schemas.openxmlformats.org/officeDocument/2006/relationships/slide" Target="slide25.xml"/><Relationship Id="rId45" Type="http://schemas.openxmlformats.org/officeDocument/2006/relationships/slide" Target="slide32.xml"/><Relationship Id="rId53" Type="http://schemas.openxmlformats.org/officeDocument/2006/relationships/slide" Target="slide36.xml"/><Relationship Id="rId58" Type="http://schemas.openxmlformats.org/officeDocument/2006/relationships/slide" Target="slide55.xml"/><Relationship Id="rId5" Type="http://schemas.openxmlformats.org/officeDocument/2006/relationships/slide" Target="slide4.xml"/><Relationship Id="rId15" Type="http://schemas.openxmlformats.org/officeDocument/2006/relationships/slide" Target="slide17.xml"/><Relationship Id="rId23" Type="http://schemas.openxmlformats.org/officeDocument/2006/relationships/slide" Target="slide6.xml"/><Relationship Id="rId28" Type="http://schemas.openxmlformats.org/officeDocument/2006/relationships/slide" Target="slide51.xml"/><Relationship Id="rId36" Type="http://schemas.openxmlformats.org/officeDocument/2006/relationships/slide" Target="slide10.xml"/><Relationship Id="rId49" Type="http://schemas.openxmlformats.org/officeDocument/2006/relationships/slide" Target="slide30.xml"/><Relationship Id="rId57" Type="http://schemas.openxmlformats.org/officeDocument/2006/relationships/image" Target="../media/image4.png"/><Relationship Id="rId10" Type="http://schemas.openxmlformats.org/officeDocument/2006/relationships/slide" Target="slide3.xml"/><Relationship Id="rId19" Type="http://schemas.openxmlformats.org/officeDocument/2006/relationships/slide" Target="slide43.xml"/><Relationship Id="rId31" Type="http://schemas.openxmlformats.org/officeDocument/2006/relationships/slide" Target="slide45.xml"/><Relationship Id="rId44" Type="http://schemas.openxmlformats.org/officeDocument/2006/relationships/slide" Target="slide31.xml"/><Relationship Id="rId52" Type="http://schemas.openxmlformats.org/officeDocument/2006/relationships/slide" Target="slide27.xml"/><Relationship Id="rId4" Type="http://schemas.openxmlformats.org/officeDocument/2006/relationships/audio" Target="../media/audio1.wav"/><Relationship Id="rId9" Type="http://schemas.openxmlformats.org/officeDocument/2006/relationships/slide" Target="slide19.xml"/><Relationship Id="rId14" Type="http://schemas.openxmlformats.org/officeDocument/2006/relationships/slide" Target="slide18.xml"/><Relationship Id="rId22" Type="http://schemas.openxmlformats.org/officeDocument/2006/relationships/slide" Target="slide5.xml"/><Relationship Id="rId27" Type="http://schemas.openxmlformats.org/officeDocument/2006/relationships/slide" Target="slide44.xml"/><Relationship Id="rId30" Type="http://schemas.openxmlformats.org/officeDocument/2006/relationships/slide" Target="slide46.xml"/><Relationship Id="rId35" Type="http://schemas.openxmlformats.org/officeDocument/2006/relationships/slide" Target="slide11.xml"/><Relationship Id="rId43" Type="http://schemas.openxmlformats.org/officeDocument/2006/relationships/slide" Target="slide39.xml"/><Relationship Id="rId48" Type="http://schemas.openxmlformats.org/officeDocument/2006/relationships/slide" Target="slide40.xml"/><Relationship Id="rId56" Type="http://schemas.openxmlformats.org/officeDocument/2006/relationships/slide" Target="slide53.xml"/><Relationship Id="rId8" Type="http://schemas.openxmlformats.org/officeDocument/2006/relationships/slide" Target="slide15.xml"/><Relationship Id="rId51" Type="http://schemas.openxmlformats.org/officeDocument/2006/relationships/slide" Target="slide28.xml"/><Relationship Id="rId3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slide" Target="slide2.xml"/><Relationship Id="rId4" Type="http://schemas.openxmlformats.org/officeDocument/2006/relationships/oleObject" Target="../embeddings/oleObject1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2.jpeg"/><Relationship Id="rId4" Type="http://schemas.openxmlformats.org/officeDocument/2006/relationships/slide" Target="slide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5;&#1083;&#1077;&#1073;\&#1056;&#1072;&#1073;&#1086;&#1095;&#1080;&#1081;%20&#1089;&#1090;&#1086;&#1083;\&#1052;&#1072;&#1084;&#1072;\&#1042;&#1085;&#1077;&#1082;&#1083;&#1072;&#1089;&#1089;&#1085;&#1072;&#1103;%20&#1088;&#1072;&#1073;&#1086;&#1090;&#1072;\&#1080;&#1075;&#1088;&#1099;\&#1084;&#1086;&#1088;&#1089;&#1082;&#1086;&#1081;%20&#1073;&#1086;&#1081;\&#1055;&#1080;&#1088;&#1072;&#1090;&#1099;%20&#1050;&#1072;&#1088;&#1080;&#1073;&#1089;&#1082;&#1086;&#1075;&#1086;%20&#1084;&#1086;&#1088;&#1103;%20-%20Moonlight%20Serenade.mp3" TargetMode="Externa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slide" Target="slide2.x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slide" Target="slide2.x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43914" cy="1143000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chemeClr val="accent1">
                    <a:lumMod val="75000"/>
                  </a:schemeClr>
                </a:solidFill>
              </a:rPr>
              <a:t>Морской бой</a:t>
            </a:r>
            <a:endParaRPr lang="ru-RU" sz="9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3810000" y="2667000"/>
          <a:ext cx="1524000" cy="1524000"/>
        </p:xfrm>
        <a:graphic>
          <a:graphicData uri="http://schemas.openxmlformats.org/presentationml/2006/ole">
            <p:oleObj spid="_x0000_s1026" name="Точечный рисунок" r:id="rId5" imgW="1523810" imgH="1523810" progId="PBrush">
              <p:embed/>
            </p:oleObj>
          </a:graphicData>
        </a:graphic>
      </p:graphicFrame>
      <p:pic>
        <p:nvPicPr>
          <p:cNvPr id="8" name="Пираты!00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9429784" y="6858000"/>
            <a:ext cx="3048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566124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Учитель математики Е.Б.Степанова ГОУ СОШ 571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Невского района г. Санкт-Петербурга  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2009 – 2010 </a:t>
            </a:r>
            <a:r>
              <a:rPr lang="ru-RU" b="1" i="1" dirty="0" err="1" smtClean="0">
                <a:solidFill>
                  <a:schemeClr val="bg1"/>
                </a:solidFill>
              </a:rPr>
              <a:t>уч.г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9220490">
            <a:off x="-1077729" y="1042454"/>
            <a:ext cx="6206672" cy="1323439"/>
          </a:xfrm>
          <a:prstGeom prst="rect">
            <a:avLst/>
          </a:prstGeom>
          <a:solidFill>
            <a:schemeClr val="lt1">
              <a:alpha val="5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Вопрос из области алгебры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857232"/>
            <a:ext cx="2943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Что больше: 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5572132" y="1428736"/>
          <a:ext cx="2428892" cy="874402"/>
        </p:xfrm>
        <a:graphic>
          <a:graphicData uri="http://schemas.openxmlformats.org/presentationml/2006/ole">
            <p:oleObj spid="_x0000_s51201" name="Формула" r:id="rId4" imgW="634680" imgH="22860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3937000" y="3028949"/>
          <a:ext cx="4064024" cy="2560335"/>
        </p:xfrm>
        <a:graphic>
          <a:graphicData uri="http://schemas.openxmlformats.org/presentationml/2006/ole">
            <p:oleObj spid="_x0000_s51202" name="Формула" r:id="rId5" imgW="1269720" imgH="799920" progId="Equation.3">
              <p:embed/>
            </p:oleObj>
          </a:graphicData>
        </a:graphic>
      </p:graphicFrame>
      <p:sp>
        <p:nvSpPr>
          <p:cNvPr id="8" name="Выгнутая влево стрелка 7">
            <a:hlinkClick r:id="rId6" action="ppaction://hlinksldjump"/>
          </p:cNvPr>
          <p:cNvSpPr/>
          <p:nvPr/>
        </p:nvSpPr>
        <p:spPr>
          <a:xfrm>
            <a:off x="7715272" y="5929330"/>
            <a:ext cx="857256" cy="5000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9220490">
            <a:off x="-1077729" y="1042454"/>
            <a:ext cx="6206672" cy="1323439"/>
          </a:xfrm>
          <a:prstGeom prst="rect">
            <a:avLst/>
          </a:prstGeom>
          <a:solidFill>
            <a:schemeClr val="lt1">
              <a:alpha val="5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Вопрос из области алгебры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4" y="928670"/>
            <a:ext cx="5143568" cy="271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Костюм стоит 110 долларов. Сколько франков надо заплатить за этот костюм, если курс франка по отношению к доллару составляет 5,5?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2" y="4714884"/>
            <a:ext cx="288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605 франков.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6" name="Выгнутая влево стрелка 5">
            <a:hlinkClick r:id="rId3" action="ppaction://hlinksldjump"/>
          </p:cNvPr>
          <p:cNvSpPr/>
          <p:nvPr/>
        </p:nvSpPr>
        <p:spPr>
          <a:xfrm>
            <a:off x="7429520" y="6000768"/>
            <a:ext cx="1000132" cy="4286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9220490">
            <a:off x="-1077729" y="1042454"/>
            <a:ext cx="6206672" cy="1323439"/>
          </a:xfrm>
          <a:prstGeom prst="rect">
            <a:avLst/>
          </a:prstGeom>
          <a:solidFill>
            <a:schemeClr val="lt1">
              <a:alpha val="5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Вопрос из области алгебры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928670"/>
            <a:ext cx="50006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Если среднее арифметическое чисел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, 3, 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4х – 3,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+ 4, -16, 9 и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– 4 равно 4, то чему равно число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3000372"/>
            <a:ext cx="21886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Х = 5, так как</a:t>
            </a:r>
          </a:p>
          <a:p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3428992" y="3571876"/>
          <a:ext cx="5662038" cy="928694"/>
        </p:xfrm>
        <a:graphic>
          <a:graphicData uri="http://schemas.openxmlformats.org/presentationml/2006/ole">
            <p:oleObj spid="_x0000_s64513" name="Формула" r:id="rId4" imgW="2400120" imgH="393480" progId="Equation.3">
              <p:embed/>
            </p:oleObj>
          </a:graphicData>
        </a:graphic>
      </p:graphicFrame>
      <p:sp>
        <p:nvSpPr>
          <p:cNvPr id="9" name="Выгнутая влево стрелка 8">
            <a:hlinkClick r:id="rId5" action="ppaction://hlinksldjump"/>
          </p:cNvPr>
          <p:cNvSpPr/>
          <p:nvPr/>
        </p:nvSpPr>
        <p:spPr>
          <a:xfrm>
            <a:off x="7358082" y="5857892"/>
            <a:ext cx="714380" cy="4286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639134">
            <a:off x="4603321" y="1628616"/>
            <a:ext cx="50570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Задача на смекалку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7166"/>
            <a:ext cx="50720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В комнате четыре угла. В каждом углу сидит кошка. На хвосте у каждой кошки по одной кошке. Сколько кошек в комнате?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4429132"/>
            <a:ext cx="1825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4 кошки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8" name="Выгнутая влево стрелка 7">
            <a:hlinkClick r:id="rId2" action="ppaction://hlinksldjump"/>
          </p:cNvPr>
          <p:cNvSpPr/>
          <p:nvPr/>
        </p:nvSpPr>
        <p:spPr>
          <a:xfrm>
            <a:off x="571472" y="5786454"/>
            <a:ext cx="857256" cy="5000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5686436" cy="2114552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Число 666 увеличить в полтора раза, не производя никаких арифметических действий.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639134">
            <a:off x="4603321" y="1628616"/>
            <a:ext cx="50570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Задача на смекалку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3714752"/>
            <a:ext cx="4816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Перевернуть, будет 999.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6" name="Выгнутая влево стрелка 5">
            <a:hlinkClick r:id="rId2" action="ppaction://hlinksldjump"/>
          </p:cNvPr>
          <p:cNvSpPr/>
          <p:nvPr/>
        </p:nvSpPr>
        <p:spPr>
          <a:xfrm>
            <a:off x="571472" y="5715016"/>
            <a:ext cx="857256" cy="6429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686436" cy="2614618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Может ли дробь, в которой числитель меньше знаменателя, быть равной дроби, в которой числитель больше знаменателя?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639134">
            <a:off x="4603321" y="1628616"/>
            <a:ext cx="50570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Задача на смекалку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4286256"/>
            <a:ext cx="37316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Может, например,</a:t>
            </a:r>
          </a:p>
          <a:p>
            <a:endParaRPr lang="ru-RU" sz="32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714480" y="4857760"/>
          <a:ext cx="2143140" cy="1253535"/>
        </p:xfrm>
        <a:graphic>
          <a:graphicData uri="http://schemas.openxmlformats.org/presentationml/2006/ole">
            <p:oleObj spid="_x0000_s46081" name="Формула" r:id="rId3" imgW="672840" imgH="393480" progId="Equation.3">
              <p:embed/>
            </p:oleObj>
          </a:graphicData>
        </a:graphic>
      </p:graphicFrame>
      <p:sp>
        <p:nvSpPr>
          <p:cNvPr id="8" name="Выгнутая влево стрелка 7">
            <a:hlinkClick r:id="rId4" action="ppaction://hlinksldjump"/>
          </p:cNvPr>
          <p:cNvSpPr/>
          <p:nvPr/>
        </p:nvSpPr>
        <p:spPr>
          <a:xfrm>
            <a:off x="357158" y="6000768"/>
            <a:ext cx="785818" cy="5715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5686436" cy="3114684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К Айболиту пришли на прием животные: все, кроме двух, собаки; все, кроме двух, кошки; все, кроме двух, зайцы. Сколько всего животных?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639134">
            <a:off x="4603321" y="1628616"/>
            <a:ext cx="50570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Задача на смекалку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435769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3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7" name="Выгнутая влево стрелка 6">
            <a:hlinkClick r:id="rId2" action="ppaction://hlinksldjump"/>
          </p:cNvPr>
          <p:cNvSpPr/>
          <p:nvPr/>
        </p:nvSpPr>
        <p:spPr>
          <a:xfrm>
            <a:off x="500034" y="5715016"/>
            <a:ext cx="785818" cy="5000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686436" cy="3471874"/>
          </a:xfrm>
        </p:spPr>
        <p:txBody>
          <a:bodyPr/>
          <a:lstStyle/>
          <a:p>
            <a:r>
              <a:rPr lang="ru-RU" dirty="0" smtClean="0"/>
              <a:t>Президент кондитерской компании спрашивает: «Чье предложение принять, если первый дилер предлагает за продукцию          тыс.руб., а второй  –                 ?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2639134">
            <a:off x="4603321" y="1628616"/>
            <a:ext cx="50570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Задача на смекалку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000364" y="3429000"/>
          <a:ext cx="714380" cy="674692"/>
        </p:xfrm>
        <a:graphic>
          <a:graphicData uri="http://schemas.openxmlformats.org/presentationml/2006/ole">
            <p:oleObj spid="_x0000_s44033" name="Формула" r:id="rId3" imgW="228600" imgH="21564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500298" y="3929066"/>
          <a:ext cx="1428760" cy="912819"/>
        </p:xfrm>
        <a:graphic>
          <a:graphicData uri="http://schemas.openxmlformats.org/presentationml/2006/ole">
            <p:oleObj spid="_x0000_s44034" name="Формула" r:id="rId4" imgW="457200" imgH="29196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5720" y="3786190"/>
            <a:ext cx="4570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Первое, так как 2</a:t>
            </a:r>
            <a:r>
              <a:rPr lang="ru-RU" sz="3200" b="1" i="1" baseline="30000" dirty="0" smtClean="0">
                <a:solidFill>
                  <a:srgbClr val="002060"/>
                </a:solidFill>
              </a:rPr>
              <a:t>16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</a:rPr>
              <a:t>&gt; 2</a:t>
            </a:r>
            <a:r>
              <a:rPr lang="ru-RU" sz="3200" b="1" i="1" baseline="30000" dirty="0" smtClean="0">
                <a:solidFill>
                  <a:srgbClr val="002060"/>
                </a:solidFill>
              </a:rPr>
              <a:t>8</a:t>
            </a:r>
            <a:r>
              <a:rPr lang="en-US" sz="3200" b="1" i="1" dirty="0" smtClean="0">
                <a:solidFill>
                  <a:srgbClr val="002060"/>
                </a:solidFill>
              </a:rPr>
              <a:t>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9" name="Выгнутая влево стрелка 8">
            <a:hlinkClick r:id="rId5" action="ppaction://hlinksldjump"/>
          </p:cNvPr>
          <p:cNvSpPr/>
          <p:nvPr/>
        </p:nvSpPr>
        <p:spPr>
          <a:xfrm>
            <a:off x="571472" y="5857892"/>
            <a:ext cx="1000132" cy="5000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5043494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Некто должен покрасить забор за 7 дней. Каждый день площадь окрашенной поверхности увеличивается в два раза. За сколько дней некто покрасит половину забора?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639134">
            <a:off x="4603321" y="1628616"/>
            <a:ext cx="50570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Задача на смекалку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5000636"/>
            <a:ext cx="2403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B0F0"/>
                </a:solidFill>
              </a:rPr>
              <a:t>За 6 дней.</a:t>
            </a:r>
            <a:endParaRPr lang="ru-RU" sz="4000" b="1" i="1" dirty="0">
              <a:solidFill>
                <a:srgbClr val="00B0F0"/>
              </a:solidFill>
            </a:endParaRPr>
          </a:p>
        </p:txBody>
      </p:sp>
      <p:sp>
        <p:nvSpPr>
          <p:cNvPr id="7" name="Выгнутая влево стрелка 6">
            <a:hlinkClick r:id="rId2" action="ppaction://hlinksldjump"/>
          </p:cNvPr>
          <p:cNvSpPr/>
          <p:nvPr/>
        </p:nvSpPr>
        <p:spPr>
          <a:xfrm>
            <a:off x="571472" y="6143644"/>
            <a:ext cx="1143008" cy="4286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471874"/>
          </a:xfrm>
        </p:spPr>
        <p:txBody>
          <a:bodyPr>
            <a:normAutofit lnSpcReduction="10000"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Можно ли вычислить длину дуги, если известно только число градусов, содержащихся в этой дуге?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85728"/>
            <a:ext cx="8001056" cy="7143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из области геометрии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2000240"/>
            <a:ext cx="7703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Нельзя, нужно еще знать длину радиуса.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9" name="Выгнутая влево стрелка 8">
            <a:hlinkClick r:id="rId2" action="ppaction://hlinksldjump"/>
          </p:cNvPr>
          <p:cNvSpPr/>
          <p:nvPr/>
        </p:nvSpPr>
        <p:spPr>
          <a:xfrm>
            <a:off x="7429520" y="5786454"/>
            <a:ext cx="928694" cy="5715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7" y="357167"/>
          <a:ext cx="8429683" cy="5990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584"/>
                <a:gridCol w="712084"/>
                <a:gridCol w="766335"/>
                <a:gridCol w="766335"/>
                <a:gridCol w="766335"/>
                <a:gridCol w="766335"/>
                <a:gridCol w="766335"/>
                <a:gridCol w="766335"/>
                <a:gridCol w="766335"/>
                <a:gridCol w="766335"/>
                <a:gridCol w="766335"/>
              </a:tblGrid>
              <a:tr h="659773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Г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Ж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З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3410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6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7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8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410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9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</a:t>
                      </a:r>
                      <a:r>
                        <a:rPr lang="ru-RU" sz="1200" dirty="0" smtClean="0"/>
                        <a:t>!</a:t>
                      </a:r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1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410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2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3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4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6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7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8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9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2400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2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21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22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23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24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2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26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27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410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28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29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3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31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410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32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33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34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3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36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37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410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38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39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4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41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42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43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410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44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4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46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47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48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410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49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1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2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3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4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hlinkClick r:id="rId5" action="ppaction://hlinksldjump"/>
                        </a:rPr>
                        <a:t>Пли</a:t>
                      </a:r>
                      <a:r>
                        <a:rPr lang="ru-RU" sz="1200" dirty="0" smtClean="0">
                          <a:hlinkClick r:id="rId5" action="ppaction://hlinksldjump"/>
                        </a:rPr>
                        <a:t>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410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4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6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Пираты!00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7" cstate="print"/>
          <a:stretch>
            <a:fillRect/>
          </a:stretch>
        </p:blipFill>
        <p:spPr>
          <a:xfrm>
            <a:off x="9429784" y="6553200"/>
            <a:ext cx="304800" cy="304800"/>
          </a:xfrm>
          <a:prstGeom prst="rect">
            <a:avLst/>
          </a:prstGeom>
        </p:spPr>
      </p:pic>
      <p:sp>
        <p:nvSpPr>
          <p:cNvPr id="4" name="Выгнутая влево стрелка 3">
            <a:hlinkClick r:id="rId58" action="ppaction://hlinksldjump"/>
          </p:cNvPr>
          <p:cNvSpPr/>
          <p:nvPr/>
        </p:nvSpPr>
        <p:spPr>
          <a:xfrm>
            <a:off x="642910" y="500042"/>
            <a:ext cx="428628" cy="35719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4" name="Праты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11442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7 разрезов.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Лист бумаги надо разрезать на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C00000"/>
                </a:solidFill>
              </a:rPr>
              <a:t>    8 частей, ограниченных отрезками. Сколько нужно сделать разрезов?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85728"/>
            <a:ext cx="8001056" cy="7143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из области геометрии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Выгнутая влево стрелка 8">
            <a:hlinkClick r:id="rId2" action="ppaction://hlinksldjump"/>
          </p:cNvPr>
          <p:cNvSpPr/>
          <p:nvPr/>
        </p:nvSpPr>
        <p:spPr>
          <a:xfrm>
            <a:off x="7286644" y="5786454"/>
            <a:ext cx="785818" cy="4286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6 сегментов.</a:t>
            </a:r>
          </a:p>
          <a:p>
            <a:pPr>
              <a:buNone/>
            </a:pP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Из одной точки окружности проведены 3 хорды. Сколько получилось сегментов?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85728"/>
            <a:ext cx="8001056" cy="7143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из области геометрии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14480" y="2285992"/>
            <a:ext cx="2286016" cy="20002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9" name="Прямая соединительная линия 18"/>
          <p:cNvCxnSpPr>
            <a:stCxn id="14" idx="0"/>
            <a:endCxn id="14" idx="3"/>
          </p:cNvCxnSpPr>
          <p:nvPr/>
        </p:nvCxnSpPr>
        <p:spPr>
          <a:xfrm rot="16200000" flipH="1" flipV="1">
            <a:off x="1599708" y="2735544"/>
            <a:ext cx="1707332" cy="808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4" idx="0"/>
            <a:endCxn id="14" idx="4"/>
          </p:cNvCxnSpPr>
          <p:nvPr/>
        </p:nvCxnSpPr>
        <p:spPr>
          <a:xfrm rot="16200000" flipH="1">
            <a:off x="1857356" y="3286124"/>
            <a:ext cx="20002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4" idx="0"/>
          </p:cNvCxnSpPr>
          <p:nvPr/>
        </p:nvCxnSpPr>
        <p:spPr>
          <a:xfrm rot="16200000" flipH="1">
            <a:off x="2607455" y="2536025"/>
            <a:ext cx="1500198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Выгнутая влево стрелка 25">
            <a:hlinkClick r:id="rId2" action="ppaction://hlinksldjump"/>
          </p:cNvPr>
          <p:cNvSpPr/>
          <p:nvPr/>
        </p:nvSpPr>
        <p:spPr>
          <a:xfrm>
            <a:off x="8143900" y="6286520"/>
            <a:ext cx="642942" cy="5714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285728"/>
            <a:ext cx="8001056" cy="7143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из области геометрии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6" name="Выгнутая влево стрелка 25">
            <a:hlinkClick r:id="rId2" action="ppaction://hlinksldjump"/>
          </p:cNvPr>
          <p:cNvSpPr/>
          <p:nvPr/>
        </p:nvSpPr>
        <p:spPr>
          <a:xfrm>
            <a:off x="8143900" y="6286520"/>
            <a:ext cx="642942" cy="5714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47187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</a:rPr>
              <a:t>Все высоты треугольника пересекаются в одной точке. Какой это треугольник?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2071678"/>
            <a:ext cx="2731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Прямоугольный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000164" y="214290"/>
            <a:ext cx="67820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Вопрос из области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чисел и числовых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множеств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Содержимое 6"/>
          <p:cNvSpPr txBox="1">
            <a:spLocks noGrp="1"/>
          </p:cNvSpPr>
          <p:nvPr>
            <p:ph sz="half" idx="2"/>
          </p:nvPr>
        </p:nvSpPr>
        <p:spPr>
          <a:xfrm>
            <a:off x="4286248" y="2143116"/>
            <a:ext cx="4400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В последовательности … а,б,в,г,0,1,1,2,3,5,8,.. Каждый член равен сумме двух предыдущих. Чему равно число а?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 txBox="1">
            <a:spLocks noGrp="1"/>
          </p:cNvSpPr>
          <p:nvPr>
            <p:ph sz="half" idx="1"/>
          </p:nvPr>
        </p:nvSpPr>
        <p:spPr>
          <a:xfrm>
            <a:off x="357158" y="2357430"/>
            <a:ext cx="3954929" cy="2074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    -3, так как г=1-0=1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                          в=0-1=-1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                          б=1-(-1)=2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                         а=-1-2=-3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9" name="Выгнутая влево стрелка 8">
            <a:hlinkClick r:id="rId2" action="ppaction://hlinksldjump"/>
          </p:cNvPr>
          <p:cNvSpPr/>
          <p:nvPr/>
        </p:nvSpPr>
        <p:spPr>
          <a:xfrm>
            <a:off x="857224" y="5643578"/>
            <a:ext cx="714380" cy="4286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497"/>
            <a:ext cx="4038600" cy="785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         10 000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928802"/>
            <a:ext cx="4038600" cy="4525963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Некто задумал пятизначное число, отнял от него 1 и получил четырехзначное. Какое число задумал некто?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00164" y="214290"/>
            <a:ext cx="67820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Вопрос из области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чисел и числовых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множеств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Выгнутая влево стрелка 6">
            <a:hlinkClick r:id="rId2" action="ppaction://hlinksldjump"/>
          </p:cNvPr>
          <p:cNvSpPr/>
          <p:nvPr/>
        </p:nvSpPr>
        <p:spPr>
          <a:xfrm>
            <a:off x="571472" y="5500702"/>
            <a:ext cx="785818" cy="4286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214555"/>
            <a:ext cx="4038600" cy="328614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Обыкновенные, десятичные, периодические, непериодические, бесконечные, конечные…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2332037"/>
            <a:ext cx="4038600" cy="266859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b="1" i="1" dirty="0" smtClean="0">
                <a:solidFill>
                  <a:srgbClr val="C00000"/>
                </a:solidFill>
              </a:rPr>
              <a:t>Какие бывают дроби? Назовите пять их видов.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00164" y="214290"/>
            <a:ext cx="67820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Вопрос из области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чисел и числовых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множеств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Выгнутая влево стрелка 6">
            <a:hlinkClick r:id="rId2" action="ppaction://hlinksldjump"/>
          </p:cNvPr>
          <p:cNvSpPr/>
          <p:nvPr/>
        </p:nvSpPr>
        <p:spPr>
          <a:xfrm>
            <a:off x="7286644" y="5715016"/>
            <a:ext cx="928694" cy="5000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71679"/>
            <a:ext cx="4038600" cy="107157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Увеличится на 1.</a:t>
            </a:r>
            <a:endParaRPr lang="ru-RU" sz="3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3116"/>
            <a:ext cx="4038600" cy="3983047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Как изменится дробь, если числитель ее увеличить на знаменатель?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00164" y="214290"/>
            <a:ext cx="67820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Вопрос из области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чисел и числовых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множеств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Выгнутая влево стрелка 7">
            <a:hlinkClick r:id="rId2" action="ppaction://hlinksldjump"/>
          </p:cNvPr>
          <p:cNvSpPr/>
          <p:nvPr/>
        </p:nvSpPr>
        <p:spPr>
          <a:xfrm>
            <a:off x="642910" y="5429264"/>
            <a:ext cx="1143008" cy="7143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8802"/>
            <a:ext cx="4038600" cy="419736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7, так как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00240"/>
            <a:ext cx="4038600" cy="4125923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Какая цифра будет последней в записи результата 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    953</a:t>
            </a:r>
            <a:r>
              <a:rPr lang="ru-RU" sz="3600" b="1" i="1" baseline="30000" dirty="0" smtClean="0">
                <a:solidFill>
                  <a:schemeClr val="accent1">
                    <a:lumMod val="75000"/>
                  </a:schemeClr>
                </a:solidFill>
              </a:rPr>
              <a:t> 9999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 ?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00164" y="214290"/>
            <a:ext cx="67820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Вопрос из области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чисел и числовых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множеств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785786" y="2428867"/>
          <a:ext cx="1380122" cy="2948442"/>
        </p:xfrm>
        <a:graphic>
          <a:graphicData uri="http://schemas.openxmlformats.org/presentationml/2006/ole">
            <p:oleObj spid="_x0000_s33793" name="Формула" r:id="rId3" imgW="558720" imgH="119376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285984" y="2500306"/>
          <a:ext cx="2259012" cy="1008063"/>
        </p:xfrm>
        <a:graphic>
          <a:graphicData uri="http://schemas.openxmlformats.org/presentationml/2006/ole">
            <p:oleObj spid="_x0000_s33794" name="Формула" r:id="rId4" imgW="965160" imgH="431640" progId="Equation.3">
              <p:embed/>
            </p:oleObj>
          </a:graphicData>
        </a:graphic>
      </p:graphicFrame>
      <p:sp>
        <p:nvSpPr>
          <p:cNvPr id="9" name="Выгнутая влево стрелка 8">
            <a:hlinkClick r:id="rId5" action="ppaction://hlinksldjump"/>
          </p:cNvPr>
          <p:cNvSpPr/>
          <p:nvPr/>
        </p:nvSpPr>
        <p:spPr>
          <a:xfrm>
            <a:off x="6858016" y="5786454"/>
            <a:ext cx="1285884" cy="5000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3117"/>
            <a:ext cx="4038600" cy="928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          11 </a:t>
            </a:r>
            <a:r>
              <a:rPr lang="ru-RU" sz="5400" baseline="30000" dirty="0" smtClean="0">
                <a:solidFill>
                  <a:srgbClr val="FF0000"/>
                </a:solidFill>
              </a:rPr>
              <a:t>11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14554"/>
            <a:ext cx="4038600" cy="3911609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Какое наибольшее число можно записать при помощи четырех единиц? 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00164" y="214290"/>
            <a:ext cx="67820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Вопрос из области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чисел и числовых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множеств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Выгнутая влево стрелка 6">
            <a:hlinkClick r:id="rId2" action="ppaction://hlinksldjump"/>
          </p:cNvPr>
          <p:cNvSpPr/>
          <p:nvPr/>
        </p:nvSpPr>
        <p:spPr>
          <a:xfrm>
            <a:off x="785786" y="5357826"/>
            <a:ext cx="785818" cy="5715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57429"/>
            <a:ext cx="4038600" cy="10715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            35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14555"/>
            <a:ext cx="4038600" cy="278608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Какое натуральное число в 7 раз больше цифры его единиц?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00164" y="214290"/>
            <a:ext cx="67820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Вопрос из области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чисел и числовых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множеств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Выгнутая влево стрелка 6">
            <a:hlinkClick r:id="rId2" action="ppaction://hlinksldjump"/>
          </p:cNvPr>
          <p:cNvSpPr/>
          <p:nvPr/>
        </p:nvSpPr>
        <p:spPr>
          <a:xfrm>
            <a:off x="1000100" y="5429264"/>
            <a:ext cx="1000132" cy="5000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D60093"/>
                </a:solidFill>
              </a:rPr>
              <a:t>Попал!</a:t>
            </a:r>
            <a:endParaRPr lang="ru-RU" sz="8000" dirty="0">
              <a:solidFill>
                <a:srgbClr val="D60093"/>
              </a:solidFill>
            </a:endParaRPr>
          </a:p>
        </p:txBody>
      </p:sp>
      <p:pic>
        <p:nvPicPr>
          <p:cNvPr id="7" name="MSj00974840000[1].wav">
            <a:hlinkClick r:id="" action="ppaction://media"/>
          </p:cNvPr>
          <p:cNvPicPr>
            <a:picLocks noRot="1" noChangeAspect="1"/>
          </p:cNvPicPr>
          <p:nvPr>
            <a:wavAudioFile r:embed="rId1" name="MSj00974840000[1].wav"/>
          </p:nvPr>
        </p:nvPicPr>
        <p:blipFill>
          <a:blip r:embed="rId4" cstate="print"/>
          <a:stretch>
            <a:fillRect/>
          </a:stretch>
        </p:blipFill>
        <p:spPr>
          <a:xfrm>
            <a:off x="8358214" y="6215082"/>
            <a:ext cx="304800" cy="3048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85993"/>
            <a:ext cx="4038600" cy="928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i="1" dirty="0" smtClean="0">
                <a:solidFill>
                  <a:srgbClr val="C00000"/>
                </a:solidFill>
              </a:rPr>
              <a:t>       3 </a:t>
            </a:r>
            <a:r>
              <a:rPr lang="ru-RU" sz="4800" b="1" i="1" baseline="30000" dirty="0" smtClean="0">
                <a:solidFill>
                  <a:srgbClr val="C00000"/>
                </a:solidFill>
              </a:rPr>
              <a:t>33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357430"/>
            <a:ext cx="4038600" cy="3768733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Тремя тройками, не употребляя знаков действий, записать возможно большее число.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00164" y="214290"/>
            <a:ext cx="67820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Вопрос из области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чисел и числовых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множеств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Выгнутая влево стрелка 6">
            <a:hlinkClick r:id="rId2" action="ppaction://hlinksldjump"/>
          </p:cNvPr>
          <p:cNvSpPr/>
          <p:nvPr/>
        </p:nvSpPr>
        <p:spPr>
          <a:xfrm>
            <a:off x="1142976" y="5715016"/>
            <a:ext cx="928694" cy="5000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2643182"/>
            <a:ext cx="4038600" cy="157163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10</a:t>
            </a:r>
            <a:r>
              <a:rPr lang="ru-RU" b="1" i="1" baseline="30000" dirty="0" smtClean="0">
                <a:solidFill>
                  <a:schemeClr val="accent4">
                    <a:lumMod val="75000"/>
                  </a:schemeClr>
                </a:solidFill>
              </a:rPr>
              <a:t>20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&gt;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20</a:t>
            </a:r>
            <a:r>
              <a:rPr lang="ru-RU" b="1" i="1" baseline="30000" dirty="0" smtClean="0">
                <a:solidFill>
                  <a:schemeClr val="accent4">
                    <a:lumMod val="75000"/>
                  </a:schemeClr>
                </a:solidFill>
              </a:rPr>
              <a:t>10</a:t>
            </a:r>
            <a:r>
              <a:rPr lang="en-US" b="1" i="1" baseline="30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, так как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   10</a:t>
            </a:r>
            <a:r>
              <a:rPr lang="ru-RU" b="1" i="1" baseline="30000" dirty="0" smtClean="0">
                <a:solidFill>
                  <a:schemeClr val="accent4">
                    <a:lumMod val="75000"/>
                  </a:schemeClr>
                </a:solidFill>
              </a:rPr>
              <a:t>10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∙ 10</a:t>
            </a:r>
            <a:r>
              <a:rPr lang="ru-RU" b="1" i="1" baseline="30000" dirty="0" smtClean="0">
                <a:solidFill>
                  <a:schemeClr val="accent4">
                    <a:lumMod val="75000"/>
                  </a:schemeClr>
                </a:solidFill>
              </a:rPr>
              <a:t>10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&gt;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10</a:t>
            </a:r>
            <a:r>
              <a:rPr lang="ru-RU" b="1" i="1" baseline="30000" dirty="0" smtClean="0">
                <a:solidFill>
                  <a:schemeClr val="accent4">
                    <a:lumMod val="75000"/>
                  </a:schemeClr>
                </a:solidFill>
              </a:rPr>
              <a:t>10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 ∙ 2</a:t>
            </a:r>
            <a:r>
              <a:rPr lang="en-US" b="1" i="1" baseline="30000" dirty="0" smtClean="0">
                <a:solidFill>
                  <a:schemeClr val="accent4">
                    <a:lumMod val="75000"/>
                  </a:schemeClr>
                </a:solidFill>
              </a:rPr>
              <a:t>10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 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500306"/>
            <a:ext cx="4038600" cy="190023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Что больше : 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    10</a:t>
            </a:r>
            <a:r>
              <a:rPr lang="ru-RU" sz="3600" b="1" i="1" baseline="30000" dirty="0" smtClean="0">
                <a:solidFill>
                  <a:srgbClr val="C00000"/>
                </a:solidFill>
              </a:rPr>
              <a:t>20 </a:t>
            </a:r>
            <a:r>
              <a:rPr lang="ru-RU" sz="3600" b="1" i="1" dirty="0" smtClean="0">
                <a:solidFill>
                  <a:srgbClr val="C00000"/>
                </a:solidFill>
              </a:rPr>
              <a:t> или 20</a:t>
            </a:r>
            <a:r>
              <a:rPr lang="ru-RU" sz="3600" b="1" i="1" baseline="30000" dirty="0" smtClean="0">
                <a:solidFill>
                  <a:srgbClr val="C00000"/>
                </a:solidFill>
              </a:rPr>
              <a:t>10 </a:t>
            </a:r>
            <a:r>
              <a:rPr lang="ru-RU" sz="3600" b="1" i="1" dirty="0" smtClean="0">
                <a:solidFill>
                  <a:srgbClr val="C00000"/>
                </a:solidFill>
              </a:rPr>
              <a:t> ?</a:t>
            </a:r>
            <a:r>
              <a:rPr lang="ru-RU" sz="3600" b="1" i="1" baseline="30000" dirty="0" smtClean="0">
                <a:solidFill>
                  <a:srgbClr val="C00000"/>
                </a:solidFill>
              </a:rPr>
              <a:t> 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00164" y="214290"/>
            <a:ext cx="67820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Вопрос из области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чисел и числовых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множеств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Выгнутая влево стрелка 6">
            <a:hlinkClick r:id="rId2" action="ppaction://hlinksldjump"/>
          </p:cNvPr>
          <p:cNvSpPr/>
          <p:nvPr/>
        </p:nvSpPr>
        <p:spPr>
          <a:xfrm>
            <a:off x="7143768" y="5643578"/>
            <a:ext cx="1000132" cy="7143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На столе лежат в ряд квадрат, круг и треугольник (в таком порядке). Одна из фигур красного цвета, другая – желтого, третья – синего. Квадрат не красный, с одной стороны от синей  фигуры лежит желтая, а с другой – красная. Определите цвет каждой фигуры.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9836006">
            <a:off x="94539" y="1126786"/>
            <a:ext cx="47925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Логическая задача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2928934"/>
            <a:ext cx="4214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Квадрат - </a:t>
            </a:r>
            <a:r>
              <a:rPr lang="ru-RU" sz="2800" b="1" i="1" dirty="0" smtClean="0">
                <a:solidFill>
                  <a:srgbClr val="FFFF00"/>
                </a:solidFill>
              </a:rPr>
              <a:t>желтый, </a:t>
            </a:r>
          </a:p>
          <a:p>
            <a:r>
              <a:rPr lang="ru-RU" sz="2800" b="1" i="1" dirty="0" smtClean="0"/>
              <a:t>круг -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синий, </a:t>
            </a:r>
          </a:p>
          <a:p>
            <a:r>
              <a:rPr lang="ru-RU" sz="2800" b="1" i="1" dirty="0" smtClean="0"/>
              <a:t>треугольник - </a:t>
            </a:r>
            <a:r>
              <a:rPr lang="ru-RU" sz="2800" b="1" i="1" dirty="0" smtClean="0">
                <a:solidFill>
                  <a:srgbClr val="FF0000"/>
                </a:solidFill>
              </a:rPr>
              <a:t>красный.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8" name="Выгнутая влево стрелка 7">
            <a:hlinkClick r:id="rId2" action="ppaction://hlinksldjump"/>
          </p:cNvPr>
          <p:cNvSpPr/>
          <p:nvPr/>
        </p:nvSpPr>
        <p:spPr>
          <a:xfrm>
            <a:off x="6929454" y="6143644"/>
            <a:ext cx="1000132" cy="35719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786059"/>
            <a:ext cx="4038600" cy="157163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Белов – рыжий, Чернов – белый, Рыжов – черный.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57166"/>
            <a:ext cx="4038600" cy="576899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Встретились три мальчика: Белов, Чернов, Рыжов.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 только посмотрите, - воскликнул Белов, - у нас у всех разные волосы, и их цвет не совпадает с фамилией!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Ты прав, - ответил ему черноволосый мальчик.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Определите цвет волос каждого.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9836006">
            <a:off x="94539" y="1126786"/>
            <a:ext cx="47925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Логическая задача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гнутая влево стрелка 6">
            <a:hlinkClick r:id="rId2" action="ppaction://hlinksldjump"/>
          </p:cNvPr>
          <p:cNvSpPr/>
          <p:nvPr/>
        </p:nvSpPr>
        <p:spPr>
          <a:xfrm>
            <a:off x="7715272" y="6000768"/>
            <a:ext cx="1071538" cy="5000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497"/>
            <a:ext cx="4038600" cy="142876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5 землекопов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5 землекопов за 5 часов выкопают 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    5 м канавы. Сколько землекопов за 100 часов выкопают 100 м канавы?</a:t>
            </a:r>
            <a:endParaRPr lang="ru-RU" sz="32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9836006">
            <a:off x="94539" y="1126786"/>
            <a:ext cx="47925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Логическая задача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гнутая влево стрелка 6">
            <a:hlinkClick r:id="rId2" action="ppaction://hlinksldjump"/>
          </p:cNvPr>
          <p:cNvSpPr/>
          <p:nvPr/>
        </p:nvSpPr>
        <p:spPr>
          <a:xfrm>
            <a:off x="7929586" y="5929330"/>
            <a:ext cx="785818" cy="5714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928935"/>
            <a:ext cx="4038600" cy="1285884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В два раза.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В доме 6 этажей. Во сколько раз путь по лестнице на 6 этаж длиннее, чем на 3, если лестницы имеют одинаковое количество ступенек?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9836006">
            <a:off x="94539" y="1126786"/>
            <a:ext cx="47925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Логическая задача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гнутая вправо стрелка 6">
            <a:hlinkClick r:id="rId2" action="ppaction://hlinksldjump"/>
          </p:cNvPr>
          <p:cNvSpPr/>
          <p:nvPr/>
        </p:nvSpPr>
        <p:spPr>
          <a:xfrm>
            <a:off x="7572396" y="5929330"/>
            <a:ext cx="928694" cy="35719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428868"/>
            <a:ext cx="8329642" cy="1928825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А) геометрический образ;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В) плоская фигура;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Г) выпуклый многоугольник;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Б) квадрат.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Разложите термины в логической последовательности:</a:t>
            </a: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а) геометрический образ; </a:t>
            </a: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б) квадрат; </a:t>
            </a: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в) плоская фигура; </a:t>
            </a: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г) выпуклый многоугольник.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9836006">
            <a:off x="-119744" y="769572"/>
            <a:ext cx="47925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Логическая задача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гнутая вправо стрелка 6">
            <a:hlinkClick r:id="rId2" action="ppaction://hlinksldjump"/>
          </p:cNvPr>
          <p:cNvSpPr/>
          <p:nvPr/>
        </p:nvSpPr>
        <p:spPr>
          <a:xfrm>
            <a:off x="7929586" y="5929330"/>
            <a:ext cx="714380" cy="4286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714621"/>
            <a:ext cx="4495800" cy="1785950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Да, так как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9! = 1 ∙ 2  ∙ 3 ∙ 4 ∙ 5 ∙ 6 ∙ 7 ∙ 8 ∙ 9,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 а   90 = 2 ∙ 5 ∙ 9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18029">
            <a:off x="4244839" y="521059"/>
            <a:ext cx="54805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Задача на комбинаторику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786058"/>
            <a:ext cx="3357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>Делится ли число 9! на 90?</a:t>
            </a:r>
            <a:endParaRPr lang="ru-RU" sz="32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Выгнутая влево стрелка 7">
            <a:hlinkClick r:id="rId2" action="ppaction://hlinksldjump"/>
          </p:cNvPr>
          <p:cNvSpPr/>
          <p:nvPr/>
        </p:nvSpPr>
        <p:spPr>
          <a:xfrm>
            <a:off x="714348" y="5786454"/>
            <a:ext cx="1000132" cy="4286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14554"/>
            <a:ext cx="4038600" cy="3911609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accent4">
                    <a:lumMod val="75000"/>
                  </a:schemeClr>
                </a:solidFill>
              </a:rPr>
              <a:t>Сколькими способами могут быть расставлены 8 участниц финального забега на восьми беговых дорожках?</a:t>
            </a:r>
            <a:endParaRPr lang="ru-RU" sz="32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714621"/>
            <a:ext cx="4038600" cy="150019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40320 способами, так как Р</a:t>
            </a:r>
            <a:r>
              <a:rPr lang="ru-RU" sz="3200" b="1" i="1" baseline="-25000" dirty="0" smtClean="0">
                <a:solidFill>
                  <a:srgbClr val="C00000"/>
                </a:solidFill>
              </a:rPr>
              <a:t>8</a:t>
            </a:r>
            <a:r>
              <a:rPr lang="ru-RU" sz="3200" b="1" i="1" dirty="0" smtClean="0">
                <a:solidFill>
                  <a:srgbClr val="C00000"/>
                </a:solidFill>
              </a:rPr>
              <a:t> =8!.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18029">
            <a:off x="4244839" y="521059"/>
            <a:ext cx="54805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Задача на комбинаторику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Выгнутая влево стрелка 6">
            <a:hlinkClick r:id="rId2" action="ppaction://hlinksldjump"/>
          </p:cNvPr>
          <p:cNvSpPr/>
          <p:nvPr/>
        </p:nvSpPr>
        <p:spPr>
          <a:xfrm>
            <a:off x="7358082" y="5500702"/>
            <a:ext cx="785818" cy="5000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571744"/>
            <a:ext cx="4038600" cy="3983047"/>
          </a:xfrm>
        </p:spPr>
        <p:txBody>
          <a:bodyPr>
            <a:normAutofit/>
          </a:bodyPr>
          <a:lstStyle/>
          <a:p>
            <a:pPr lvl="1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Из семи человек нужно выбрать трех делегатов на конференцию. Сколькими способами это можно сделать?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71745"/>
            <a:ext cx="4038600" cy="150019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35 способами, так как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C00000"/>
                </a:solidFill>
              </a:rPr>
              <a:t>     С</a:t>
            </a:r>
            <a:r>
              <a:rPr lang="ru-RU" sz="3200" b="1" i="1" baseline="30000" dirty="0" smtClean="0">
                <a:solidFill>
                  <a:srgbClr val="C00000"/>
                </a:solidFill>
              </a:rPr>
              <a:t>3</a:t>
            </a:r>
            <a:r>
              <a:rPr lang="ru-RU" sz="3200" b="1" i="1" baseline="-25000" dirty="0" smtClean="0">
                <a:solidFill>
                  <a:srgbClr val="C00000"/>
                </a:solidFill>
              </a:rPr>
              <a:t>7</a:t>
            </a:r>
            <a:r>
              <a:rPr lang="ru-RU" sz="3200" b="1" i="1" dirty="0" smtClean="0">
                <a:solidFill>
                  <a:srgbClr val="C00000"/>
                </a:solidFill>
              </a:rPr>
              <a:t>=35.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18029">
            <a:off x="4244839" y="521059"/>
            <a:ext cx="54805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Задача на комбинаторику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Выгнутая вправо стрелка 6">
            <a:hlinkClick r:id="rId2" action="ppaction://hlinksldjump"/>
          </p:cNvPr>
          <p:cNvSpPr/>
          <p:nvPr/>
        </p:nvSpPr>
        <p:spPr>
          <a:xfrm>
            <a:off x="7358082" y="5572140"/>
            <a:ext cx="785818" cy="4286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357166"/>
            <a:ext cx="821537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Мимо!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ndAc>
      <p:stSnd>
        <p:snd r:embed="rId2" name="MSSN00668A0000[1]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14554"/>
            <a:ext cx="4038600" cy="3911609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>Пять друзей, встретившись, обменялись рукопожатиями. Сколько всего было сделано рукопожатий?</a:t>
            </a:r>
            <a:endParaRPr lang="ru-RU" sz="32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000373"/>
            <a:ext cx="4038600" cy="142876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10 рукопожатий, так как С</a:t>
            </a:r>
            <a:r>
              <a:rPr lang="ru-RU" sz="3200" b="1" i="1" baseline="30000" dirty="0" smtClean="0">
                <a:solidFill>
                  <a:srgbClr val="C00000"/>
                </a:solidFill>
              </a:rPr>
              <a:t> </a:t>
            </a:r>
            <a:r>
              <a:rPr lang="ru-RU" sz="3200" b="1" i="1" baseline="-25000" dirty="0" smtClean="0">
                <a:solidFill>
                  <a:srgbClr val="C00000"/>
                </a:solidFill>
              </a:rPr>
              <a:t>5</a:t>
            </a:r>
            <a:r>
              <a:rPr lang="ru-RU" sz="3200" b="1" i="1" baseline="30000" dirty="0" smtClean="0">
                <a:solidFill>
                  <a:srgbClr val="C00000"/>
                </a:solidFill>
              </a:rPr>
              <a:t>2 </a:t>
            </a:r>
            <a:r>
              <a:rPr lang="ru-RU" sz="3200" b="1" i="1" dirty="0" smtClean="0">
                <a:solidFill>
                  <a:srgbClr val="C00000"/>
                </a:solidFill>
              </a:rPr>
              <a:t> = 10.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18029">
            <a:off x="4244839" y="521059"/>
            <a:ext cx="54805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Задача на комбинаторику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Выгнутая вправо стрелка 6">
            <a:hlinkClick r:id="rId2" action="ppaction://hlinksldjump"/>
          </p:cNvPr>
          <p:cNvSpPr/>
          <p:nvPr/>
        </p:nvSpPr>
        <p:spPr>
          <a:xfrm>
            <a:off x="7572396" y="5857892"/>
            <a:ext cx="857256" cy="35719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14489"/>
            <a:ext cx="4038600" cy="2857520"/>
          </a:xfrm>
        </p:spPr>
        <p:txBody>
          <a:bodyPr>
            <a:normAutofit fontScale="85000" lnSpcReduction="10000"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Назовите первую женщину – математика. Ей принадлежат слова: «Математик должен быть поэтом в душе».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5214950"/>
            <a:ext cx="61395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из области истории математики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Содержимое 7" descr="ковалевска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3143272" cy="5035650"/>
          </a:xfrm>
        </p:spPr>
      </p:pic>
      <p:sp>
        <p:nvSpPr>
          <p:cNvPr id="9" name="TextBox 8"/>
          <p:cNvSpPr txBox="1"/>
          <p:nvPr/>
        </p:nvSpPr>
        <p:spPr>
          <a:xfrm>
            <a:off x="3929058" y="642918"/>
            <a:ext cx="3243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Софья Ковалевская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Содержимое 5" descr="ответы и советы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0"/>
            <a:ext cx="4038600" cy="2426755"/>
          </a:xfrm>
          <a:prstGeom prst="rect">
            <a:avLst/>
          </a:prstGeom>
        </p:spPr>
      </p:pic>
      <p:sp>
        <p:nvSpPr>
          <p:cNvPr id="11" name="Выгнутая влево стрелка 10">
            <a:hlinkClick r:id="rId4" action="ppaction://hlinksldjump"/>
          </p:cNvPr>
          <p:cNvSpPr/>
          <p:nvPr/>
        </p:nvSpPr>
        <p:spPr>
          <a:xfrm>
            <a:off x="0" y="5929330"/>
            <a:ext cx="1500166" cy="6429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тосто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3174258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2714612" y="5214950"/>
            <a:ext cx="61395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из области истории математики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Содержимое 5" descr="ответы и советы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0"/>
            <a:ext cx="4038600" cy="2426755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Кто из великих русских писателей занимался составлением арифметических задач?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4714884"/>
            <a:ext cx="2452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Л.Н.Толстой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10" name="Выгнутая влево стрелка 9">
            <a:hlinkClick r:id="rId4" action="ppaction://hlinksldjump"/>
          </p:cNvPr>
          <p:cNvSpPr/>
          <p:nvPr/>
        </p:nvSpPr>
        <p:spPr>
          <a:xfrm>
            <a:off x="642910" y="6000768"/>
            <a:ext cx="1000132" cy="5000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архиме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3839506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285728"/>
            <a:ext cx="4038600" cy="4525963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Кого называют математиком из Сиракуз?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5214950"/>
            <a:ext cx="61395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из области истории математики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4929198"/>
            <a:ext cx="1895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</a:rPr>
              <a:t>Архимед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8" name="Выгнутая влево стрелка 7">
            <a:hlinkClick r:id="rId3" action="ppaction://hlinksldjump"/>
          </p:cNvPr>
          <p:cNvSpPr/>
          <p:nvPr/>
        </p:nvSpPr>
        <p:spPr>
          <a:xfrm>
            <a:off x="285720" y="6072206"/>
            <a:ext cx="1071570" cy="5000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428604"/>
            <a:ext cx="4500594" cy="4525963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Какой математический термин обозначался 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Radix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 или 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, и что означает запись 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            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5214950"/>
            <a:ext cx="61395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из области истории математики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ChangeAspect="1"/>
          </p:cNvGraphicFramePr>
          <p:nvPr>
            <p:ph sz="half" idx="1"/>
          </p:nvPr>
        </p:nvGraphicFramePr>
        <p:xfrm>
          <a:off x="5072066" y="3786190"/>
          <a:ext cx="1214446" cy="650664"/>
        </p:xfrm>
        <a:graphic>
          <a:graphicData uri="http://schemas.openxmlformats.org/presentationml/2006/ole">
            <p:oleObj spid="_x0000_s15362" name="Формула" r:id="rId3" imgW="355320" imgH="1904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2910" y="4000504"/>
            <a:ext cx="30729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Корень, √12</a:t>
            </a:r>
            <a:endParaRPr lang="ru-RU" sz="4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Выгнутая влево стрелка 7">
            <a:hlinkClick r:id="rId4" action="ppaction://hlinksldjump"/>
          </p:cNvPr>
          <p:cNvSpPr/>
          <p:nvPr/>
        </p:nvSpPr>
        <p:spPr>
          <a:xfrm>
            <a:off x="428596" y="5072074"/>
            <a:ext cx="1071570" cy="6429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Содержимое 5" descr="ответы и советы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0"/>
            <a:ext cx="4038600" cy="2426755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ньюто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3381221" cy="464398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285728"/>
            <a:ext cx="4038600" cy="4525963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</a:rPr>
              <a:t>Кто автор знаменитого бинома?</a:t>
            </a:r>
            <a:endParaRPr lang="ru-RU" sz="4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5214950"/>
            <a:ext cx="61395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из области истории математики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496" y="3714752"/>
            <a:ext cx="3227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Исаак Ньютон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8" name="Выгнутая влево стрелка 7">
            <a:hlinkClick r:id="rId3" action="ppaction://hlinksldjump"/>
          </p:cNvPr>
          <p:cNvSpPr/>
          <p:nvPr/>
        </p:nvSpPr>
        <p:spPr>
          <a:xfrm>
            <a:off x="357158" y="6072206"/>
            <a:ext cx="1000132" cy="4286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аскал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3833635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428604"/>
            <a:ext cx="4038600" cy="4525963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Кто был создателем первой вычислительной машины?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4465" y="5534561"/>
            <a:ext cx="61395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из области истории математики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4786322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Блез Паскаль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Выгнутая влево стрелка 7">
            <a:hlinkClick r:id="rId3" action="ppaction://hlinksldjump"/>
          </p:cNvPr>
          <p:cNvSpPr/>
          <p:nvPr/>
        </p:nvSpPr>
        <p:spPr>
          <a:xfrm>
            <a:off x="357158" y="6000768"/>
            <a:ext cx="1071570" cy="4286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ифаго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357166"/>
            <a:ext cx="3643338" cy="427264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428604"/>
            <a:ext cx="4038600" cy="4525963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</a:rPr>
              <a:t>Чью теорему называют «теоремой невесты»?</a:t>
            </a:r>
            <a:endParaRPr lang="ru-RU" sz="4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5534561"/>
            <a:ext cx="61395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из области истории математики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4643446"/>
            <a:ext cx="5208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Пифагор на фреске Рафаэля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8" name="Выгнутая вправо стрелка 7">
            <a:hlinkClick r:id="rId3" action="ppaction://hlinksldjump"/>
          </p:cNvPr>
          <p:cNvSpPr/>
          <p:nvPr/>
        </p:nvSpPr>
        <p:spPr>
          <a:xfrm>
            <a:off x="714348" y="5715016"/>
            <a:ext cx="642942" cy="4286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лобачвский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3365769" cy="477389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428604"/>
            <a:ext cx="4038600" cy="4525963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Какую аксиому Н.И.Лобачевский положил в основу своей геометрии вместо пятого постулата Евклида?</a:t>
            </a:r>
            <a:endParaRPr lang="ru-RU" sz="3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5214950"/>
            <a:ext cx="61395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из области истории математики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7" y="428604"/>
            <a:ext cx="43577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</a:rPr>
              <a:t>Через точку, взятую вне прямой на плоскости, можно провести более одной прямой, не пересекающей данную.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8" name="Выгнутая вниз стрелка 7">
            <a:hlinkClick r:id="rId3" action="ppaction://hlinksldjump"/>
          </p:cNvPr>
          <p:cNvSpPr/>
          <p:nvPr/>
        </p:nvSpPr>
        <p:spPr>
          <a:xfrm>
            <a:off x="785786" y="5715016"/>
            <a:ext cx="642942" cy="50006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лобачвский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59396" y="1285860"/>
            <a:ext cx="3412538" cy="484023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1145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Место рождения русского математика Н.И.Лобачевского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59609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Вопрос из биографии математиков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4929198"/>
            <a:ext cx="3781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Нижний Новгород</a:t>
            </a:r>
            <a:endParaRPr lang="ru-RU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Рисунок 7" descr="памятник лобачевском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214422"/>
            <a:ext cx="3683610" cy="4929222"/>
          </a:xfrm>
          <a:prstGeom prst="rect">
            <a:avLst/>
          </a:prstGeom>
        </p:spPr>
      </p:pic>
      <p:sp>
        <p:nvSpPr>
          <p:cNvPr id="9" name="Выгнутая вниз стрелка 8">
            <a:hlinkClick r:id="rId4" action="ppaction://hlinksldjump"/>
          </p:cNvPr>
          <p:cNvSpPr/>
          <p:nvPr/>
        </p:nvSpPr>
        <p:spPr>
          <a:xfrm>
            <a:off x="7643834" y="6072206"/>
            <a:ext cx="714380" cy="57150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9220490">
            <a:off x="-1077729" y="1042454"/>
            <a:ext cx="6206672" cy="1323439"/>
          </a:xfrm>
          <a:prstGeom prst="rect">
            <a:avLst/>
          </a:prstGeom>
          <a:solidFill>
            <a:schemeClr val="lt1">
              <a:alpha val="5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Вопрос из области алгебры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4" y="1071546"/>
            <a:ext cx="40005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 мальчика сестер столько же, сколько и братьев, </a:t>
            </a:r>
          </a:p>
          <a:p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А у девочки братьев в три раза больше, чем сестер. Сколько в семья братьев и сколько сестер?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4929198"/>
            <a:ext cx="389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3 брата и 2 сестры.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6" name="Выгнутая влево стрелка 5">
            <a:hlinkClick r:id="rId3" action="ppaction://hlinksldjump"/>
          </p:cNvPr>
          <p:cNvSpPr/>
          <p:nvPr/>
        </p:nvSpPr>
        <p:spPr>
          <a:xfrm>
            <a:off x="8215338" y="6215082"/>
            <a:ext cx="642942" cy="4286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эйле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285860"/>
            <a:ext cx="3381374" cy="427180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Величайший математик</a:t>
            </a:r>
            <a:endParaRPr lang="en-US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XVIII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в., родивший в Швейцарии, считавший Россию второй родиной. С помощью его «изобретения» мы легко решаем  логические задачи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59609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Вопрос из биографии математиков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5572140"/>
            <a:ext cx="2842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Леонард Эйлер</a:t>
            </a:r>
            <a:endParaRPr lang="ru-RU" sz="3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Выгнутая вниз стрелка 7">
            <a:hlinkClick r:id="rId3" action="ppaction://hlinksldjump"/>
          </p:cNvPr>
          <p:cNvSpPr/>
          <p:nvPr/>
        </p:nvSpPr>
        <p:spPr>
          <a:xfrm>
            <a:off x="8286776" y="6286520"/>
            <a:ext cx="500066" cy="2857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фалес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142984"/>
            <a:ext cx="3536566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43050"/>
            <a:ext cx="4038600" cy="4525963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Ученый-геометр, внесший свой вклад в развитие математики еще задолго до Евклида, уроженец города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Милета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, расположенного на берегу Эгейского моря.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59609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Вопрос из биографии математиков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5786454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Фалес Милетский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Выгнутая вниз стрелка 7">
            <a:hlinkClick r:id="rId3" action="ppaction://hlinksldjump"/>
          </p:cNvPr>
          <p:cNvSpPr/>
          <p:nvPr/>
        </p:nvSpPr>
        <p:spPr>
          <a:xfrm>
            <a:off x="7786710" y="6000768"/>
            <a:ext cx="1143008" cy="50006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декарт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214421"/>
            <a:ext cx="4143404" cy="433864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Французский ученый, который изобрел метод координат.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59609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Вопрос из биографии математиков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5643579"/>
            <a:ext cx="3500462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Рене Декарт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Выгнутая вниз стрелка 7">
            <a:hlinkClick r:id="rId3" action="ppaction://hlinksldjump"/>
          </p:cNvPr>
          <p:cNvSpPr/>
          <p:nvPr/>
        </p:nvSpPr>
        <p:spPr>
          <a:xfrm>
            <a:off x="6929454" y="5715016"/>
            <a:ext cx="785818" cy="50006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Грибоедов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3243013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59609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Вопрос из биографии математиков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Какой известный русский писатель окончил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физико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– математический факультет университета?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5857892"/>
            <a:ext cx="2416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А.С.Грибоедов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Выгнутая вправо стрелка 8">
            <a:hlinkClick r:id="rId3" action="ppaction://hlinksldjump"/>
          </p:cNvPr>
          <p:cNvSpPr/>
          <p:nvPr/>
        </p:nvSpPr>
        <p:spPr>
          <a:xfrm>
            <a:off x="8001024" y="5715016"/>
            <a:ext cx="428628" cy="4286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АРИФМЕТИ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096603"/>
            <a:ext cx="3286148" cy="515925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Кто автор первого учебник математики в России? Назовите авторов ваших учебников математики.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59609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Вопрос из биографии математиков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5500702"/>
            <a:ext cx="2909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Л.Ф.Магницкий</a:t>
            </a:r>
            <a:endParaRPr lang="ru-RU" sz="3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Выгнутая влево стрелка 7">
            <a:hlinkClick r:id="rId3" action="ppaction://hlinksldjump"/>
          </p:cNvPr>
          <p:cNvSpPr/>
          <p:nvPr/>
        </p:nvSpPr>
        <p:spPr>
          <a:xfrm>
            <a:off x="8143900" y="6143644"/>
            <a:ext cx="571504" cy="35719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орской бой 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32150"/>
            <a:ext cx="8524933" cy="63937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9632911">
            <a:off x="-111250" y="1882853"/>
            <a:ext cx="7226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Счастливого плавания!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Пираты Карибского моря - Moonlight Serenad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6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9220490">
            <a:off x="-1077729" y="1042454"/>
            <a:ext cx="6206672" cy="1323439"/>
          </a:xfrm>
          <a:prstGeom prst="rect">
            <a:avLst/>
          </a:prstGeom>
          <a:solidFill>
            <a:schemeClr val="lt1">
              <a:alpha val="5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Вопрос из области алгебры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884" y="1857364"/>
            <a:ext cx="2573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Вычислите:</a:t>
            </a:r>
          </a:p>
          <a:p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929190" y="2786057"/>
          <a:ext cx="3540147" cy="1047497"/>
        </p:xfrm>
        <a:graphic>
          <a:graphicData uri="http://schemas.openxmlformats.org/presentationml/2006/ole">
            <p:oleObj spid="_x0000_s55297" name="Формула" r:id="rId4" imgW="952200" imgH="2286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57950" y="5286389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792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7" name="Выгнутая влево стрелка 6">
            <a:hlinkClick r:id="rId5" action="ppaction://hlinksldjump"/>
          </p:cNvPr>
          <p:cNvSpPr/>
          <p:nvPr/>
        </p:nvSpPr>
        <p:spPr>
          <a:xfrm>
            <a:off x="8143900" y="5786454"/>
            <a:ext cx="642942" cy="6429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9220490">
            <a:off x="-1077729" y="1042454"/>
            <a:ext cx="6206672" cy="1323439"/>
          </a:xfrm>
          <a:prstGeom prst="rect">
            <a:avLst/>
          </a:prstGeom>
          <a:solidFill>
            <a:schemeClr val="lt1">
              <a:alpha val="5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Вопрос из области алгебры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0399" y="642918"/>
            <a:ext cx="53578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Некто продает свою лошадь по числу подковных гвоздей, которых у нее 16.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За первый гвоздь он просит 1руб., за второй – 2 руб., за третий – 4 руб., за четвертый – 8 руб. и за каждый следующий вдвое больше, чем за предыдущий. Во сколько он ценит свою лошадь?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000364" y="2786058"/>
          <a:ext cx="5365780" cy="2217750"/>
        </p:xfrm>
        <a:graphic>
          <a:graphicData uri="http://schemas.openxmlformats.org/presentationml/2006/ole">
            <p:oleObj spid="_x0000_s54273" name="Формула" r:id="rId4" imgW="2158920" imgH="863280" progId="Equation.3">
              <p:embed/>
            </p:oleObj>
          </a:graphicData>
        </a:graphic>
      </p:graphicFrame>
      <p:sp>
        <p:nvSpPr>
          <p:cNvPr id="6" name="Выгнутая влево стрелка 5">
            <a:hlinkClick r:id="rId5" action="ppaction://hlinksldjump"/>
          </p:cNvPr>
          <p:cNvSpPr/>
          <p:nvPr/>
        </p:nvSpPr>
        <p:spPr>
          <a:xfrm>
            <a:off x="7429520" y="6000768"/>
            <a:ext cx="857256" cy="4286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9220490">
            <a:off x="-1077729" y="1042454"/>
            <a:ext cx="6206672" cy="1323439"/>
          </a:xfrm>
          <a:prstGeom prst="rect">
            <a:avLst/>
          </a:prstGeom>
          <a:solidFill>
            <a:schemeClr val="lt1">
              <a:alpha val="5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Вопрос из области алгебры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21" y="357166"/>
            <a:ext cx="49292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Куплены тетради по </a:t>
            </a:r>
          </a:p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7 руб. и по 4 руб. за тетрадь, всего на сумму 53 руб. Сколько куплено тех и других тетрадей?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4" y="3786190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7 тетрадей по 7 руб. и 1 тетрадь по 4 руб.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6" name="Выгнутая влево стрелка 5">
            <a:hlinkClick r:id="rId3" action="ppaction://hlinksldjump"/>
          </p:cNvPr>
          <p:cNvSpPr/>
          <p:nvPr/>
        </p:nvSpPr>
        <p:spPr>
          <a:xfrm>
            <a:off x="7429520" y="5857892"/>
            <a:ext cx="1000132" cy="5715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9220490">
            <a:off x="-1077729" y="1042454"/>
            <a:ext cx="6206672" cy="1323439"/>
          </a:xfrm>
          <a:prstGeom prst="rect">
            <a:avLst/>
          </a:prstGeom>
          <a:solidFill>
            <a:schemeClr val="lt1">
              <a:alpha val="5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Вопрос из области алгебры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4810" y="642918"/>
            <a:ext cx="4000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Кирпич имеет массу 1,5 кг и еще полкиприча. Какова масса кирпича?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0" y="4286256"/>
            <a:ext cx="942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3 кг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6" name="Выгнутая влево стрелка 5">
            <a:hlinkClick r:id="rId3" action="ppaction://hlinksldjump"/>
          </p:cNvPr>
          <p:cNvSpPr/>
          <p:nvPr/>
        </p:nvSpPr>
        <p:spPr>
          <a:xfrm>
            <a:off x="7143768" y="5572140"/>
            <a:ext cx="642942" cy="35719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1662</Words>
  <Application>Microsoft Office PowerPoint</Application>
  <PresentationFormat>Экран (4:3)</PresentationFormat>
  <Paragraphs>322</Paragraphs>
  <Slides>55</Slides>
  <Notes>1</Notes>
  <HiddenSlides>0</HiddenSlides>
  <MMClips>4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55</vt:i4>
      </vt:variant>
    </vt:vector>
  </HeadingPairs>
  <TitlesOfParts>
    <vt:vector size="58" baseType="lpstr">
      <vt:lpstr>Тема Office</vt:lpstr>
      <vt:lpstr>Точечный рисунок</vt:lpstr>
      <vt:lpstr>Формула</vt:lpstr>
      <vt:lpstr>Морской бой</vt:lpstr>
      <vt:lpstr>Слайд 2</vt:lpstr>
      <vt:lpstr>Попал!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Морской бой</dc:title>
  <cp:lastModifiedBy>глеб</cp:lastModifiedBy>
  <cp:revision>87</cp:revision>
  <dcterms:modified xsi:type="dcterms:W3CDTF">2013-01-02T14:51:03Z</dcterms:modified>
</cp:coreProperties>
</file>