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  <p:sldId id="275" r:id="rId19"/>
    <p:sldId id="276" r:id="rId20"/>
    <p:sldId id="277" r:id="rId21"/>
    <p:sldId id="278" r:id="rId22"/>
    <p:sldId id="313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6" autoAdjust="0"/>
    <p:restoredTop sz="86420" autoAdjust="0"/>
  </p:normalViewPr>
  <p:slideViewPr>
    <p:cSldViewPr>
      <p:cViewPr varScale="1">
        <p:scale>
          <a:sx n="38" d="100"/>
          <a:sy n="38" d="100"/>
        </p:scale>
        <p:origin x="-10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E7C71-1761-4573-BEFC-9D8A3BD158AB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2F55C-656C-407F-8A0F-54391739B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2F55C-656C-407F-8A0F-54391739BA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&#1075;&#1083;&#1077;&#1073;\&#1056;&#1072;&#1073;&#1086;&#1095;&#1080;&#1081;%20&#1089;&#1090;&#1086;&#1083;\&#1052;&#1072;&#1084;&#1072;\&#1042;&#1085;&#1077;&#1082;&#1083;&#1072;&#1089;&#1089;&#1085;&#1072;&#1103;%20&#1088;&#1072;&#1073;&#1086;&#1090;&#1072;\&#1080;&#1075;&#1088;&#1099;\&#1084;&#1086;&#1088;&#1089;&#1082;&#1086;&#1081;%20&#1073;&#1086;&#1081;\&#1055;&#1080;&#1088;&#1072;&#1090;&#1099;!00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slide" Target="slide2.x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2.x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2.x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2.xml"/><Relationship Id="rId18" Type="http://schemas.openxmlformats.org/officeDocument/2006/relationships/slide" Target="slide43.xml"/><Relationship Id="rId26" Type="http://schemas.openxmlformats.org/officeDocument/2006/relationships/slide" Target="slide49.xml"/><Relationship Id="rId39" Type="http://schemas.openxmlformats.org/officeDocument/2006/relationships/slide" Target="slide24.xml"/><Relationship Id="rId21" Type="http://schemas.openxmlformats.org/officeDocument/2006/relationships/slide" Target="slide51.xml"/><Relationship Id="rId34" Type="http://schemas.openxmlformats.org/officeDocument/2006/relationships/slide" Target="slide12.xml"/><Relationship Id="rId42" Type="http://schemas.openxmlformats.org/officeDocument/2006/relationships/slide" Target="slide38.xml"/><Relationship Id="rId47" Type="http://schemas.openxmlformats.org/officeDocument/2006/relationships/slide" Target="slide39.xml"/><Relationship Id="rId50" Type="http://schemas.openxmlformats.org/officeDocument/2006/relationships/slide" Target="slide29.xml"/><Relationship Id="rId55" Type="http://schemas.openxmlformats.org/officeDocument/2006/relationships/slide" Target="slide36.xml"/><Relationship Id="rId7" Type="http://schemas.openxmlformats.org/officeDocument/2006/relationships/slide" Target="slide14.xml"/><Relationship Id="rId12" Type="http://schemas.openxmlformats.org/officeDocument/2006/relationships/slide" Target="slide20.xml"/><Relationship Id="rId17" Type="http://schemas.openxmlformats.org/officeDocument/2006/relationships/slide" Target="slide42.xml"/><Relationship Id="rId25" Type="http://schemas.openxmlformats.org/officeDocument/2006/relationships/slide" Target="slide8.xml"/><Relationship Id="rId33" Type="http://schemas.openxmlformats.org/officeDocument/2006/relationships/slide" Target="slide53.xml"/><Relationship Id="rId38" Type="http://schemas.openxmlformats.org/officeDocument/2006/relationships/slide" Target="slide23.xml"/><Relationship Id="rId46" Type="http://schemas.openxmlformats.org/officeDocument/2006/relationships/slide" Target="slide33.xml"/><Relationship Id="rId59" Type="http://schemas.openxmlformats.org/officeDocument/2006/relationships/slide" Target="slide5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6.xml"/><Relationship Id="rId20" Type="http://schemas.openxmlformats.org/officeDocument/2006/relationships/slide" Target="slide50.xml"/><Relationship Id="rId29" Type="http://schemas.openxmlformats.org/officeDocument/2006/relationships/slide" Target="slide48.xml"/><Relationship Id="rId41" Type="http://schemas.openxmlformats.org/officeDocument/2006/relationships/slide" Target="slide26.xml"/><Relationship Id="rId54" Type="http://schemas.openxmlformats.org/officeDocument/2006/relationships/slide" Target="slide34.xml"/><Relationship Id="rId1" Type="http://schemas.openxmlformats.org/officeDocument/2006/relationships/audio" Target="file:///C:\Documents%20and%20Settings\&#1075;&#1083;&#1077;&#1073;\&#1056;&#1072;&#1073;&#1086;&#1095;&#1080;&#1081;%20&#1089;&#1090;&#1086;&#1083;\&#1052;&#1072;&#1084;&#1072;\&#1042;&#1085;&#1077;&#1082;&#1083;&#1072;&#1089;&#1089;&#1085;&#1072;&#1103;%20&#1088;&#1072;&#1073;&#1086;&#1090;&#1072;\&#1080;&#1075;&#1088;&#1099;\&#1084;&#1086;&#1088;&#1089;&#1082;&#1086;&#1081;%20&#1073;&#1086;&#1081;\&#1055;&#1080;&#1088;&#1072;&#1090;&#1099;!00.wma" TargetMode="External"/><Relationship Id="rId6" Type="http://schemas.openxmlformats.org/officeDocument/2006/relationships/slide" Target="slide13.xml"/><Relationship Id="rId11" Type="http://schemas.openxmlformats.org/officeDocument/2006/relationships/slide" Target="slide21.xml"/><Relationship Id="rId24" Type="http://schemas.openxmlformats.org/officeDocument/2006/relationships/slide" Target="slide7.xml"/><Relationship Id="rId32" Type="http://schemas.openxmlformats.org/officeDocument/2006/relationships/slide" Target="slide55.xml"/><Relationship Id="rId37" Type="http://schemas.openxmlformats.org/officeDocument/2006/relationships/slide" Target="slide9.xml"/><Relationship Id="rId40" Type="http://schemas.openxmlformats.org/officeDocument/2006/relationships/slide" Target="slide25.xml"/><Relationship Id="rId45" Type="http://schemas.openxmlformats.org/officeDocument/2006/relationships/slide" Target="slide32.xml"/><Relationship Id="rId53" Type="http://schemas.openxmlformats.org/officeDocument/2006/relationships/slide" Target="slide37.xml"/><Relationship Id="rId58" Type="http://schemas.openxmlformats.org/officeDocument/2006/relationships/image" Target="../media/image4.png"/><Relationship Id="rId5" Type="http://schemas.openxmlformats.org/officeDocument/2006/relationships/slide" Target="slide4.xml"/><Relationship Id="rId15" Type="http://schemas.openxmlformats.org/officeDocument/2006/relationships/slide" Target="slide17.xml"/><Relationship Id="rId23" Type="http://schemas.openxmlformats.org/officeDocument/2006/relationships/slide" Target="slide6.xml"/><Relationship Id="rId28" Type="http://schemas.openxmlformats.org/officeDocument/2006/relationships/slide" Target="slide52.xml"/><Relationship Id="rId36" Type="http://schemas.openxmlformats.org/officeDocument/2006/relationships/slide" Target="slide10.xml"/><Relationship Id="rId49" Type="http://schemas.openxmlformats.org/officeDocument/2006/relationships/slide" Target="slide30.xml"/><Relationship Id="rId57" Type="http://schemas.openxmlformats.org/officeDocument/2006/relationships/slide" Target="slide54.xml"/><Relationship Id="rId10" Type="http://schemas.openxmlformats.org/officeDocument/2006/relationships/slide" Target="slide3.xml"/><Relationship Id="rId19" Type="http://schemas.openxmlformats.org/officeDocument/2006/relationships/slide" Target="slide44.xml"/><Relationship Id="rId31" Type="http://schemas.openxmlformats.org/officeDocument/2006/relationships/slide" Target="slide46.xml"/><Relationship Id="rId44" Type="http://schemas.openxmlformats.org/officeDocument/2006/relationships/slide" Target="slide31.xml"/><Relationship Id="rId52" Type="http://schemas.openxmlformats.org/officeDocument/2006/relationships/slide" Target="slide27.xml"/><Relationship Id="rId4" Type="http://schemas.openxmlformats.org/officeDocument/2006/relationships/audio" Target="../media/audio1.wav"/><Relationship Id="rId9" Type="http://schemas.openxmlformats.org/officeDocument/2006/relationships/slide" Target="slide19.xml"/><Relationship Id="rId14" Type="http://schemas.openxmlformats.org/officeDocument/2006/relationships/slide" Target="slide18.xml"/><Relationship Id="rId22" Type="http://schemas.openxmlformats.org/officeDocument/2006/relationships/slide" Target="slide5.xml"/><Relationship Id="rId27" Type="http://schemas.openxmlformats.org/officeDocument/2006/relationships/slide" Target="slide45.xml"/><Relationship Id="rId30" Type="http://schemas.openxmlformats.org/officeDocument/2006/relationships/slide" Target="slide47.xml"/><Relationship Id="rId35" Type="http://schemas.openxmlformats.org/officeDocument/2006/relationships/slide" Target="slide11.xml"/><Relationship Id="rId43" Type="http://schemas.openxmlformats.org/officeDocument/2006/relationships/slide" Target="slide40.xml"/><Relationship Id="rId48" Type="http://schemas.openxmlformats.org/officeDocument/2006/relationships/slide" Target="slide41.xml"/><Relationship Id="rId56" Type="http://schemas.openxmlformats.org/officeDocument/2006/relationships/slide" Target="slide35.xml"/><Relationship Id="rId8" Type="http://schemas.openxmlformats.org/officeDocument/2006/relationships/slide" Target="slide15.xml"/><Relationship Id="rId51" Type="http://schemas.openxmlformats.org/officeDocument/2006/relationships/slide" Target="slide28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slide" Target="slide2.x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75;&#1083;&#1077;&#1073;\&#1056;&#1072;&#1073;&#1086;&#1095;&#1080;&#1081;%20&#1089;&#1090;&#1086;&#1083;\&#1052;&#1072;&#1084;&#1072;\&#1042;&#1085;&#1077;&#1082;&#1083;&#1072;&#1089;&#1089;&#1085;&#1072;&#1103;%20&#1088;&#1072;&#1073;&#1086;&#1090;&#1072;\&#1080;&#1075;&#1088;&#1099;\&#1084;&#1086;&#1088;&#1089;&#1082;&#1086;&#1081;%20&#1073;&#1086;&#1081;\&#1055;&#1080;&#1088;&#1072;&#1090;&#1099;%20&#1050;&#1072;&#1088;&#1080;&#1073;&#1089;&#1082;&#1086;&#1075;&#1086;%20&#1084;&#1086;&#1088;&#1103;%20-%20Moonlight%20Serenade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43914" cy="1143000"/>
          </a:xfrm>
          <a:blipFill>
            <a:blip r:embed="rId4" cstate="email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</a:rPr>
              <a:t>Морской бой</a:t>
            </a:r>
            <a:endParaRPr lang="ru-RU" sz="9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p:oleObj spid="_x0000_s1026" name="Точечный рисунок" r:id="rId5" imgW="1523810" imgH="1523810" progId="PBrush">
              <p:embed/>
            </p:oleObj>
          </a:graphicData>
        </a:graphic>
      </p:graphicFrame>
      <p:pic>
        <p:nvPicPr>
          <p:cNvPr id="5" name="Рисунок 4" descr="морской бой 5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1428736"/>
            <a:ext cx="8501121" cy="5176236"/>
          </a:xfrm>
          <a:prstGeom prst="rect">
            <a:avLst/>
          </a:prstGeom>
        </p:spPr>
      </p:pic>
      <p:pic>
        <p:nvPicPr>
          <p:cNvPr id="8" name="Пираты!00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9429784" y="68580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56612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Учитель математики Е.Б.Степанова ГОУ СОШ 571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Невского района г. Санкт-Петербурга  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2009 – 2010 </a:t>
            </a:r>
            <a:r>
              <a:rPr lang="ru-RU" b="1" i="1" dirty="0" err="1" smtClean="0">
                <a:solidFill>
                  <a:schemeClr val="bg1"/>
                </a:solidFill>
              </a:rPr>
              <a:t>уч.г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числ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643446"/>
            <a:ext cx="3241837" cy="1880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857232"/>
            <a:ext cx="2943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Что больше: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572132" y="1428736"/>
          <a:ext cx="2428892" cy="874402"/>
        </p:xfrm>
        <a:graphic>
          <a:graphicData uri="http://schemas.openxmlformats.org/presentationml/2006/ole">
            <p:oleObj spid="_x0000_s51201" name="Формула" r:id="rId5" imgW="634680" imgH="228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937000" y="3028949"/>
          <a:ext cx="4064024" cy="2560335"/>
        </p:xfrm>
        <a:graphic>
          <a:graphicData uri="http://schemas.openxmlformats.org/presentationml/2006/ole">
            <p:oleObj spid="_x0000_s51202" name="Формула" r:id="rId6" imgW="1269720" imgH="799920" progId="Equation.3">
              <p:embed/>
            </p:oleObj>
          </a:graphicData>
        </a:graphic>
      </p:graphicFrame>
      <p:sp>
        <p:nvSpPr>
          <p:cNvPr id="8" name="Выгнутая влево стрелка 7">
            <a:hlinkClick r:id="rId7" action="ppaction://hlinksldjump"/>
          </p:cNvPr>
          <p:cNvSpPr/>
          <p:nvPr/>
        </p:nvSpPr>
        <p:spPr>
          <a:xfrm>
            <a:off x="7715272" y="5929330"/>
            <a:ext cx="857256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числ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643446"/>
            <a:ext cx="3241837" cy="1880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44" y="928670"/>
            <a:ext cx="5143568" cy="271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Костюм стоит 110 долларов. Сколько франков надо заплатить за этот костюм, если курс франка по отношению к доллару составляет 5,5?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4714884"/>
            <a:ext cx="288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605 франков.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Выгнутая влево стрелка 5">
            <a:hlinkClick r:id="rId4" action="ppaction://hlinksldjump"/>
          </p:cNvPr>
          <p:cNvSpPr/>
          <p:nvPr/>
        </p:nvSpPr>
        <p:spPr>
          <a:xfrm>
            <a:off x="7429520" y="6000768"/>
            <a:ext cx="100013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числ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643446"/>
            <a:ext cx="3241837" cy="1880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928670"/>
            <a:ext cx="5000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Если среднее арифметическое чисел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, 3,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4х – 3,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+ 4, -16, 9 и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– 4 равно 4, то чему равно число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3000372"/>
            <a:ext cx="2188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Х = 5, так как</a:t>
            </a:r>
          </a:p>
          <a:p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428992" y="3571876"/>
          <a:ext cx="5662038" cy="928694"/>
        </p:xfrm>
        <a:graphic>
          <a:graphicData uri="http://schemas.openxmlformats.org/presentationml/2006/ole">
            <p:oleObj spid="_x0000_s64513" name="Формула" r:id="rId5" imgW="2400120" imgH="393480" progId="Equation.3">
              <p:embed/>
            </p:oleObj>
          </a:graphicData>
        </a:graphic>
      </p:graphicFrame>
      <p:sp>
        <p:nvSpPr>
          <p:cNvPr id="9" name="Выгнутая влево стрелка 8">
            <a:hlinkClick r:id="rId6" action="ppaction://hlinksldjump"/>
          </p:cNvPr>
          <p:cNvSpPr/>
          <p:nvPr/>
        </p:nvSpPr>
        <p:spPr>
          <a:xfrm>
            <a:off x="7358082" y="5857892"/>
            <a:ext cx="714380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ические задачи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143504" y="4357694"/>
            <a:ext cx="3745903" cy="2000240"/>
          </a:xfrm>
        </p:spPr>
      </p:pic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66"/>
            <a:ext cx="5072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В комнате четыре угла. В каждом углу сидит кошка. На хвосте у каждой кошки по одной кошке. Сколько кошек в комнате?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429132"/>
            <a:ext cx="182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4 кошки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8" name="Выгнутая влево стрелка 7">
            <a:hlinkClick r:id="rId3" action="ppaction://hlinksldjump"/>
          </p:cNvPr>
          <p:cNvSpPr/>
          <p:nvPr/>
        </p:nvSpPr>
        <p:spPr>
          <a:xfrm>
            <a:off x="571472" y="5786454"/>
            <a:ext cx="857256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686436" cy="211455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Число 666 увеличить в полтора раза, не производя никаких арифметических действий.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логические задачи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4357694"/>
            <a:ext cx="3745903" cy="200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714752"/>
            <a:ext cx="481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Перевернуть, будет 999.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Выгнутая влево стрелка 5">
            <a:hlinkClick r:id="rId3" action="ppaction://hlinksldjump"/>
          </p:cNvPr>
          <p:cNvSpPr/>
          <p:nvPr/>
        </p:nvSpPr>
        <p:spPr>
          <a:xfrm>
            <a:off x="571472" y="5715016"/>
            <a:ext cx="857256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686436" cy="2614618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Может ли дробь, в которой числитель меньше знаменателя, быть равной дроби, в которой числитель больше знаменателя?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логические задачи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4357694"/>
            <a:ext cx="3745903" cy="200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4286256"/>
            <a:ext cx="3731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Может, например,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714480" y="4857760"/>
          <a:ext cx="2143140" cy="1253535"/>
        </p:xfrm>
        <a:graphic>
          <a:graphicData uri="http://schemas.openxmlformats.org/presentationml/2006/ole">
            <p:oleObj spid="_x0000_s46081" name="Формула" r:id="rId4" imgW="672840" imgH="393480" progId="Equation.3">
              <p:embed/>
            </p:oleObj>
          </a:graphicData>
        </a:graphic>
      </p:graphicFrame>
      <p:sp>
        <p:nvSpPr>
          <p:cNvPr id="8" name="Выгнутая влево стрелка 7">
            <a:hlinkClick r:id="rId5" action="ppaction://hlinksldjump"/>
          </p:cNvPr>
          <p:cNvSpPr/>
          <p:nvPr/>
        </p:nvSpPr>
        <p:spPr>
          <a:xfrm>
            <a:off x="357158" y="6000768"/>
            <a:ext cx="785818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686436" cy="311468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 Айболиту пришли на прием животные: все, кроме двух, собаки; все, кроме двух, кошки; все, кроме двух, зайцы. Сколько всего животных?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логические задачи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4357694"/>
            <a:ext cx="3745903" cy="200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435769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3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500034" y="5715016"/>
            <a:ext cx="785818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686436" cy="3471874"/>
          </a:xfrm>
        </p:spPr>
        <p:txBody>
          <a:bodyPr/>
          <a:lstStyle/>
          <a:p>
            <a:r>
              <a:rPr lang="ru-RU" dirty="0" smtClean="0"/>
              <a:t>Президент кондитерской компании спрашивает: «Чье предложение принять, если первый дилер предлагает за продукцию          тыс.руб., а второй  –                 ?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логические задачи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4357694"/>
            <a:ext cx="3745903" cy="200024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000364" y="3429000"/>
          <a:ext cx="714380" cy="674692"/>
        </p:xfrm>
        <a:graphic>
          <a:graphicData uri="http://schemas.openxmlformats.org/presentationml/2006/ole">
            <p:oleObj spid="_x0000_s44033" name="Формула" r:id="rId4" imgW="228600" imgH="215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500298" y="3929066"/>
          <a:ext cx="1428760" cy="912819"/>
        </p:xfrm>
        <a:graphic>
          <a:graphicData uri="http://schemas.openxmlformats.org/presentationml/2006/ole">
            <p:oleObj spid="_x0000_s44034" name="Формула" r:id="rId5" imgW="457200" imgH="2919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3786190"/>
            <a:ext cx="4570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Первое, так как 2</a:t>
            </a:r>
            <a:r>
              <a:rPr lang="ru-RU" sz="3200" b="1" i="1" baseline="30000" dirty="0" smtClean="0">
                <a:solidFill>
                  <a:srgbClr val="002060"/>
                </a:solidFill>
              </a:rPr>
              <a:t>16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&gt; 2</a:t>
            </a:r>
            <a:r>
              <a:rPr lang="ru-RU" sz="3200" b="1" i="1" baseline="30000" dirty="0" smtClean="0">
                <a:solidFill>
                  <a:srgbClr val="002060"/>
                </a:solidFill>
              </a:rPr>
              <a:t>8</a:t>
            </a:r>
            <a:r>
              <a:rPr lang="en-US" sz="3200" b="1" i="1" dirty="0" smtClean="0">
                <a:solidFill>
                  <a:srgbClr val="002060"/>
                </a:solidFill>
              </a:rPr>
              <a:t>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9" name="Выгнутая влево стрелка 8">
            <a:hlinkClick r:id="rId6" action="ppaction://hlinksldjump"/>
          </p:cNvPr>
          <p:cNvSpPr/>
          <p:nvPr/>
        </p:nvSpPr>
        <p:spPr>
          <a:xfrm>
            <a:off x="571472" y="5857892"/>
            <a:ext cx="1000132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04349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Некто должен покрасить забор за 7 дней. Каждый день площадь окрашенной поверхности увеличивается в два раза. За сколько дней некто покрасит половину забора?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639134">
            <a:off x="4603321" y="1628616"/>
            <a:ext cx="50570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Задача на смекалку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логические задачи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4357694"/>
            <a:ext cx="3745903" cy="200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5000636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За 6 дней.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571472" y="6143644"/>
            <a:ext cx="1143008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геометрия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4572008"/>
            <a:ext cx="4038600" cy="20234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71874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Можно ли вычислить длину дуги, если известно только число градусов, содержащихся в этой дуге?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001056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геометрии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000240"/>
            <a:ext cx="7703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Нельзя, нужно еще знать длину радиуса.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9" name="Выгнутая влево стрелка 8">
            <a:hlinkClick r:id="rId3" action="ppaction://hlinksldjump"/>
          </p:cNvPr>
          <p:cNvSpPr/>
          <p:nvPr/>
        </p:nvSpPr>
        <p:spPr>
          <a:xfrm>
            <a:off x="7429520" y="5786454"/>
            <a:ext cx="928694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7" y="357167"/>
          <a:ext cx="8429683" cy="599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584"/>
                <a:gridCol w="712084"/>
                <a:gridCol w="766335"/>
                <a:gridCol w="766335"/>
                <a:gridCol w="766335"/>
                <a:gridCol w="766335"/>
                <a:gridCol w="766335"/>
                <a:gridCol w="766335"/>
                <a:gridCol w="766335"/>
                <a:gridCol w="766335"/>
                <a:gridCol w="766335"/>
              </a:tblGrid>
              <a:tr h="659773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Ж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8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9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</a:t>
                      </a:r>
                      <a:r>
                        <a:rPr lang="ru-RU" sz="1200" dirty="0" smtClean="0"/>
                        <a:t>!</a:t>
                      </a:r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1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2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3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8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9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40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1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2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3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8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29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1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2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3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8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9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1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2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3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8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49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1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2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3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4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hlinkClick r:id="rId5" action="ppaction://hlinksldjump"/>
                        </a:rPr>
                        <a:t>Пли</a:t>
                      </a:r>
                      <a:r>
                        <a:rPr lang="ru-RU" sz="1200" dirty="0" smtClean="0">
                          <a:hlinkClick r:id="rId5" action="ppaction://hlinksldjump"/>
                        </a:rPr>
                        <a:t>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1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6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10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57" action="ppaction://hlinksldjump"/>
                        </a:rPr>
                        <a:t>Пли!</a:t>
                      </a:r>
                      <a:endParaRPr lang="ru-RU" sz="1200" dirty="0" smtClean="0"/>
                    </a:p>
                    <a:p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Пираты!0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8" cstate="email"/>
          <a:stretch>
            <a:fillRect/>
          </a:stretch>
        </p:blipFill>
        <p:spPr>
          <a:xfrm>
            <a:off x="9429784" y="6553200"/>
            <a:ext cx="304800" cy="304800"/>
          </a:xfrm>
          <a:prstGeom prst="rect">
            <a:avLst/>
          </a:prstGeom>
        </p:spPr>
      </p:pic>
      <p:sp>
        <p:nvSpPr>
          <p:cNvPr id="4" name="Выгнутая влево стрелка 3">
            <a:hlinkClick r:id="rId59" action="ppaction://hlinksldjump"/>
          </p:cNvPr>
          <p:cNvSpPr/>
          <p:nvPr/>
        </p:nvSpPr>
        <p:spPr>
          <a:xfrm>
            <a:off x="642910" y="500042"/>
            <a:ext cx="428628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4" name="Праты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1144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7 разрезов.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Лист бумаги надо разрезать на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   8 частей, ограниченных отрезками. Сколько нужно сделать разрезов?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001056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геометрии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Содержимое 5" descr="геометрия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572008"/>
            <a:ext cx="4038600" cy="2023452"/>
          </a:xfrm>
          <a:prstGeom prst="rect">
            <a:avLst/>
          </a:prstGeom>
        </p:spPr>
      </p:pic>
      <p:sp>
        <p:nvSpPr>
          <p:cNvPr id="9" name="Выгнутая влево стрелка 8">
            <a:hlinkClick r:id="rId3" action="ppaction://hlinksldjump"/>
          </p:cNvPr>
          <p:cNvSpPr/>
          <p:nvPr/>
        </p:nvSpPr>
        <p:spPr>
          <a:xfrm>
            <a:off x="7286644" y="5786454"/>
            <a:ext cx="785818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6 сегментов.</a:t>
            </a:r>
          </a:p>
          <a:p>
            <a:pPr>
              <a:buNone/>
            </a:pP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Из одной точки окружности проведены 3 хорды. Сколько получилось сегментов?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001056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геометрии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Содержимое 5" descr="геометрия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572008"/>
            <a:ext cx="4038600" cy="202345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714480" y="2285992"/>
            <a:ext cx="2286016" cy="20002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14" idx="0"/>
            <a:endCxn id="14" idx="3"/>
          </p:cNvCxnSpPr>
          <p:nvPr/>
        </p:nvCxnSpPr>
        <p:spPr>
          <a:xfrm rot="16200000" flipH="1" flipV="1">
            <a:off x="1599708" y="2735544"/>
            <a:ext cx="1707332" cy="808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4" idx="0"/>
            <a:endCxn id="14" idx="4"/>
          </p:cNvCxnSpPr>
          <p:nvPr/>
        </p:nvCxnSpPr>
        <p:spPr>
          <a:xfrm rot="16200000" flipH="1">
            <a:off x="1857356" y="3286124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0"/>
          </p:cNvCxnSpPr>
          <p:nvPr/>
        </p:nvCxnSpPr>
        <p:spPr>
          <a:xfrm rot="16200000" flipH="1">
            <a:off x="2607455" y="2536025"/>
            <a:ext cx="150019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Выгнутая влево стрелка 25">
            <a:hlinkClick r:id="rId3" action="ppaction://hlinksldjump"/>
          </p:cNvPr>
          <p:cNvSpPr/>
          <p:nvPr/>
        </p:nvSpPr>
        <p:spPr>
          <a:xfrm>
            <a:off x="8143900" y="6286520"/>
            <a:ext cx="642942" cy="5714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8"/>
            <a:ext cx="8001056" cy="7143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геометрии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Содержимое 5" descr="геометрия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572008"/>
            <a:ext cx="4038600" cy="2023452"/>
          </a:xfrm>
          <a:prstGeom prst="rect">
            <a:avLst/>
          </a:prstGeom>
        </p:spPr>
      </p:pic>
      <p:sp>
        <p:nvSpPr>
          <p:cNvPr id="26" name="Выгнутая влево стрелка 25">
            <a:hlinkClick r:id="rId3" action="ppaction://hlinksldjump"/>
          </p:cNvPr>
          <p:cNvSpPr/>
          <p:nvPr/>
        </p:nvSpPr>
        <p:spPr>
          <a:xfrm>
            <a:off x="8143900" y="6286520"/>
            <a:ext cx="642942" cy="5714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7187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Все высоты треугольника пересекаются в одной точке. Какой это треугольник?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2071678"/>
            <a:ext cx="2731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Прямоугольный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натуральные числ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7166"/>
            <a:ext cx="4008128" cy="1274067"/>
          </a:xfrm>
          <a:prstGeom prst="rect">
            <a:avLst/>
          </a:prstGeom>
        </p:spPr>
      </p:pic>
      <p:sp>
        <p:nvSpPr>
          <p:cNvPr id="7" name="Содержимое 6"/>
          <p:cNvSpPr txBox="1">
            <a:spLocks noGrp="1"/>
          </p:cNvSpPr>
          <p:nvPr>
            <p:ph sz="half" idx="2"/>
          </p:nvPr>
        </p:nvSpPr>
        <p:spPr>
          <a:xfrm>
            <a:off x="4286248" y="2143116"/>
            <a:ext cx="4400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 последовательности … а,б,в,г,0,1,1,2,3,5,8,.. Каждый член равен сумме двух предыдущих. Чему равно число а?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 txBox="1">
            <a:spLocks noGrp="1"/>
          </p:cNvSpPr>
          <p:nvPr>
            <p:ph sz="half" idx="1"/>
          </p:nvPr>
        </p:nvSpPr>
        <p:spPr>
          <a:xfrm>
            <a:off x="357158" y="2357430"/>
            <a:ext cx="3954929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-3, так как г=1-0=1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              в=0-1=-1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              б=1-(-1)=2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             а=-1-2=-3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Выгнутая влево стрелка 8">
            <a:hlinkClick r:id="rId3" action="ppaction://hlinksldjump"/>
          </p:cNvPr>
          <p:cNvSpPr/>
          <p:nvPr/>
        </p:nvSpPr>
        <p:spPr>
          <a:xfrm>
            <a:off x="857224" y="5643578"/>
            <a:ext cx="714380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497"/>
            <a:ext cx="403860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    10 000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38600" cy="452596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Некто задумал пятизначное число, отнял от него 1 и получил четырехзначное. Какое число задумал некто?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натуральные числ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7166"/>
            <a:ext cx="4008128" cy="1274067"/>
          </a:xfrm>
          <a:prstGeom prst="rect">
            <a:avLst/>
          </a:prstGeom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571472" y="5500702"/>
            <a:ext cx="785818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214555"/>
            <a:ext cx="4038600" cy="328614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Обыкновенные, десятичные, периодические, непериодические, бесконечные, конечные…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332037"/>
            <a:ext cx="4038600" cy="26685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i="1" dirty="0" smtClean="0">
                <a:solidFill>
                  <a:srgbClr val="C00000"/>
                </a:solidFill>
              </a:rPr>
              <a:t>Какие бывают дроби? Назовите пять их видов.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натуральные числ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7166"/>
            <a:ext cx="4008128" cy="1274067"/>
          </a:xfrm>
          <a:prstGeom prst="rect">
            <a:avLst/>
          </a:prstGeom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7286644" y="5715016"/>
            <a:ext cx="928694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9"/>
            <a:ext cx="4038600" cy="107157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Увеличится на 1.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398304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Как изменится дробь, если числитель ее увеличить на знаменатель?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натуральные числ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7166"/>
            <a:ext cx="4008128" cy="1274067"/>
          </a:xfrm>
          <a:prstGeom prst="rect">
            <a:avLst/>
          </a:prstGeom>
        </p:spPr>
      </p:pic>
      <p:sp>
        <p:nvSpPr>
          <p:cNvPr id="8" name="Выгнутая влево стрелка 7">
            <a:hlinkClick r:id="rId3" action="ppaction://hlinksldjump"/>
          </p:cNvPr>
          <p:cNvSpPr/>
          <p:nvPr/>
        </p:nvSpPr>
        <p:spPr>
          <a:xfrm>
            <a:off x="642910" y="5429264"/>
            <a:ext cx="1143008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19736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7, так как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Какая цифра будет последней в записи результата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  953</a:t>
            </a:r>
            <a:r>
              <a:rPr lang="ru-RU" sz="36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 9999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натуральные числ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57166"/>
            <a:ext cx="4008128" cy="1274067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85786" y="2428867"/>
          <a:ext cx="1380122" cy="2948442"/>
        </p:xfrm>
        <a:graphic>
          <a:graphicData uri="http://schemas.openxmlformats.org/presentationml/2006/ole">
            <p:oleObj spid="_x0000_s33793" name="Формула" r:id="rId4" imgW="558720" imgH="119376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285984" y="2500306"/>
          <a:ext cx="2259012" cy="1008063"/>
        </p:xfrm>
        <a:graphic>
          <a:graphicData uri="http://schemas.openxmlformats.org/presentationml/2006/ole">
            <p:oleObj spid="_x0000_s33794" name="Формула" r:id="rId5" imgW="965160" imgH="431640" progId="Equation.3">
              <p:embed/>
            </p:oleObj>
          </a:graphicData>
        </a:graphic>
      </p:graphicFrame>
      <p:sp>
        <p:nvSpPr>
          <p:cNvPr id="9" name="Выгнутая влево стрелка 8">
            <a:hlinkClick r:id="rId6" action="ppaction://hlinksldjump"/>
          </p:cNvPr>
          <p:cNvSpPr/>
          <p:nvPr/>
        </p:nvSpPr>
        <p:spPr>
          <a:xfrm>
            <a:off x="6858016" y="5786454"/>
            <a:ext cx="1285884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17"/>
            <a:ext cx="403860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        11 </a:t>
            </a:r>
            <a:r>
              <a:rPr lang="ru-RU" sz="5400" baseline="30000" dirty="0" smtClean="0">
                <a:solidFill>
                  <a:srgbClr val="FF0000"/>
                </a:solidFill>
              </a:rPr>
              <a:t>11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Какое наибольшее число можно записать при помощи четырех единиц?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натуральные числ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7166"/>
            <a:ext cx="4008128" cy="1274067"/>
          </a:xfrm>
          <a:prstGeom prst="rect">
            <a:avLst/>
          </a:prstGeom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785786" y="5357826"/>
            <a:ext cx="785818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57429"/>
            <a:ext cx="4038600" cy="10715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         35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5"/>
            <a:ext cx="4038600" cy="2786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Какое натуральное число в 7 раз больше цифры его единиц?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натуральные числ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7166"/>
            <a:ext cx="4008128" cy="1274067"/>
          </a:xfrm>
          <a:prstGeom prst="rect">
            <a:avLst/>
          </a:prstGeom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1000100" y="5429264"/>
            <a:ext cx="1000132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D60093"/>
                </a:solidFill>
              </a:rPr>
              <a:t>Попал!</a:t>
            </a:r>
            <a:endParaRPr lang="ru-RU" sz="8000" dirty="0">
              <a:solidFill>
                <a:srgbClr val="D60093"/>
              </a:solidFill>
            </a:endParaRPr>
          </a:p>
        </p:txBody>
      </p:sp>
      <p:pic>
        <p:nvPicPr>
          <p:cNvPr id="4" name="Содержимое 3" descr="морской бой 4.jpg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500034" y="1500174"/>
            <a:ext cx="8215370" cy="4995855"/>
          </a:xfrm>
        </p:spPr>
      </p:pic>
      <p:pic>
        <p:nvPicPr>
          <p:cNvPr id="7" name="MSj00974840000[1].wav">
            <a:hlinkClick r:id="" action="ppaction://media"/>
          </p:cNvPr>
          <p:cNvPicPr>
            <a:picLocks noRot="1" noChangeAspect="1"/>
          </p:cNvPicPr>
          <p:nvPr>
            <a:wavAudioFile r:embed="rId1" name="MSj00974840000[1].wav"/>
          </p:nvPr>
        </p:nvPicPr>
        <p:blipFill>
          <a:blip r:embed="rId6" cstate="email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5993"/>
            <a:ext cx="403860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       3 </a:t>
            </a:r>
            <a:r>
              <a:rPr lang="ru-RU" sz="4800" b="1" i="1" baseline="30000" dirty="0" smtClean="0">
                <a:solidFill>
                  <a:srgbClr val="C00000"/>
                </a:solidFill>
              </a:rPr>
              <a:t>33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038600" cy="376873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Тремя тройками, не употребляя знаков действий, записать возможно большее число.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натуральные числ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7166"/>
            <a:ext cx="4008128" cy="1274067"/>
          </a:xfrm>
          <a:prstGeom prst="rect">
            <a:avLst/>
          </a:prstGeom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1142976" y="5715016"/>
            <a:ext cx="928694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643182"/>
            <a:ext cx="4038600" cy="15716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ru-RU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20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&gt;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20</a:t>
            </a:r>
            <a:r>
              <a:rPr lang="ru-RU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, так как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 10</a:t>
            </a:r>
            <a:r>
              <a:rPr lang="ru-RU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∙ 10</a:t>
            </a:r>
            <a:r>
              <a:rPr lang="ru-RU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&gt;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ru-RU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∙ 2</a:t>
            </a:r>
            <a:r>
              <a:rPr lang="en-US" b="1" i="1" baseline="300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500306"/>
            <a:ext cx="4038600" cy="190023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Что больше :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  10</a:t>
            </a:r>
            <a:r>
              <a:rPr lang="ru-RU" sz="3600" b="1" i="1" baseline="30000" dirty="0" smtClean="0">
                <a:solidFill>
                  <a:srgbClr val="C00000"/>
                </a:solidFill>
              </a:rPr>
              <a:t>20 </a:t>
            </a:r>
            <a:r>
              <a:rPr lang="ru-RU" sz="3600" b="1" i="1" dirty="0" smtClean="0">
                <a:solidFill>
                  <a:srgbClr val="C00000"/>
                </a:solidFill>
              </a:rPr>
              <a:t> или 20</a:t>
            </a:r>
            <a:r>
              <a:rPr lang="ru-RU" sz="3600" b="1" i="1" baseline="30000" dirty="0" smtClean="0">
                <a:solidFill>
                  <a:srgbClr val="C00000"/>
                </a:solidFill>
              </a:rPr>
              <a:t>10 </a:t>
            </a:r>
            <a:r>
              <a:rPr lang="ru-RU" sz="3600" b="1" i="1" dirty="0" smtClean="0">
                <a:solidFill>
                  <a:srgbClr val="C00000"/>
                </a:solidFill>
              </a:rPr>
              <a:t> ?</a:t>
            </a:r>
            <a:r>
              <a:rPr lang="ru-RU" sz="3600" b="1" i="1" baseline="30000" dirty="0" smtClean="0">
                <a:solidFill>
                  <a:srgbClr val="C00000"/>
                </a:solidFill>
              </a:rPr>
              <a:t>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00164" y="214290"/>
            <a:ext cx="67820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из области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чисел и числовых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множеств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натуральные числ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357166"/>
            <a:ext cx="4008128" cy="1274067"/>
          </a:xfrm>
          <a:prstGeom prst="rect">
            <a:avLst/>
          </a:prstGeom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7143768" y="5643578"/>
            <a:ext cx="1000132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месь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4357694"/>
            <a:ext cx="4038600" cy="21692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 столе лежат в ряд квадрат, круг и треугольник (в таком порядке). Одна из фигур красного цвета, другая – желтого, третья – синего. Квадрат не красный, с одной стороны от синей  фигуры лежит желтая, а с другой – красная. Определите цвет каждой фигуры.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94539" y="1126786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928934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Квадрат - </a:t>
            </a:r>
            <a:r>
              <a:rPr lang="ru-RU" sz="2800" b="1" i="1" dirty="0" smtClean="0">
                <a:solidFill>
                  <a:srgbClr val="FFFF00"/>
                </a:solidFill>
              </a:rPr>
              <a:t>желтый, </a:t>
            </a:r>
          </a:p>
          <a:p>
            <a:r>
              <a:rPr lang="ru-RU" sz="2800" b="1" i="1" dirty="0" smtClean="0"/>
              <a:t>круг -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синий, </a:t>
            </a:r>
          </a:p>
          <a:p>
            <a:r>
              <a:rPr lang="ru-RU" sz="2800" b="1" i="1" dirty="0" smtClean="0"/>
              <a:t>треугольник - </a:t>
            </a:r>
            <a:r>
              <a:rPr lang="ru-RU" sz="2800" b="1" i="1" dirty="0" smtClean="0">
                <a:solidFill>
                  <a:srgbClr val="FF0000"/>
                </a:solidFill>
              </a:rPr>
              <a:t>красный.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Выгнутая влево стрелка 7">
            <a:hlinkClick r:id="rId3" action="ppaction://hlinksldjump"/>
          </p:cNvPr>
          <p:cNvSpPr/>
          <p:nvPr/>
        </p:nvSpPr>
        <p:spPr>
          <a:xfrm>
            <a:off x="6929454" y="6143644"/>
            <a:ext cx="1000132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86059"/>
            <a:ext cx="4038600" cy="15716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Белов – рыжий, Чернов – белый, Рыжов – черный.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Встретились три мальчика: Белов, Чернов, Рыжов.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 только посмотрите, - воскликнул Белов, - у нас у всех разные волосы, и их цвет не совпадает с фамилией!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Ты прав, - ответил ему черноволосый мальчик.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Определите цвет волос каждого.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94539" y="1126786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смесь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357694"/>
            <a:ext cx="4038600" cy="2169204"/>
          </a:xfrm>
          <a:prstGeom prst="rect">
            <a:avLst/>
          </a:prstGeom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7715272" y="6000768"/>
            <a:ext cx="1071538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86059"/>
            <a:ext cx="4038600" cy="15001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Запятую, получиться 5,6.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004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Какой знак нужно поставить между числами 5 и 6, чтобы получилось число больше 5, но меньше 6?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94539" y="1126786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смесь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357694"/>
            <a:ext cx="4038600" cy="2169204"/>
          </a:xfrm>
          <a:prstGeom prst="rect">
            <a:avLst/>
          </a:prstGeom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7072330" y="5643578"/>
            <a:ext cx="1143008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497"/>
            <a:ext cx="4038600" cy="14287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5 землекопов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5 землекопов за 5 часов выкопают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    5 м канавы. Сколько землекопов за 100 часов выкопают 100 м канавы?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94539" y="1126786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смесь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357694"/>
            <a:ext cx="4038600" cy="2169204"/>
          </a:xfrm>
          <a:prstGeom prst="rect">
            <a:avLst/>
          </a:prstGeom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7929586" y="5929330"/>
            <a:ext cx="785818" cy="5714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28935"/>
            <a:ext cx="4038600" cy="128588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 два раза.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 доме 6 этажей. Во сколько раз путь по лестнице на 6 этаж длиннее, чем на 3, если лестницы имеют одинаковое количество ступенек?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94539" y="1126786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сме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357694"/>
            <a:ext cx="4038600" cy="2169204"/>
          </a:xfrm>
          <a:prstGeom prst="rect">
            <a:avLst/>
          </a:prstGeom>
        </p:spPr>
      </p:pic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7572396" y="5929330"/>
            <a:ext cx="928694" cy="3571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428868"/>
            <a:ext cx="8329642" cy="1928825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А) геометрический образ;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В) плоская фигура;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Г) выпуклый многоугольник;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Б) квадрат.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Разложите термины в логической последовательности: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а) геометрический образ; 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б) квадрат; 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в) плоская фигура; 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г) выпуклый многоугольник.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36006">
            <a:off x="-119744" y="769572"/>
            <a:ext cx="47925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Логическая задача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сме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357694"/>
            <a:ext cx="4038600" cy="2169204"/>
          </a:xfrm>
          <a:prstGeom prst="rect">
            <a:avLst/>
          </a:prstGeom>
        </p:spPr>
      </p:pic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7929586" y="5929330"/>
            <a:ext cx="714380" cy="4286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 худшем случае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216634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14621"/>
            <a:ext cx="4495800" cy="178595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Да, так как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9! = 1 ∙ 2  ∙ 3 ∙ 4 ∙ 5 ∙ 6 ∙ 7 ∙ 8 ∙ 9,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а   90 = 2 ∙ 5 ∙ 9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18029">
            <a:off x="4244839" y="521059"/>
            <a:ext cx="54805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Задача на комбинаторику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786058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Делится ли число 9! на 90?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>
            <a:hlinkClick r:id="rId3" action="ppaction://hlinksldjump"/>
          </p:cNvPr>
          <p:cNvSpPr/>
          <p:nvPr/>
        </p:nvSpPr>
        <p:spPr>
          <a:xfrm>
            <a:off x="714348" y="5786454"/>
            <a:ext cx="100013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Сколькими способами могут быть расставлены 8 участниц финального забега на восьми беговых дорожках?</a:t>
            </a:r>
            <a:endParaRPr lang="ru-RU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14621"/>
            <a:ext cx="4038600" cy="15001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40320 способами, так как Р</a:t>
            </a:r>
            <a:r>
              <a:rPr lang="ru-RU" sz="3200" b="1" i="1" baseline="-25000" dirty="0" smtClean="0">
                <a:solidFill>
                  <a:srgbClr val="C00000"/>
                </a:solidFill>
              </a:rPr>
              <a:t>8</a:t>
            </a:r>
            <a:r>
              <a:rPr lang="ru-RU" sz="3200" b="1" i="1" dirty="0" smtClean="0">
                <a:solidFill>
                  <a:srgbClr val="C00000"/>
                </a:solidFill>
              </a:rPr>
              <a:t> =8!.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18029">
            <a:off x="4244839" y="521059"/>
            <a:ext cx="54805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Задача на комбинаторику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Содержимое 5" descr="в худшем случа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2166343"/>
          </a:xfrm>
          <a:prstGeom prst="rect">
            <a:avLst/>
          </a:prstGeom>
        </p:spPr>
      </p:pic>
      <p:sp>
        <p:nvSpPr>
          <p:cNvPr id="7" name="Выгнутая влево стрелка 6">
            <a:hlinkClick r:id="rId3" action="ppaction://hlinksldjump"/>
          </p:cNvPr>
          <p:cNvSpPr/>
          <p:nvPr/>
        </p:nvSpPr>
        <p:spPr>
          <a:xfrm>
            <a:off x="7358082" y="5500702"/>
            <a:ext cx="785818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рской бой 3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1500174"/>
            <a:ext cx="8286808" cy="4929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21537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Мимо!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MSSN00668A0000[1]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571744"/>
            <a:ext cx="4038600" cy="3983047"/>
          </a:xfrm>
        </p:spPr>
        <p:txBody>
          <a:bodyPr>
            <a:normAutofit/>
          </a:bodyPr>
          <a:lstStyle/>
          <a:p>
            <a:pPr lvl="1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Из семи человек нужно выбрать трех делегатов на конференцию. Сколькими способами это можно сделать?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71745"/>
            <a:ext cx="4038600" cy="150019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35 способами, так как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    С</a:t>
            </a:r>
            <a:r>
              <a:rPr lang="ru-RU" sz="3200" b="1" i="1" baseline="30000" dirty="0" smtClean="0">
                <a:solidFill>
                  <a:srgbClr val="C00000"/>
                </a:solidFill>
              </a:rPr>
              <a:t>3</a:t>
            </a:r>
            <a:r>
              <a:rPr lang="ru-RU" sz="3200" b="1" i="1" baseline="-25000" dirty="0" smtClean="0">
                <a:solidFill>
                  <a:srgbClr val="C00000"/>
                </a:solidFill>
              </a:rPr>
              <a:t>7</a:t>
            </a:r>
            <a:r>
              <a:rPr lang="ru-RU" sz="3200" b="1" i="1" dirty="0" smtClean="0">
                <a:solidFill>
                  <a:srgbClr val="C00000"/>
                </a:solidFill>
              </a:rPr>
              <a:t>=35.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18029">
            <a:off x="4244839" y="521059"/>
            <a:ext cx="54805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Задача на комбинаторику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Содержимое 5" descr="в худшем случа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2166343"/>
          </a:xfrm>
          <a:prstGeom prst="rect">
            <a:avLst/>
          </a:prstGeom>
        </p:spPr>
      </p:pic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7358082" y="5572140"/>
            <a:ext cx="785818" cy="4286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Пять друзей, встретившись, обменялись рукопожатиями. Сколько всего было сделано рукопожатий?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00373"/>
            <a:ext cx="4038600" cy="142876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10 рукопожатий, так как С</a:t>
            </a:r>
            <a:r>
              <a:rPr lang="ru-RU" sz="3200" b="1" i="1" baseline="30000" dirty="0" smtClean="0">
                <a:solidFill>
                  <a:srgbClr val="C00000"/>
                </a:solidFill>
              </a:rPr>
              <a:t> </a:t>
            </a:r>
            <a:r>
              <a:rPr lang="ru-RU" sz="3200" b="1" i="1" baseline="-25000" dirty="0" smtClean="0">
                <a:solidFill>
                  <a:srgbClr val="C00000"/>
                </a:solidFill>
              </a:rPr>
              <a:t>5</a:t>
            </a:r>
            <a:r>
              <a:rPr lang="ru-RU" sz="3200" b="1" i="1" baseline="30000" dirty="0" smtClean="0">
                <a:solidFill>
                  <a:srgbClr val="C00000"/>
                </a:solidFill>
              </a:rPr>
              <a:t>2 </a:t>
            </a:r>
            <a:r>
              <a:rPr lang="ru-RU" sz="3200" b="1" i="1" dirty="0" smtClean="0">
                <a:solidFill>
                  <a:srgbClr val="C00000"/>
                </a:solidFill>
              </a:rPr>
              <a:t> = 10.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18029">
            <a:off x="4244839" y="521059"/>
            <a:ext cx="54805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Задача на комбинаторику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Содержимое 5" descr="в худшем случа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2166343"/>
          </a:xfrm>
          <a:prstGeom prst="rect">
            <a:avLst/>
          </a:prstGeom>
        </p:spPr>
      </p:pic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7572396" y="5857892"/>
            <a:ext cx="857256" cy="3571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14489"/>
            <a:ext cx="4038600" cy="2857520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Назовите первую женщину – математика. Ей принадлежат слова: «Математик должен быть поэтом в душе».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642918"/>
            <a:ext cx="3243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Софья Ковалевская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Выгнутая влево стрелка 10">
            <a:hlinkClick r:id="rId2" action="ppaction://hlinksldjump"/>
          </p:cNvPr>
          <p:cNvSpPr/>
          <p:nvPr/>
        </p:nvSpPr>
        <p:spPr>
          <a:xfrm>
            <a:off x="0" y="5929330"/>
            <a:ext cx="1500166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Кто из великих русских писателей занимался составлением арифметических задач?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714884"/>
            <a:ext cx="2452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Л.Н.Толстой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0" name="Выгнутая влево стрелка 9">
            <a:hlinkClick r:id="rId2" action="ppaction://hlinksldjump"/>
          </p:cNvPr>
          <p:cNvSpPr/>
          <p:nvPr/>
        </p:nvSpPr>
        <p:spPr>
          <a:xfrm>
            <a:off x="642910" y="6000768"/>
            <a:ext cx="1000132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38600" cy="45259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Кого называют математиком из Сиракуз?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929198"/>
            <a:ext cx="189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Архимед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8" name="Выгнутая влево стрелка 7">
            <a:hlinkClick r:id="rId2" action="ppaction://hlinksldjump"/>
          </p:cNvPr>
          <p:cNvSpPr/>
          <p:nvPr/>
        </p:nvSpPr>
        <p:spPr>
          <a:xfrm>
            <a:off x="285720" y="6072206"/>
            <a:ext cx="1071570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428604"/>
            <a:ext cx="4500594" cy="45259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Какой математический термин обозначался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Radix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или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, и что означает запись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sz="half" idx="1"/>
          </p:nvPr>
        </p:nvGraphicFramePr>
        <p:xfrm>
          <a:off x="5072066" y="3786190"/>
          <a:ext cx="1214446" cy="650664"/>
        </p:xfrm>
        <a:graphic>
          <a:graphicData uri="http://schemas.openxmlformats.org/presentationml/2006/ole">
            <p:oleObj spid="_x0000_s15362" name="Формула" r:id="rId3" imgW="355320" imgH="1904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4000504"/>
            <a:ext cx="3072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Корень, √12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>
            <a:hlinkClick r:id="rId4" action="ppaction://hlinksldjump"/>
          </p:cNvPr>
          <p:cNvSpPr/>
          <p:nvPr/>
        </p:nvSpPr>
        <p:spPr>
          <a:xfrm>
            <a:off x="428596" y="5072074"/>
            <a:ext cx="1071570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38600" cy="4525963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Кто автор знаменитого бинома?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3714752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Исаак Ньютон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8" name="Выгнутая влево стрелка 7">
            <a:hlinkClick r:id="rId2" action="ppaction://hlinksldjump"/>
          </p:cNvPr>
          <p:cNvSpPr/>
          <p:nvPr/>
        </p:nvSpPr>
        <p:spPr>
          <a:xfrm>
            <a:off x="357158" y="6072206"/>
            <a:ext cx="100013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428604"/>
            <a:ext cx="4038600" cy="4525963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Кто был создателем первой вычислительной машины?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4465" y="5534561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78632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Блез Паскаль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>
            <a:hlinkClick r:id="rId2" action="ppaction://hlinksldjump"/>
          </p:cNvPr>
          <p:cNvSpPr/>
          <p:nvPr/>
        </p:nvSpPr>
        <p:spPr>
          <a:xfrm>
            <a:off x="357158" y="6000768"/>
            <a:ext cx="1071570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428604"/>
            <a:ext cx="4038600" cy="45259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Чью теорему называют «теоремой невесты»?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5534561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643446"/>
            <a:ext cx="5208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Пифагор на фреске Рафаэля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8" name="Выгнутая вправо стрелка 7">
            <a:hlinkClick r:id="rId2" action="ppaction://hlinksldjump"/>
          </p:cNvPr>
          <p:cNvSpPr/>
          <p:nvPr/>
        </p:nvSpPr>
        <p:spPr>
          <a:xfrm>
            <a:off x="714348" y="5715016"/>
            <a:ext cx="642942" cy="4286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428604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Какую аксиому Н.И.Лобачевский положил в основу своей геометрии вместо пятого постулата Евклида?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214950"/>
            <a:ext cx="61395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из области истории математики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7" y="428604"/>
            <a:ext cx="4357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Через точку, взятую вне прямой на плоскости, можно провести более одной прямой, не пересекающей данную.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785786" y="5715016"/>
            <a:ext cx="642942" cy="5000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числ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643446"/>
            <a:ext cx="3241837" cy="1880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6314" y="1071546"/>
            <a:ext cx="4000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 мальчика сестер столько же, сколько и братьев, </a:t>
            </a:r>
          </a:p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А у девочки братьев в три раза больше, чем сестер. Сколько в семья братьев и сколько сестер?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4929198"/>
            <a:ext cx="389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3 брата и 2 сестры.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Выгнутая влево стрелка 5">
            <a:hlinkClick r:id="rId4" action="ppaction://hlinksldjump"/>
          </p:cNvPr>
          <p:cNvSpPr/>
          <p:nvPr/>
        </p:nvSpPr>
        <p:spPr>
          <a:xfrm>
            <a:off x="8215338" y="6215082"/>
            <a:ext cx="64294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14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Место рождения русского математика Н.И.Лобачевского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4929198"/>
            <a:ext cx="378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Нижний Новгород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Выгнутая вниз стрелка 8">
            <a:hlinkClick r:id="rId2" action="ppaction://hlinksldjump"/>
          </p:cNvPr>
          <p:cNvSpPr/>
          <p:nvPr/>
        </p:nvSpPr>
        <p:spPr>
          <a:xfrm>
            <a:off x="7643834" y="6072206"/>
            <a:ext cx="714380" cy="571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Величайший математик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XVIII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в., родивший в Швейцарии, считавший Россию второй родиной. С помощью его «изобретения» мы легко решаем  логические задачи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572140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Леонард Эйлер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8286776" y="6286520"/>
            <a:ext cx="50006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Ученый-геометр, внесший свой вклад в развитие математики еще задолго до Евклида, уроженец города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Милета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, расположенного на берегу Эгейского моря.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78645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Фалес Милетский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7786710" y="6000768"/>
            <a:ext cx="1143008" cy="5000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Французский ученый, который изобрел метод координат.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643579"/>
            <a:ext cx="350046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Рене Декарт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6929454" y="5715016"/>
            <a:ext cx="785818" cy="50006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Какой известный русский писатель окончил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физико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– математический факультет университета?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857892"/>
            <a:ext cx="2416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А.С.Грибоедов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Выгнутая вправо стрелка 8">
            <a:hlinkClick r:id="rId2" action="ppaction://hlinksldjump"/>
          </p:cNvPr>
          <p:cNvSpPr/>
          <p:nvPr/>
        </p:nvSpPr>
        <p:spPr>
          <a:xfrm>
            <a:off x="8001024" y="5715016"/>
            <a:ext cx="428628" cy="4286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Кто автор первого учебник математики в России? Назовите авторов ваших учебников математики.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60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 из биографии математиков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5500702"/>
            <a:ext cx="2909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Л.Ф.Магницкий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>
            <a:hlinkClick r:id="rId2" action="ppaction://hlinksldjump"/>
          </p:cNvPr>
          <p:cNvSpPr/>
          <p:nvPr/>
        </p:nvSpPr>
        <p:spPr>
          <a:xfrm>
            <a:off x="8143900" y="6143644"/>
            <a:ext cx="571504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632911">
            <a:off x="-111250" y="1882853"/>
            <a:ext cx="7226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Счастливого плавания!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Пираты Карибского моря - Moonlight Serena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числ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643446"/>
            <a:ext cx="3241837" cy="1880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7884" y="1857364"/>
            <a:ext cx="257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Вычислите:</a:t>
            </a:r>
          </a:p>
          <a:p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929190" y="2786057"/>
          <a:ext cx="3540147" cy="1047497"/>
        </p:xfrm>
        <a:graphic>
          <a:graphicData uri="http://schemas.openxmlformats.org/presentationml/2006/ole">
            <p:oleObj spid="_x0000_s55297" name="Формула" r:id="rId5" imgW="95220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57950" y="5286389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792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7" name="Выгнутая влево стрелка 6">
            <a:hlinkClick r:id="rId6" action="ppaction://hlinksldjump"/>
          </p:cNvPr>
          <p:cNvSpPr/>
          <p:nvPr/>
        </p:nvSpPr>
        <p:spPr>
          <a:xfrm>
            <a:off x="8143900" y="5786454"/>
            <a:ext cx="642942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числ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643446"/>
            <a:ext cx="3241837" cy="1880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399" y="642918"/>
            <a:ext cx="53578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Некто продает свою лошадь по числу подковных гвоздей, которых у нее 16.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За первый гвоздь он просит 1руб., за второй – 2 руб., за третий – 4 руб., за четвертый – 8 руб. и за каждый следующий вдвое больше, чем за предыдущий. Во сколько он ценит свою лошадь?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000364" y="2786058"/>
          <a:ext cx="5365780" cy="2217750"/>
        </p:xfrm>
        <a:graphic>
          <a:graphicData uri="http://schemas.openxmlformats.org/presentationml/2006/ole">
            <p:oleObj spid="_x0000_s54273" name="Формула" r:id="rId5" imgW="2158920" imgH="863280" progId="Equation.3">
              <p:embed/>
            </p:oleObj>
          </a:graphicData>
        </a:graphic>
      </p:graphicFrame>
      <p:sp>
        <p:nvSpPr>
          <p:cNvPr id="6" name="Выгнутая влево стрелка 5">
            <a:hlinkClick r:id="rId6" action="ppaction://hlinksldjump"/>
          </p:cNvPr>
          <p:cNvSpPr/>
          <p:nvPr/>
        </p:nvSpPr>
        <p:spPr>
          <a:xfrm>
            <a:off x="7429520" y="6000768"/>
            <a:ext cx="857256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числ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643446"/>
            <a:ext cx="3241837" cy="1880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1" y="357166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Куплены тетради по </a:t>
            </a: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7 руб. и по 4 руб. за тетрадь, всего на сумму 53 руб. Сколько куплено тех и других тетрадей?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3786190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7 тетрадей по 7 руб. и 1 тетрадь по 4 руб.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" name="Выгнутая влево стрелка 5">
            <a:hlinkClick r:id="rId4" action="ppaction://hlinksldjump"/>
          </p:cNvPr>
          <p:cNvSpPr/>
          <p:nvPr/>
        </p:nvSpPr>
        <p:spPr>
          <a:xfrm>
            <a:off x="7429520" y="5857892"/>
            <a:ext cx="1000132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220490">
            <a:off x="-1077729" y="1042454"/>
            <a:ext cx="6206672" cy="1323439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Вопрос из области алгебры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числ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643446"/>
            <a:ext cx="3241837" cy="1880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4810" y="642918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Кирпич имеет массу 1,5 кг и еще полкиприча. Какова масса кирпича?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4286256"/>
            <a:ext cx="942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3 кг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Выгнутая влево стрелка 5">
            <a:hlinkClick r:id="rId4" action="ppaction://hlinksldjump"/>
          </p:cNvPr>
          <p:cNvSpPr/>
          <p:nvPr/>
        </p:nvSpPr>
        <p:spPr>
          <a:xfrm>
            <a:off x="7143768" y="5572140"/>
            <a:ext cx="642942" cy="357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1689</Words>
  <Application>Microsoft Office PowerPoint</Application>
  <PresentationFormat>Экран (4:3)</PresentationFormat>
  <Paragraphs>325</Paragraphs>
  <Slides>56</Slides>
  <Notes>1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Тема Office</vt:lpstr>
      <vt:lpstr>Точечный рисунок</vt:lpstr>
      <vt:lpstr>Формула</vt:lpstr>
      <vt:lpstr>Морской бой</vt:lpstr>
      <vt:lpstr>Слайд 2</vt:lpstr>
      <vt:lpstr>Попал!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Морской бой</dc:title>
  <cp:lastModifiedBy>глеб</cp:lastModifiedBy>
  <cp:revision>88</cp:revision>
  <dcterms:modified xsi:type="dcterms:W3CDTF">2013-01-02T14:48:57Z</dcterms:modified>
</cp:coreProperties>
</file>