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9" r:id="rId5"/>
    <p:sldId id="259" r:id="rId6"/>
    <p:sldId id="260" r:id="rId7"/>
    <p:sldId id="273" r:id="rId8"/>
    <p:sldId id="261" r:id="rId9"/>
    <p:sldId id="262" r:id="rId10"/>
    <p:sldId id="263" r:id="rId11"/>
    <p:sldId id="264" r:id="rId12"/>
    <p:sldId id="270" r:id="rId13"/>
    <p:sldId id="271" r:id="rId14"/>
    <p:sldId id="265" r:id="rId15"/>
    <p:sldId id="266" r:id="rId16"/>
    <p:sldId id="267" r:id="rId17"/>
    <p:sldId id="268" r:id="rId18"/>
    <p:sldId id="272"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6" d="100"/>
          <a:sy n="46" d="100"/>
        </p:scale>
        <p:origin x="-1373" y="-1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C5FBA-9411-45C7-8893-05F4A81496FB}" type="datetimeFigureOut">
              <a:rPr lang="ru-RU" smtClean="0"/>
              <a:pPr/>
              <a:t>21.01.2012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26D29-79B7-4C6E-93BC-CA0A0948E12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F26D29-79B7-4C6E-93BC-CA0A0948E123}"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dirty="0" smtClean="0">
                <a:solidFill>
                  <a:schemeClr val="accent4">
                    <a:lumMod val="75000"/>
                  </a:schemeClr>
                </a:solidFill>
              </a:rPr>
              <a:t>Русский язык необыкновенно богат.</a:t>
            </a:r>
            <a:br>
              <a:rPr lang="ru-RU" dirty="0" smtClean="0">
                <a:solidFill>
                  <a:schemeClr val="accent4">
                    <a:lumMod val="75000"/>
                  </a:schemeClr>
                </a:solidFill>
              </a:rPr>
            </a:br>
            <a:r>
              <a:rPr lang="ru-RU" sz="2800" dirty="0" smtClean="0">
                <a:solidFill>
                  <a:schemeClr val="accent4">
                    <a:lumMod val="75000"/>
                  </a:schemeClr>
                </a:solidFill>
              </a:rPr>
              <a:t>В. Г. Белинский.</a:t>
            </a:r>
            <a:endParaRPr lang="ru-RU" dirty="0">
              <a:solidFill>
                <a:schemeClr val="accent4">
                  <a:lumMod val="75000"/>
                </a:schemeClr>
              </a:solidFill>
            </a:endParaRPr>
          </a:p>
        </p:txBody>
      </p:sp>
      <p:pic>
        <p:nvPicPr>
          <p:cNvPr id="7" name="Содержимое 6" descr="9d03a5db521d.png"/>
          <p:cNvPicPr>
            <a:picLocks noGrp="1" noChangeAspect="1"/>
          </p:cNvPicPr>
          <p:nvPr>
            <p:ph sz="half" idx="1"/>
          </p:nvPr>
        </p:nvPicPr>
        <p:blipFill>
          <a:blip r:embed="rId2"/>
          <a:stretch>
            <a:fillRect/>
          </a:stretch>
        </p:blipFill>
        <p:spPr>
          <a:xfrm>
            <a:off x="647700" y="2255361"/>
            <a:ext cx="3657600" cy="3215640"/>
          </a:xfrm>
        </p:spPr>
      </p:pic>
      <p:sp>
        <p:nvSpPr>
          <p:cNvPr id="5" name="Текст 4"/>
          <p:cNvSpPr>
            <a:spLocks noGrp="1"/>
          </p:cNvSpPr>
          <p:nvPr>
            <p:ph sz="half" idx="2"/>
          </p:nvPr>
        </p:nvSpPr>
        <p:spPr/>
        <p:txBody>
          <a:bodyPr>
            <a:noAutofit/>
          </a:bodyPr>
          <a:lstStyle/>
          <a:p>
            <a:endParaRPr lang="ru-RU" sz="1600" dirty="0" smtClean="0"/>
          </a:p>
          <a:p>
            <a:pPr algn="ctr">
              <a:buNone/>
            </a:pPr>
            <a:r>
              <a:rPr lang="ru-RU" sz="2400" dirty="0" smtClean="0"/>
              <a:t>Итоговый урок по теме «Лексика»</a:t>
            </a:r>
          </a:p>
          <a:p>
            <a:pPr algn="ctr">
              <a:buNone/>
            </a:pPr>
            <a:r>
              <a:rPr lang="ru-RU" sz="2400" dirty="0" smtClean="0"/>
              <a:t>(5 класс)</a:t>
            </a:r>
          </a:p>
          <a:p>
            <a:endParaRPr lang="ru-RU" sz="1600" dirty="0" smtClean="0"/>
          </a:p>
          <a:p>
            <a:endParaRPr lang="ru-RU" sz="1600" dirty="0" smtClean="0"/>
          </a:p>
          <a:p>
            <a:endParaRPr lang="ru-RU" sz="1600" dirty="0" smtClean="0"/>
          </a:p>
          <a:p>
            <a:endParaRPr lang="ru-RU" sz="1600" dirty="0" smtClean="0"/>
          </a:p>
          <a:p>
            <a:endParaRPr lang="ru-RU" sz="1600" dirty="0" smtClean="0"/>
          </a:p>
          <a:p>
            <a:pPr>
              <a:buNone/>
            </a:pPr>
            <a:r>
              <a:rPr lang="ru-RU" sz="1800" dirty="0" smtClean="0"/>
              <a:t>                          Учитель Грунина Л. В. </a:t>
            </a:r>
          </a:p>
          <a:p>
            <a:pPr algn="r">
              <a:buNone/>
            </a:pPr>
            <a:r>
              <a:rPr lang="ru-RU" sz="1800" dirty="0" smtClean="0"/>
              <a:t>   МОУ «Новосалмановская СОШ Алькеевского МР РТ»</a:t>
            </a:r>
            <a:endParaRPr lang="ru-RU"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accent4">
                    <a:lumMod val="75000"/>
                  </a:schemeClr>
                </a:solidFill>
              </a:rPr>
              <a:t>Что такое омонимы?</a:t>
            </a:r>
            <a:endParaRPr lang="ru-RU" b="1" dirty="0">
              <a:solidFill>
                <a:schemeClr val="accent4">
                  <a:lumMod val="75000"/>
                </a:schemeClr>
              </a:solidFill>
            </a:endParaRPr>
          </a:p>
        </p:txBody>
      </p:sp>
      <p:sp>
        <p:nvSpPr>
          <p:cNvPr id="3" name="Содержимое 2"/>
          <p:cNvSpPr>
            <a:spLocks noGrp="1"/>
          </p:cNvSpPr>
          <p:nvPr>
            <p:ph idx="1"/>
          </p:nvPr>
        </p:nvSpPr>
        <p:spPr>
          <a:xfrm>
            <a:off x="500034" y="1357298"/>
            <a:ext cx="8229600" cy="4525963"/>
          </a:xfrm>
        </p:spPr>
        <p:txBody>
          <a:bodyPr/>
          <a:lstStyle/>
          <a:p>
            <a:pPr>
              <a:buNone/>
            </a:pPr>
            <a:r>
              <a:rPr lang="ru-RU" dirty="0" smtClean="0">
                <a:solidFill>
                  <a:schemeClr val="tx2"/>
                </a:solidFill>
              </a:rPr>
              <a:t>    </a:t>
            </a:r>
            <a:r>
              <a:rPr lang="ru-RU" sz="2800" dirty="0" smtClean="0">
                <a:solidFill>
                  <a:schemeClr val="tx2"/>
                </a:solidFill>
              </a:rPr>
              <a:t>Указать пары, в которых выделенные слова являются омонимами.</a:t>
            </a:r>
          </a:p>
          <a:p>
            <a:pPr>
              <a:buNone/>
            </a:pPr>
            <a:r>
              <a:rPr lang="ru-RU" sz="2800" dirty="0" smtClean="0"/>
              <a:t>            </a:t>
            </a:r>
            <a:r>
              <a:rPr lang="ru-RU" sz="2800" dirty="0" smtClean="0">
                <a:solidFill>
                  <a:srgbClr val="C00000"/>
                </a:solidFill>
              </a:rPr>
              <a:t> </a:t>
            </a:r>
            <a:r>
              <a:rPr lang="ru-RU" sz="2400" dirty="0" smtClean="0">
                <a:solidFill>
                  <a:srgbClr val="C00000"/>
                </a:solidFill>
              </a:rPr>
              <a:t>Тушить </a:t>
            </a:r>
            <a:r>
              <a:rPr lang="ru-RU" sz="2400" dirty="0" smtClean="0"/>
              <a:t>свет- </a:t>
            </a:r>
            <a:r>
              <a:rPr lang="ru-RU" sz="2400" dirty="0" smtClean="0">
                <a:solidFill>
                  <a:srgbClr val="C00000"/>
                </a:solidFill>
              </a:rPr>
              <a:t>тушить</a:t>
            </a:r>
            <a:r>
              <a:rPr lang="ru-RU" sz="2400" dirty="0" smtClean="0"/>
              <a:t> овощи; пестрая </a:t>
            </a:r>
            <a:r>
              <a:rPr lang="ru-RU" sz="2400" dirty="0" smtClean="0">
                <a:solidFill>
                  <a:srgbClr val="C00000"/>
                </a:solidFill>
              </a:rPr>
              <a:t>рысь</a:t>
            </a:r>
            <a:r>
              <a:rPr lang="ru-RU" sz="2400" dirty="0" smtClean="0"/>
              <a:t>- быстрая </a:t>
            </a:r>
            <a:r>
              <a:rPr lang="ru-RU" sz="2400" dirty="0" smtClean="0">
                <a:solidFill>
                  <a:srgbClr val="C00000"/>
                </a:solidFill>
              </a:rPr>
              <a:t>рысь</a:t>
            </a:r>
            <a:r>
              <a:rPr lang="ru-RU" sz="2400" dirty="0" smtClean="0"/>
              <a:t>; ваза из </a:t>
            </a:r>
            <a:r>
              <a:rPr lang="ru-RU" sz="2400" dirty="0" smtClean="0">
                <a:solidFill>
                  <a:srgbClr val="C00000"/>
                </a:solidFill>
              </a:rPr>
              <a:t>стекла</a:t>
            </a:r>
            <a:r>
              <a:rPr lang="ru-RU" sz="2400" dirty="0" smtClean="0"/>
              <a:t>- вода </a:t>
            </a:r>
            <a:r>
              <a:rPr lang="ru-RU" sz="2400" dirty="0" smtClean="0">
                <a:solidFill>
                  <a:srgbClr val="C00000"/>
                </a:solidFill>
              </a:rPr>
              <a:t>стекла</a:t>
            </a:r>
            <a:r>
              <a:rPr lang="ru-RU" sz="2400" dirty="0" smtClean="0"/>
              <a:t>; </a:t>
            </a:r>
            <a:r>
              <a:rPr lang="ru-RU" sz="2400" dirty="0" smtClean="0">
                <a:solidFill>
                  <a:srgbClr val="C00000"/>
                </a:solidFill>
              </a:rPr>
              <a:t>бабочка </a:t>
            </a:r>
            <a:r>
              <a:rPr lang="ru-RU" sz="2400" dirty="0" smtClean="0"/>
              <a:t>на шее- красивая </a:t>
            </a:r>
            <a:r>
              <a:rPr lang="ru-RU" sz="2400" dirty="0" smtClean="0">
                <a:solidFill>
                  <a:srgbClr val="C00000"/>
                </a:solidFill>
              </a:rPr>
              <a:t>бабочка</a:t>
            </a:r>
            <a:r>
              <a:rPr lang="ru-RU" sz="2400" dirty="0" smtClean="0"/>
              <a:t>; </a:t>
            </a:r>
            <a:r>
              <a:rPr lang="ru-RU" sz="2400" dirty="0" smtClean="0">
                <a:solidFill>
                  <a:srgbClr val="C00000"/>
                </a:solidFill>
              </a:rPr>
              <a:t>косой</a:t>
            </a:r>
            <a:r>
              <a:rPr lang="ru-RU" sz="2400" dirty="0" smtClean="0"/>
              <a:t> дождь, косить</a:t>
            </a:r>
            <a:r>
              <a:rPr lang="ru-RU" sz="2400" dirty="0" smtClean="0">
                <a:solidFill>
                  <a:srgbClr val="C00000"/>
                </a:solidFill>
              </a:rPr>
              <a:t> косой</a:t>
            </a:r>
            <a:r>
              <a:rPr lang="ru-RU" sz="2400" dirty="0" smtClean="0"/>
              <a:t>; шум </a:t>
            </a:r>
            <a:r>
              <a:rPr lang="ru-RU" sz="2400" dirty="0" smtClean="0">
                <a:solidFill>
                  <a:srgbClr val="C00000"/>
                </a:solidFill>
              </a:rPr>
              <a:t>стих</a:t>
            </a:r>
            <a:r>
              <a:rPr lang="ru-RU" sz="2400" dirty="0" smtClean="0"/>
              <a:t>- детский </a:t>
            </a:r>
            <a:r>
              <a:rPr lang="ru-RU" sz="2400" dirty="0" smtClean="0">
                <a:solidFill>
                  <a:srgbClr val="C00000"/>
                </a:solidFill>
              </a:rPr>
              <a:t>стих</a:t>
            </a:r>
            <a:r>
              <a:rPr lang="ru-RU" sz="2400" dirty="0" smtClean="0"/>
              <a:t>; зеленый </a:t>
            </a:r>
            <a:r>
              <a:rPr lang="ru-RU" sz="2400" dirty="0" smtClean="0">
                <a:solidFill>
                  <a:srgbClr val="C00000"/>
                </a:solidFill>
              </a:rPr>
              <a:t>вяз </a:t>
            </a:r>
            <a:r>
              <a:rPr lang="ru-RU" sz="2400" dirty="0" smtClean="0"/>
              <a:t>- </a:t>
            </a:r>
            <a:r>
              <a:rPr lang="ru-RU" sz="2400" dirty="0" smtClean="0">
                <a:solidFill>
                  <a:srgbClr val="C00000"/>
                </a:solidFill>
              </a:rPr>
              <a:t>вяз </a:t>
            </a:r>
            <a:r>
              <a:rPr lang="ru-RU" sz="2400" dirty="0" smtClean="0"/>
              <a:t>по колено; </a:t>
            </a:r>
            <a:r>
              <a:rPr lang="ru-RU" sz="2400" dirty="0" smtClean="0">
                <a:solidFill>
                  <a:srgbClr val="C00000"/>
                </a:solidFill>
              </a:rPr>
              <a:t>перевод</a:t>
            </a:r>
            <a:r>
              <a:rPr lang="ru-RU" sz="2400" dirty="0" smtClean="0"/>
              <a:t> с английского- </a:t>
            </a:r>
            <a:r>
              <a:rPr lang="ru-RU" sz="2400" dirty="0" smtClean="0">
                <a:solidFill>
                  <a:srgbClr val="C00000"/>
                </a:solidFill>
              </a:rPr>
              <a:t>перевод </a:t>
            </a:r>
            <a:r>
              <a:rPr lang="ru-RU" sz="2400" dirty="0" smtClean="0"/>
              <a:t>на другую работу; большая </a:t>
            </a:r>
            <a:r>
              <a:rPr lang="ru-RU" sz="2400" dirty="0" smtClean="0">
                <a:solidFill>
                  <a:srgbClr val="C00000"/>
                </a:solidFill>
              </a:rPr>
              <a:t>печь</a:t>
            </a:r>
            <a:r>
              <a:rPr lang="ru-RU" sz="2400" dirty="0" smtClean="0"/>
              <a:t>- </a:t>
            </a:r>
            <a:r>
              <a:rPr lang="ru-RU" sz="2400" dirty="0" smtClean="0">
                <a:solidFill>
                  <a:srgbClr val="C00000"/>
                </a:solidFill>
              </a:rPr>
              <a:t>печь </a:t>
            </a:r>
            <a:r>
              <a:rPr lang="ru-RU" sz="2400" dirty="0" smtClean="0"/>
              <a:t>печенье; </a:t>
            </a:r>
            <a:endParaRPr lang="ru-RU" sz="2400" dirty="0"/>
          </a:p>
        </p:txBody>
      </p:sp>
      <p:pic>
        <p:nvPicPr>
          <p:cNvPr id="4098" name="Picture 2" descr="C:\Users\Людмила\Desktop\рысь.jpg"/>
          <p:cNvPicPr>
            <a:picLocks noChangeAspect="1" noChangeArrowheads="1"/>
          </p:cNvPicPr>
          <p:nvPr/>
        </p:nvPicPr>
        <p:blipFill>
          <a:blip r:embed="rId2"/>
          <a:srcRect/>
          <a:stretch>
            <a:fillRect/>
          </a:stretch>
        </p:blipFill>
        <p:spPr bwMode="auto">
          <a:xfrm>
            <a:off x="857224" y="4929198"/>
            <a:ext cx="1734770" cy="1400196"/>
          </a:xfrm>
          <a:prstGeom prst="rect">
            <a:avLst/>
          </a:prstGeom>
          <a:noFill/>
        </p:spPr>
      </p:pic>
      <p:pic>
        <p:nvPicPr>
          <p:cNvPr id="4099" name="Picture 3" descr="C:\Users\Людмила\Desktop\лош. рысь.jpg"/>
          <p:cNvPicPr>
            <a:picLocks noChangeAspect="1" noChangeArrowheads="1"/>
          </p:cNvPicPr>
          <p:nvPr/>
        </p:nvPicPr>
        <p:blipFill>
          <a:blip r:embed="rId3"/>
          <a:srcRect/>
          <a:stretch>
            <a:fillRect/>
          </a:stretch>
        </p:blipFill>
        <p:spPr bwMode="auto">
          <a:xfrm>
            <a:off x="2143108" y="5357826"/>
            <a:ext cx="1755473" cy="1285884"/>
          </a:xfrm>
          <a:prstGeom prst="rect">
            <a:avLst/>
          </a:prstGeom>
          <a:noFill/>
        </p:spPr>
      </p:pic>
      <p:pic>
        <p:nvPicPr>
          <p:cNvPr id="4100" name="Picture 4" descr="C:\Users\Людмила\Desktop\баб..jpg"/>
          <p:cNvPicPr>
            <a:picLocks noChangeAspect="1" noChangeArrowheads="1"/>
          </p:cNvPicPr>
          <p:nvPr/>
        </p:nvPicPr>
        <p:blipFill>
          <a:blip r:embed="rId4"/>
          <a:srcRect/>
          <a:stretch>
            <a:fillRect/>
          </a:stretch>
        </p:blipFill>
        <p:spPr bwMode="auto">
          <a:xfrm>
            <a:off x="7072330" y="4357694"/>
            <a:ext cx="1500190" cy="1200152"/>
          </a:xfrm>
          <a:prstGeom prst="rect">
            <a:avLst/>
          </a:prstGeom>
          <a:noFill/>
        </p:spPr>
      </p:pic>
      <p:pic>
        <p:nvPicPr>
          <p:cNvPr id="4101" name="Picture 5" descr="C:\Users\Людмила\Desktop\галстук.jpg"/>
          <p:cNvPicPr>
            <a:picLocks noChangeAspect="1" noChangeArrowheads="1"/>
          </p:cNvPicPr>
          <p:nvPr/>
        </p:nvPicPr>
        <p:blipFill>
          <a:blip r:embed="rId5"/>
          <a:srcRect/>
          <a:stretch>
            <a:fillRect/>
          </a:stretch>
        </p:blipFill>
        <p:spPr bwMode="auto">
          <a:xfrm>
            <a:off x="5572132" y="5143512"/>
            <a:ext cx="1942978" cy="150019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7030A0"/>
                </a:solidFill>
              </a:rPr>
              <a:t>Слова- братья</a:t>
            </a:r>
            <a:endParaRPr lang="ru-RU" sz="3600" b="1" dirty="0">
              <a:solidFill>
                <a:srgbClr val="7030A0"/>
              </a:solidFill>
            </a:endParaRPr>
          </a:p>
        </p:txBody>
      </p:sp>
      <p:sp>
        <p:nvSpPr>
          <p:cNvPr id="3" name="Содержимое 2"/>
          <p:cNvSpPr>
            <a:spLocks noGrp="1"/>
          </p:cNvSpPr>
          <p:nvPr>
            <p:ph idx="1"/>
          </p:nvPr>
        </p:nvSpPr>
        <p:spPr/>
        <p:txBody>
          <a:bodyPr>
            <a:normAutofit/>
          </a:bodyPr>
          <a:lstStyle/>
          <a:p>
            <a:pPr algn="just">
              <a:buNone/>
            </a:pPr>
            <a:r>
              <a:rPr lang="ru-RU" sz="1400" dirty="0" smtClean="0"/>
              <a:t>             Старые люди рассказывают, что в древнем городе Лексика жили бродячие слова. Они появлялись то тут, то там. Одинаково радовались людскому счастью и одинаково печалились. Сказывают, что даже разговаривали на одном языке. Много у них было общего. Но все дело было в том, что эти слова жили- были поодиночке, искали друг- друга и никак не могли встретиться. </a:t>
            </a:r>
          </a:p>
          <a:p>
            <a:pPr algn="just">
              <a:buNone/>
            </a:pPr>
            <a:r>
              <a:rPr lang="ru-RU" sz="1400" dirty="0" smtClean="0"/>
              <a:t>            Однажды в городе появился волшебник, который всех одиноких делал счастливыми. Со всех концов страны Языкознание потянулись к доброму старичку разные слова. Им хотелось поскорее найти друзей. </a:t>
            </a:r>
          </a:p>
          <a:p>
            <a:pPr algn="just">
              <a:buNone/>
            </a:pPr>
            <a:r>
              <a:rPr lang="ru-RU" sz="1400" dirty="0" smtClean="0"/>
              <a:t>            Волшебник выстроил их в один ряд, повелел им друг друга братьями величать,  не обижаться на то, что приняв клятву верности, они стали называться одним словом. Ведь все равно ни один из них не потерял красоты, яркости, а стал лучше. Как всякий счастливый.</a:t>
            </a:r>
          </a:p>
          <a:p>
            <a:pPr algn="just">
              <a:buNone/>
            </a:pPr>
            <a:r>
              <a:rPr lang="ru-RU" sz="1400" dirty="0" smtClean="0"/>
              <a:t>                                          </a:t>
            </a:r>
          </a:p>
          <a:p>
            <a:pPr algn="just">
              <a:buNone/>
            </a:pPr>
            <a:r>
              <a:rPr lang="ru-RU" sz="1400" i="1" dirty="0" smtClean="0"/>
              <a:t>                                                                                             </a:t>
            </a:r>
            <a:r>
              <a:rPr lang="ru-RU" sz="1400" b="1" i="1" dirty="0" smtClean="0">
                <a:solidFill>
                  <a:schemeClr val="tx2">
                    <a:lumMod val="75000"/>
                  </a:schemeClr>
                </a:solidFill>
              </a:rPr>
              <a:t>1) О каких словах идет речь в сказке?</a:t>
            </a:r>
          </a:p>
          <a:p>
            <a:pPr algn="just">
              <a:buNone/>
            </a:pPr>
            <a:r>
              <a:rPr lang="ru-RU" sz="1400" b="1" i="1" dirty="0" smtClean="0">
                <a:solidFill>
                  <a:schemeClr val="tx2">
                    <a:lumMod val="75000"/>
                  </a:schemeClr>
                </a:solidFill>
              </a:rPr>
              <a:t>                                                                                            2) Как называется ряд, в который выстроил</a:t>
            </a:r>
          </a:p>
          <a:p>
            <a:pPr algn="just">
              <a:buNone/>
            </a:pPr>
            <a:r>
              <a:rPr lang="ru-RU" sz="1400" b="1" i="1" dirty="0" smtClean="0">
                <a:solidFill>
                  <a:schemeClr val="tx2">
                    <a:lumMod val="75000"/>
                  </a:schemeClr>
                </a:solidFill>
              </a:rPr>
              <a:t>                                                                                              волшебник слова, которые пожелали  найти</a:t>
            </a:r>
          </a:p>
          <a:p>
            <a:pPr algn="just">
              <a:buNone/>
            </a:pPr>
            <a:r>
              <a:rPr lang="ru-RU" sz="1400" b="1" i="1" dirty="0" smtClean="0">
                <a:solidFill>
                  <a:schemeClr val="tx2">
                    <a:lumMod val="75000"/>
                  </a:schemeClr>
                </a:solidFill>
              </a:rPr>
              <a:t>                                                                                              друзей?</a:t>
            </a:r>
          </a:p>
          <a:p>
            <a:pPr algn="just">
              <a:buNone/>
            </a:pPr>
            <a:r>
              <a:rPr lang="ru-RU" sz="1400" b="1" i="1" dirty="0" smtClean="0">
                <a:solidFill>
                  <a:schemeClr val="tx2">
                    <a:lumMod val="75000"/>
                  </a:schemeClr>
                </a:solidFill>
              </a:rPr>
              <a:t>                                                                                   </a:t>
            </a:r>
          </a:p>
          <a:p>
            <a:pPr algn="just">
              <a:buNone/>
            </a:pPr>
            <a:endParaRPr lang="ru-RU" sz="1400" dirty="0" smtClean="0"/>
          </a:p>
          <a:p>
            <a:pPr algn="just">
              <a:buNone/>
            </a:pPr>
            <a:endParaRPr lang="ru-RU" sz="1400" dirty="0"/>
          </a:p>
        </p:txBody>
      </p:sp>
      <p:pic>
        <p:nvPicPr>
          <p:cNvPr id="6" name="Picture 3"/>
          <p:cNvPicPr>
            <a:picLocks noChangeAspect="1" noChangeArrowheads="1" noCrop="1"/>
          </p:cNvPicPr>
          <p:nvPr/>
        </p:nvPicPr>
        <p:blipFill>
          <a:blip r:embed="rId2"/>
          <a:srcRect/>
          <a:stretch>
            <a:fillRect/>
          </a:stretch>
        </p:blipFill>
        <p:spPr bwMode="auto">
          <a:xfrm rot="21129269">
            <a:off x="1124778" y="4246291"/>
            <a:ext cx="2692447" cy="2011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accent4">
                    <a:lumMod val="75000"/>
                  </a:schemeClr>
                </a:solidFill>
              </a:rPr>
              <a:t>Синонимический ряд </a:t>
            </a:r>
            <a:endParaRPr lang="ru-RU" sz="3600" b="1" dirty="0">
              <a:solidFill>
                <a:schemeClr val="accent4">
                  <a:lumMod val="75000"/>
                </a:schemeClr>
              </a:solidFill>
            </a:endParaRPr>
          </a:p>
        </p:txBody>
      </p:sp>
      <p:pic>
        <p:nvPicPr>
          <p:cNvPr id="5" name="Содержимое 4" descr="nature_030-320x480.jpg"/>
          <p:cNvPicPr>
            <a:picLocks noGrp="1" noChangeAspect="1"/>
          </p:cNvPicPr>
          <p:nvPr>
            <p:ph sz="half" idx="1"/>
          </p:nvPr>
        </p:nvPicPr>
        <p:blipFill>
          <a:blip r:embed="rId2"/>
          <a:stretch>
            <a:fillRect/>
          </a:stretch>
        </p:blipFill>
        <p:spPr>
          <a:xfrm>
            <a:off x="571472" y="1214422"/>
            <a:ext cx="3714776" cy="5214974"/>
          </a:xfrm>
        </p:spPr>
      </p:pic>
      <p:sp>
        <p:nvSpPr>
          <p:cNvPr id="4" name="Содержимое 3"/>
          <p:cNvSpPr>
            <a:spLocks noGrp="1"/>
          </p:cNvSpPr>
          <p:nvPr>
            <p:ph sz="half" idx="2"/>
          </p:nvPr>
        </p:nvSpPr>
        <p:spPr/>
        <p:txBody>
          <a:bodyPr>
            <a:normAutofit/>
          </a:bodyPr>
          <a:lstStyle/>
          <a:p>
            <a:pPr>
              <a:buNone/>
            </a:pPr>
            <a:r>
              <a:rPr lang="ru-RU" dirty="0" smtClean="0"/>
              <a:t>Подобрать синонимы к слову зеленый</a:t>
            </a:r>
          </a:p>
          <a:p>
            <a:pPr algn="ctr">
              <a:buNone/>
            </a:pPr>
            <a:endParaRPr lang="ru-RU" dirty="0" smtClean="0">
              <a:solidFill>
                <a:srgbClr val="00B050"/>
              </a:solidFill>
            </a:endParaRPr>
          </a:p>
          <a:p>
            <a:pPr algn="ctr">
              <a:buNone/>
            </a:pPr>
            <a:r>
              <a:rPr lang="ru-RU" dirty="0" smtClean="0">
                <a:solidFill>
                  <a:srgbClr val="00B050"/>
                </a:solidFill>
              </a:rPr>
              <a:t>Зелёный</a:t>
            </a:r>
          </a:p>
          <a:p>
            <a:pPr algn="ctr">
              <a:buNone/>
            </a:pPr>
            <a:r>
              <a:rPr lang="ru-RU" dirty="0" smtClean="0"/>
              <a:t>Травяной</a:t>
            </a:r>
          </a:p>
          <a:p>
            <a:pPr algn="ctr">
              <a:buNone/>
            </a:pPr>
            <a:r>
              <a:rPr lang="ru-RU" dirty="0" smtClean="0"/>
              <a:t>Малахитовый</a:t>
            </a:r>
          </a:p>
          <a:p>
            <a:pPr algn="ctr">
              <a:buNone/>
            </a:pPr>
            <a:r>
              <a:rPr lang="ru-RU" dirty="0" smtClean="0"/>
              <a:t>Изумрудный</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4">
                    <a:lumMod val="75000"/>
                  </a:schemeClr>
                </a:solidFill>
              </a:rPr>
              <a:t>Синонимический ряд</a:t>
            </a:r>
            <a:endParaRPr lang="ru-RU" b="1" dirty="0">
              <a:solidFill>
                <a:schemeClr val="accent4">
                  <a:lumMod val="75000"/>
                </a:schemeClr>
              </a:solidFill>
            </a:endParaRPr>
          </a:p>
        </p:txBody>
      </p:sp>
      <p:sp>
        <p:nvSpPr>
          <p:cNvPr id="4" name="Содержимое 3"/>
          <p:cNvSpPr>
            <a:spLocks noGrp="1"/>
          </p:cNvSpPr>
          <p:nvPr>
            <p:ph sz="half" idx="2"/>
          </p:nvPr>
        </p:nvSpPr>
        <p:spPr/>
        <p:txBody>
          <a:bodyPr/>
          <a:lstStyle/>
          <a:p>
            <a:pPr algn="ctr">
              <a:buNone/>
            </a:pPr>
            <a:r>
              <a:rPr lang="ru-RU" dirty="0" smtClean="0"/>
              <a:t>Подобрать синонимы к слову </a:t>
            </a:r>
            <a:r>
              <a:rPr lang="ru-RU" dirty="0" err="1" smtClean="0"/>
              <a:t>голубое</a:t>
            </a:r>
            <a:endParaRPr lang="ru-RU" dirty="0" smtClean="0"/>
          </a:p>
          <a:p>
            <a:pPr algn="ctr">
              <a:buNone/>
            </a:pPr>
            <a:endParaRPr lang="ru-RU" dirty="0" smtClean="0">
              <a:solidFill>
                <a:schemeClr val="tx2"/>
              </a:solidFill>
            </a:endParaRPr>
          </a:p>
          <a:p>
            <a:pPr algn="ctr">
              <a:buNone/>
            </a:pPr>
            <a:r>
              <a:rPr lang="ru-RU" dirty="0" err="1" smtClean="0">
                <a:solidFill>
                  <a:schemeClr val="tx2"/>
                </a:solidFill>
              </a:rPr>
              <a:t>Голубое</a:t>
            </a:r>
            <a:endParaRPr lang="ru-RU" dirty="0" smtClean="0">
              <a:solidFill>
                <a:schemeClr val="tx2"/>
              </a:solidFill>
            </a:endParaRPr>
          </a:p>
          <a:p>
            <a:pPr algn="ctr">
              <a:buNone/>
            </a:pPr>
            <a:r>
              <a:rPr lang="ru-RU" dirty="0" smtClean="0"/>
              <a:t>Лазурное </a:t>
            </a:r>
          </a:p>
          <a:p>
            <a:pPr algn="ctr">
              <a:buNone/>
            </a:pPr>
            <a:r>
              <a:rPr lang="ru-RU" dirty="0" smtClean="0"/>
              <a:t>Небесное </a:t>
            </a:r>
          </a:p>
          <a:p>
            <a:pPr algn="ctr">
              <a:buNone/>
            </a:pPr>
            <a:r>
              <a:rPr lang="ru-RU" dirty="0" smtClean="0"/>
              <a:t>Бирюзовое </a:t>
            </a:r>
          </a:p>
          <a:p>
            <a:pPr>
              <a:buNone/>
            </a:pPr>
            <a:endParaRPr lang="ru-RU" dirty="0"/>
          </a:p>
        </p:txBody>
      </p:sp>
      <p:pic>
        <p:nvPicPr>
          <p:cNvPr id="9" name="Содержимое 8" descr="снеж.jpg"/>
          <p:cNvPicPr>
            <a:picLocks noGrp="1" noChangeAspect="1"/>
          </p:cNvPicPr>
          <p:nvPr>
            <p:ph sz="half" idx="1"/>
          </p:nvPr>
        </p:nvPicPr>
        <p:blipFill>
          <a:blip r:embed="rId2"/>
          <a:stretch>
            <a:fillRect/>
          </a:stretch>
        </p:blipFill>
        <p:spPr>
          <a:xfrm>
            <a:off x="642910" y="1571612"/>
            <a:ext cx="3786214" cy="478634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ormAutofit/>
          </a:bodyPr>
          <a:lstStyle/>
          <a:p>
            <a:pPr algn="just"/>
            <a:r>
              <a:rPr lang="ru-RU" sz="3600" b="1" dirty="0" smtClean="0">
                <a:solidFill>
                  <a:schemeClr val="accent4">
                    <a:lumMod val="75000"/>
                  </a:schemeClr>
                </a:solidFill>
              </a:rPr>
              <a:t>Подберите синонимы, в которых вторые буквы уже проставлены</a:t>
            </a:r>
            <a:r>
              <a:rPr lang="ru-RU" sz="3600" dirty="0" smtClean="0">
                <a:solidFill>
                  <a:schemeClr val="accent4">
                    <a:lumMod val="75000"/>
                  </a:schemeClr>
                </a:solidFill>
              </a:rPr>
              <a:t>.</a:t>
            </a:r>
            <a:endParaRPr lang="ru-RU" sz="3600" dirty="0">
              <a:solidFill>
                <a:schemeClr val="accent4">
                  <a:lumMod val="75000"/>
                </a:schemeClr>
              </a:solidFill>
            </a:endParaRPr>
          </a:p>
        </p:txBody>
      </p:sp>
      <p:sp>
        <p:nvSpPr>
          <p:cNvPr id="3" name="Содержимое 2"/>
          <p:cNvSpPr>
            <a:spLocks noGrp="1"/>
          </p:cNvSpPr>
          <p:nvPr>
            <p:ph idx="1"/>
          </p:nvPr>
        </p:nvSpPr>
        <p:spPr/>
        <p:txBody>
          <a:bodyPr>
            <a:noAutofit/>
          </a:bodyPr>
          <a:lstStyle/>
          <a:p>
            <a:pPr algn="ctr">
              <a:buNone/>
            </a:pPr>
            <a:r>
              <a:rPr lang="ru-RU" dirty="0" smtClean="0"/>
              <a:t>Главный-</a:t>
            </a:r>
            <a:r>
              <a:rPr lang="ru-RU" dirty="0" smtClean="0">
                <a:solidFill>
                  <a:srgbClr val="C00000"/>
                </a:solidFill>
              </a:rPr>
              <a:t>…с</a:t>
            </a:r>
          </a:p>
          <a:p>
            <a:pPr algn="ctr">
              <a:buNone/>
            </a:pPr>
            <a:r>
              <a:rPr lang="ru-RU" dirty="0" smtClean="0"/>
              <a:t>Мощный-</a:t>
            </a:r>
            <a:r>
              <a:rPr lang="ru-RU" dirty="0" smtClean="0">
                <a:solidFill>
                  <a:srgbClr val="C00000"/>
                </a:solidFill>
              </a:rPr>
              <a:t>…и</a:t>
            </a:r>
          </a:p>
          <a:p>
            <a:pPr algn="ctr">
              <a:buNone/>
            </a:pPr>
            <a:r>
              <a:rPr lang="ru-RU" dirty="0" smtClean="0"/>
              <a:t>Иностранный-</a:t>
            </a:r>
            <a:r>
              <a:rPr lang="ru-RU" dirty="0" smtClean="0">
                <a:solidFill>
                  <a:srgbClr val="C00000"/>
                </a:solidFill>
              </a:rPr>
              <a:t>…</a:t>
            </a:r>
            <a:r>
              <a:rPr lang="ru-RU" dirty="0" err="1" smtClean="0">
                <a:solidFill>
                  <a:srgbClr val="C00000"/>
                </a:solidFill>
              </a:rPr>
              <a:t>н</a:t>
            </a:r>
            <a:endParaRPr lang="ru-RU" dirty="0" smtClean="0">
              <a:solidFill>
                <a:srgbClr val="C00000"/>
              </a:solidFill>
            </a:endParaRPr>
          </a:p>
          <a:p>
            <a:pPr algn="ctr">
              <a:buNone/>
            </a:pPr>
            <a:r>
              <a:rPr lang="ru-RU" dirty="0" smtClean="0"/>
              <a:t>Смышленый-</a:t>
            </a:r>
            <a:r>
              <a:rPr lang="ru-RU" dirty="0" smtClean="0">
                <a:solidFill>
                  <a:srgbClr val="C00000"/>
                </a:solidFill>
              </a:rPr>
              <a:t>…о</a:t>
            </a:r>
          </a:p>
          <a:p>
            <a:pPr algn="ctr">
              <a:buNone/>
            </a:pPr>
            <a:r>
              <a:rPr lang="ru-RU" dirty="0" smtClean="0"/>
              <a:t>Занимательный-</a:t>
            </a:r>
            <a:r>
              <a:rPr lang="ru-RU" dirty="0" smtClean="0">
                <a:solidFill>
                  <a:srgbClr val="C00000"/>
                </a:solidFill>
              </a:rPr>
              <a:t>…</a:t>
            </a:r>
            <a:r>
              <a:rPr lang="ru-RU" dirty="0" err="1" smtClean="0">
                <a:solidFill>
                  <a:srgbClr val="C00000"/>
                </a:solidFill>
              </a:rPr>
              <a:t>н</a:t>
            </a:r>
            <a:endParaRPr lang="ru-RU" dirty="0" smtClean="0">
              <a:solidFill>
                <a:srgbClr val="C00000"/>
              </a:solidFill>
            </a:endParaRPr>
          </a:p>
          <a:p>
            <a:pPr algn="ctr">
              <a:buNone/>
            </a:pPr>
            <a:r>
              <a:rPr lang="ru-RU" dirty="0" smtClean="0"/>
              <a:t>Грязный-</a:t>
            </a:r>
            <a:r>
              <a:rPr lang="ru-RU" dirty="0" smtClean="0">
                <a:solidFill>
                  <a:srgbClr val="C00000"/>
                </a:solidFill>
              </a:rPr>
              <a:t>…и</a:t>
            </a:r>
          </a:p>
          <a:p>
            <a:pPr algn="ctr">
              <a:buNone/>
            </a:pPr>
            <a:r>
              <a:rPr lang="ru-RU" dirty="0" smtClean="0"/>
              <a:t>Кроткий- </a:t>
            </a:r>
            <a:r>
              <a:rPr lang="ru-RU" dirty="0" smtClean="0">
                <a:solidFill>
                  <a:srgbClr val="C00000"/>
                </a:solidFill>
              </a:rPr>
              <a:t>…м</a:t>
            </a:r>
          </a:p>
          <a:p>
            <a:pPr algn="ctr">
              <a:buNone/>
            </a:pPr>
            <a:r>
              <a:rPr lang="ru-RU" dirty="0" smtClean="0"/>
              <a:t>Скорый -</a:t>
            </a:r>
            <a:r>
              <a:rPr lang="ru-RU" dirty="0" smtClean="0">
                <a:solidFill>
                  <a:srgbClr val="C00000"/>
                </a:solidFill>
              </a:rPr>
              <a:t>…</a:t>
            </a:r>
            <a:r>
              <a:rPr lang="ru-RU" dirty="0" err="1" smtClean="0">
                <a:solidFill>
                  <a:srgbClr val="C00000"/>
                </a:solidFill>
              </a:rPr>
              <a:t>ы</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accent4">
                    <a:lumMod val="75000"/>
                  </a:schemeClr>
                </a:solidFill>
              </a:rPr>
              <a:t>Антонимы- это слова…</a:t>
            </a:r>
            <a:r>
              <a:rPr lang="ru-RU" sz="2700" i="1" dirty="0" smtClean="0"/>
              <a:t>(закончи предложение)</a:t>
            </a:r>
            <a:endParaRPr lang="ru-RU" sz="2700" i="1" dirty="0"/>
          </a:p>
        </p:txBody>
      </p:sp>
      <p:sp>
        <p:nvSpPr>
          <p:cNvPr id="3" name="Содержимое 2"/>
          <p:cNvSpPr>
            <a:spLocks noGrp="1"/>
          </p:cNvSpPr>
          <p:nvPr>
            <p:ph idx="1"/>
          </p:nvPr>
        </p:nvSpPr>
        <p:spPr/>
        <p:txBody>
          <a:bodyPr>
            <a:normAutofit/>
          </a:bodyPr>
          <a:lstStyle/>
          <a:p>
            <a:pPr algn="just">
              <a:buNone/>
            </a:pPr>
            <a:r>
              <a:rPr lang="ru-RU" sz="1800" dirty="0" smtClean="0"/>
              <a:t>                          1 вариант                                                               2 вариант</a:t>
            </a:r>
          </a:p>
          <a:p>
            <a:pPr algn="just">
              <a:buNone/>
            </a:pPr>
            <a:r>
              <a:rPr lang="ru-RU" sz="1600" dirty="0" smtClean="0">
                <a:solidFill>
                  <a:schemeClr val="accent1">
                    <a:lumMod val="50000"/>
                  </a:schemeClr>
                </a:solidFill>
              </a:rPr>
              <a:t>                             Грязный -… .                                                                      Широкий - … .</a:t>
            </a:r>
          </a:p>
          <a:p>
            <a:pPr algn="just">
              <a:buNone/>
            </a:pPr>
            <a:r>
              <a:rPr lang="ru-RU" sz="1600" dirty="0" smtClean="0">
                <a:solidFill>
                  <a:schemeClr val="accent1">
                    <a:lumMod val="50000"/>
                  </a:schemeClr>
                </a:solidFill>
              </a:rPr>
              <a:t>                             Искусственный - … .                                                        Твердый - … .</a:t>
            </a:r>
          </a:p>
          <a:p>
            <a:pPr algn="just">
              <a:buNone/>
            </a:pPr>
            <a:r>
              <a:rPr lang="ru-RU" sz="1600" dirty="0" smtClean="0">
                <a:solidFill>
                  <a:schemeClr val="accent1">
                    <a:lumMod val="50000"/>
                  </a:schemeClr>
                </a:solidFill>
              </a:rPr>
              <a:t>                             Трусливый - … .                                                                 Старый - … .</a:t>
            </a:r>
          </a:p>
          <a:p>
            <a:pPr algn="just">
              <a:buNone/>
            </a:pPr>
            <a:r>
              <a:rPr lang="ru-RU" sz="1600" dirty="0" smtClean="0">
                <a:solidFill>
                  <a:schemeClr val="accent1">
                    <a:lumMod val="50000"/>
                  </a:schemeClr>
                </a:solidFill>
              </a:rPr>
              <a:t>                             Мягкий - … .                                                                       Скучный - … .</a:t>
            </a:r>
          </a:p>
          <a:p>
            <a:pPr algn="just">
              <a:buNone/>
            </a:pPr>
            <a:r>
              <a:rPr lang="ru-RU" sz="1600" dirty="0" smtClean="0">
                <a:solidFill>
                  <a:schemeClr val="accent1">
                    <a:lumMod val="50000"/>
                  </a:schemeClr>
                </a:solidFill>
              </a:rPr>
              <a:t>                             Грубый - … .                                                                        Бесполезный - … .</a:t>
            </a:r>
          </a:p>
          <a:p>
            <a:pPr algn="just">
              <a:buNone/>
            </a:pPr>
            <a:r>
              <a:rPr lang="ru-RU" sz="1600" dirty="0" smtClean="0">
                <a:solidFill>
                  <a:schemeClr val="accent1">
                    <a:lumMod val="50000"/>
                  </a:schemeClr>
                </a:solidFill>
              </a:rPr>
              <a:t>                             Замкнутый - … .                                                                 Неряшливый - … .</a:t>
            </a:r>
          </a:p>
          <a:p>
            <a:pPr algn="just">
              <a:buNone/>
            </a:pPr>
            <a:r>
              <a:rPr lang="ru-RU" sz="1600" dirty="0" smtClean="0">
                <a:solidFill>
                  <a:schemeClr val="accent1">
                    <a:lumMod val="50000"/>
                  </a:schemeClr>
                </a:solidFill>
              </a:rPr>
              <a:t>                             Слабый - … .</a:t>
            </a:r>
          </a:p>
          <a:p>
            <a:pPr algn="just">
              <a:buNone/>
            </a:pPr>
            <a:r>
              <a:rPr lang="ru-RU" sz="1600" dirty="0" smtClean="0">
                <a:solidFill>
                  <a:schemeClr val="accent1">
                    <a:lumMod val="50000"/>
                  </a:schemeClr>
                </a:solidFill>
              </a:rPr>
              <a:t>                             Светлый - … .</a:t>
            </a:r>
          </a:p>
          <a:p>
            <a:pPr algn="just">
              <a:buNone/>
            </a:pPr>
            <a:r>
              <a:rPr lang="ru-RU" sz="1600" dirty="0" smtClean="0">
                <a:solidFill>
                  <a:schemeClr val="accent1">
                    <a:lumMod val="50000"/>
                  </a:schemeClr>
                </a:solidFill>
              </a:rPr>
              <a:t>                                 + Ь</a:t>
            </a:r>
          </a:p>
          <a:p>
            <a:pPr algn="just">
              <a:buNone/>
            </a:pPr>
            <a:endParaRPr lang="ru-RU" sz="1600" dirty="0" smtClean="0">
              <a:solidFill>
                <a:schemeClr val="accent1">
                  <a:lumMod val="50000"/>
                </a:schemeClr>
              </a:solidFill>
            </a:endParaRPr>
          </a:p>
          <a:p>
            <a:pPr algn="just">
              <a:buNone/>
            </a:pPr>
            <a:r>
              <a:rPr lang="ru-RU" sz="1800" dirty="0" smtClean="0"/>
              <a:t>               Подберите к данным выше словам антонимы.  Первые буквы пропущенных слов, если их прочитать, составят еще два добрых слова.</a:t>
            </a:r>
          </a:p>
          <a:p>
            <a:pPr algn="just">
              <a:buNone/>
            </a:pPr>
            <a:endParaRPr lang="ru-RU" sz="1800" dirty="0" smtClean="0"/>
          </a:p>
          <a:p>
            <a:pPr algn="just">
              <a:buNone/>
            </a:pPr>
            <a:endParaRPr lang="ru-RU" sz="1800" dirty="0" smtClean="0"/>
          </a:p>
          <a:p>
            <a:pPr algn="just">
              <a:buNone/>
            </a:pPr>
            <a:endParaRPr lang="ru-RU" sz="1800" dirty="0" smtClean="0"/>
          </a:p>
          <a:p>
            <a:pPr algn="ctr">
              <a:buNone/>
            </a:pPr>
            <a:endParaRPr lang="ru-RU" sz="1600" dirty="0" smtClean="0"/>
          </a:p>
          <a:p>
            <a:pPr algn="ctr">
              <a:buNone/>
            </a:pPr>
            <a:endParaRPr lang="ru-RU"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Проверь себя. </a:t>
            </a:r>
            <a:r>
              <a:rPr lang="ru-RU" sz="2000" dirty="0" smtClean="0"/>
              <a:t>( Ключ к предыдущему заданию)</a:t>
            </a:r>
            <a:endParaRPr lang="ru-RU" dirty="0"/>
          </a:p>
        </p:txBody>
      </p:sp>
      <p:sp>
        <p:nvSpPr>
          <p:cNvPr id="3" name="Содержимое 2"/>
          <p:cNvSpPr>
            <a:spLocks noGrp="1"/>
          </p:cNvSpPr>
          <p:nvPr>
            <p:ph idx="1"/>
          </p:nvPr>
        </p:nvSpPr>
        <p:spPr/>
        <p:txBody>
          <a:bodyPr>
            <a:normAutofit/>
          </a:bodyPr>
          <a:lstStyle/>
          <a:p>
            <a:pPr algn="just">
              <a:buNone/>
            </a:pPr>
            <a:r>
              <a:rPr lang="ru-RU" sz="2000" dirty="0" smtClean="0"/>
              <a:t>                1 вариант                                                               2 вариант</a:t>
            </a:r>
          </a:p>
          <a:p>
            <a:pPr algn="just">
              <a:buNone/>
            </a:pPr>
            <a:endParaRPr lang="ru-RU" sz="2000" dirty="0" smtClean="0"/>
          </a:p>
          <a:p>
            <a:pPr algn="just">
              <a:buNone/>
            </a:pPr>
            <a:r>
              <a:rPr lang="ru-RU" sz="2000" dirty="0" smtClean="0">
                <a:solidFill>
                  <a:schemeClr val="accent1">
                    <a:lumMod val="50000"/>
                  </a:schemeClr>
                </a:solidFill>
              </a:rPr>
              <a:t>  Грязный -              </a:t>
            </a:r>
            <a:r>
              <a:rPr lang="ru-RU" sz="2000" dirty="0" smtClean="0">
                <a:solidFill>
                  <a:srgbClr val="C00000"/>
                </a:solidFill>
              </a:rPr>
              <a:t>ч</a:t>
            </a:r>
            <a:r>
              <a:rPr lang="ru-RU" sz="2000" dirty="0" smtClean="0">
                <a:solidFill>
                  <a:schemeClr val="accent1">
                    <a:lumMod val="50000"/>
                  </a:schemeClr>
                </a:solidFill>
              </a:rPr>
              <a:t>истый                           Широкий -          </a:t>
            </a:r>
            <a:r>
              <a:rPr lang="ru-RU" sz="2000" dirty="0" smtClean="0">
                <a:solidFill>
                  <a:srgbClr val="C00000"/>
                </a:solidFill>
              </a:rPr>
              <a:t>у</a:t>
            </a:r>
            <a:r>
              <a:rPr lang="ru-RU" sz="2000" dirty="0" smtClean="0">
                <a:solidFill>
                  <a:schemeClr val="accent1">
                    <a:lumMod val="50000"/>
                  </a:schemeClr>
                </a:solidFill>
              </a:rPr>
              <a:t>зкий … .              </a:t>
            </a:r>
          </a:p>
          <a:p>
            <a:pPr algn="just">
              <a:buNone/>
            </a:pPr>
            <a:r>
              <a:rPr lang="ru-RU" sz="2000" dirty="0" smtClean="0">
                <a:solidFill>
                  <a:schemeClr val="accent1">
                    <a:lumMod val="50000"/>
                  </a:schemeClr>
                </a:solidFill>
              </a:rPr>
              <a:t>  Искусственный - </a:t>
            </a:r>
            <a:r>
              <a:rPr lang="ru-RU" sz="2000" dirty="0" smtClean="0">
                <a:solidFill>
                  <a:srgbClr val="C00000"/>
                </a:solidFill>
              </a:rPr>
              <a:t>е</a:t>
            </a:r>
            <a:r>
              <a:rPr lang="ru-RU" sz="2000" dirty="0" smtClean="0">
                <a:solidFill>
                  <a:schemeClr val="accent1">
                    <a:lumMod val="50000"/>
                  </a:schemeClr>
                </a:solidFill>
              </a:rPr>
              <a:t>стественный               Твердый -          </a:t>
            </a:r>
            <a:r>
              <a:rPr lang="ru-RU" sz="2000" dirty="0" smtClean="0">
                <a:solidFill>
                  <a:srgbClr val="C00000"/>
                </a:solidFill>
              </a:rPr>
              <a:t>м</a:t>
            </a:r>
            <a:r>
              <a:rPr lang="ru-RU" sz="2000" dirty="0" smtClean="0">
                <a:solidFill>
                  <a:schemeClr val="accent1">
                    <a:lumMod val="50000"/>
                  </a:schemeClr>
                </a:solidFill>
              </a:rPr>
              <a:t>ягкий</a:t>
            </a:r>
          </a:p>
          <a:p>
            <a:pPr algn="just">
              <a:buNone/>
            </a:pPr>
            <a:r>
              <a:rPr lang="ru-RU" sz="2000" dirty="0" smtClean="0">
                <a:solidFill>
                  <a:schemeClr val="accent1">
                    <a:lumMod val="50000"/>
                  </a:schemeClr>
                </a:solidFill>
              </a:rPr>
              <a:t>  Трусливый -          </a:t>
            </a:r>
            <a:r>
              <a:rPr lang="ru-RU" sz="2000" dirty="0" smtClean="0">
                <a:solidFill>
                  <a:srgbClr val="C00000"/>
                </a:solidFill>
              </a:rPr>
              <a:t>с</a:t>
            </a:r>
            <a:r>
              <a:rPr lang="ru-RU" sz="2000" dirty="0" smtClean="0">
                <a:solidFill>
                  <a:schemeClr val="accent1">
                    <a:lumMod val="50000"/>
                  </a:schemeClr>
                </a:solidFill>
              </a:rPr>
              <a:t>мелый                          Старый -             </a:t>
            </a:r>
            <a:r>
              <a:rPr lang="ru-RU" sz="2000" dirty="0" smtClean="0">
                <a:solidFill>
                  <a:srgbClr val="C00000"/>
                </a:solidFill>
              </a:rPr>
              <a:t>н</a:t>
            </a:r>
            <a:r>
              <a:rPr lang="ru-RU" sz="2000" dirty="0" smtClean="0">
                <a:solidFill>
                  <a:schemeClr val="accent1">
                    <a:lumMod val="50000"/>
                  </a:schemeClr>
                </a:solidFill>
              </a:rPr>
              <a:t>овый… .</a:t>
            </a:r>
          </a:p>
          <a:p>
            <a:pPr algn="just">
              <a:buNone/>
            </a:pPr>
            <a:r>
              <a:rPr lang="ru-RU" sz="2000" dirty="0" smtClean="0">
                <a:solidFill>
                  <a:schemeClr val="accent1">
                    <a:lumMod val="50000"/>
                  </a:schemeClr>
                </a:solidFill>
              </a:rPr>
              <a:t>  Мягкий -                </a:t>
            </a:r>
            <a:r>
              <a:rPr lang="ru-RU" sz="2000" dirty="0" smtClean="0">
                <a:solidFill>
                  <a:srgbClr val="C00000"/>
                </a:solidFill>
              </a:rPr>
              <a:t>т</a:t>
            </a:r>
            <a:r>
              <a:rPr lang="ru-RU" sz="2000" dirty="0" smtClean="0">
                <a:solidFill>
                  <a:schemeClr val="accent1">
                    <a:lumMod val="50000"/>
                  </a:schemeClr>
                </a:solidFill>
              </a:rPr>
              <a:t>вердый                         Скучный -          </a:t>
            </a:r>
            <a:r>
              <a:rPr lang="ru-RU" sz="2000" dirty="0" smtClean="0">
                <a:solidFill>
                  <a:srgbClr val="C00000"/>
                </a:solidFill>
              </a:rPr>
              <a:t>и</a:t>
            </a:r>
            <a:r>
              <a:rPr lang="ru-RU" sz="2000" dirty="0" smtClean="0">
                <a:solidFill>
                  <a:schemeClr val="accent1">
                    <a:lumMod val="50000"/>
                  </a:schemeClr>
                </a:solidFill>
              </a:rPr>
              <a:t>нтересный .</a:t>
            </a:r>
          </a:p>
          <a:p>
            <a:pPr algn="just">
              <a:buNone/>
            </a:pPr>
            <a:r>
              <a:rPr lang="ru-RU" sz="2000" dirty="0" smtClean="0">
                <a:solidFill>
                  <a:schemeClr val="accent1">
                    <a:lumMod val="50000"/>
                  </a:schemeClr>
                </a:solidFill>
              </a:rPr>
              <a:t>  Грубый -                 </a:t>
            </a:r>
            <a:r>
              <a:rPr lang="ru-RU" sz="2000" dirty="0" smtClean="0">
                <a:solidFill>
                  <a:srgbClr val="C00000"/>
                </a:solidFill>
              </a:rPr>
              <a:t>н</a:t>
            </a:r>
            <a:r>
              <a:rPr lang="ru-RU" sz="2000" dirty="0" smtClean="0">
                <a:solidFill>
                  <a:schemeClr val="accent1">
                    <a:lumMod val="50000"/>
                  </a:schemeClr>
                </a:solidFill>
              </a:rPr>
              <a:t>ежный                          Бесполезный - </a:t>
            </a:r>
            <a:r>
              <a:rPr lang="ru-RU" sz="2000" dirty="0" smtClean="0">
                <a:solidFill>
                  <a:srgbClr val="C00000"/>
                </a:solidFill>
              </a:rPr>
              <a:t>ц</a:t>
            </a:r>
            <a:r>
              <a:rPr lang="ru-RU" sz="2000" dirty="0" smtClean="0">
                <a:solidFill>
                  <a:schemeClr val="accent1">
                    <a:lumMod val="50000"/>
                  </a:schemeClr>
                </a:solidFill>
              </a:rPr>
              <a:t>енный</a:t>
            </a:r>
          </a:p>
          <a:p>
            <a:pPr algn="just">
              <a:buNone/>
            </a:pPr>
            <a:r>
              <a:rPr lang="ru-RU" sz="2000" dirty="0" smtClean="0">
                <a:solidFill>
                  <a:schemeClr val="accent1">
                    <a:lumMod val="50000"/>
                  </a:schemeClr>
                </a:solidFill>
              </a:rPr>
              <a:t>  Замкнутый-           </a:t>
            </a:r>
            <a:r>
              <a:rPr lang="ru-RU" sz="2000" dirty="0" smtClean="0">
                <a:solidFill>
                  <a:srgbClr val="C00000"/>
                </a:solidFill>
              </a:rPr>
              <a:t>о</a:t>
            </a:r>
            <a:r>
              <a:rPr lang="ru-RU" sz="2000" dirty="0" smtClean="0">
                <a:solidFill>
                  <a:schemeClr val="accent1">
                    <a:lumMod val="50000"/>
                  </a:schemeClr>
                </a:solidFill>
              </a:rPr>
              <a:t>ткрытый                       Неряшливый-  </a:t>
            </a:r>
            <a:r>
              <a:rPr lang="ru-RU" sz="2000" dirty="0" smtClean="0">
                <a:solidFill>
                  <a:srgbClr val="C00000"/>
                </a:solidFill>
              </a:rPr>
              <a:t>а</a:t>
            </a:r>
            <a:r>
              <a:rPr lang="ru-RU" sz="2000" dirty="0" smtClean="0">
                <a:solidFill>
                  <a:schemeClr val="accent1">
                    <a:lumMod val="50000"/>
                  </a:schemeClr>
                </a:solidFill>
              </a:rPr>
              <a:t>ккуратный</a:t>
            </a:r>
          </a:p>
          <a:p>
            <a:pPr algn="just">
              <a:buNone/>
            </a:pPr>
            <a:r>
              <a:rPr lang="ru-RU" sz="2000" dirty="0" smtClean="0">
                <a:solidFill>
                  <a:schemeClr val="accent1">
                    <a:lumMod val="50000"/>
                  </a:schemeClr>
                </a:solidFill>
              </a:rPr>
              <a:t>  Слабый -                </a:t>
            </a:r>
            <a:r>
              <a:rPr lang="ru-RU" sz="2000" dirty="0" smtClean="0">
                <a:solidFill>
                  <a:srgbClr val="C00000"/>
                </a:solidFill>
              </a:rPr>
              <a:t>с</a:t>
            </a:r>
            <a:r>
              <a:rPr lang="ru-RU" sz="2000" dirty="0" smtClean="0">
                <a:solidFill>
                  <a:schemeClr val="accent1">
                    <a:lumMod val="50000"/>
                  </a:schemeClr>
                </a:solidFill>
              </a:rPr>
              <a:t>ильный</a:t>
            </a:r>
          </a:p>
          <a:p>
            <a:pPr algn="just">
              <a:buNone/>
            </a:pPr>
            <a:r>
              <a:rPr lang="ru-RU" sz="2000" dirty="0" smtClean="0">
                <a:solidFill>
                  <a:schemeClr val="accent1">
                    <a:lumMod val="50000"/>
                  </a:schemeClr>
                </a:solidFill>
              </a:rPr>
              <a:t>  Светлый -               </a:t>
            </a:r>
            <a:r>
              <a:rPr lang="ru-RU" sz="2000" dirty="0" smtClean="0">
                <a:solidFill>
                  <a:srgbClr val="C00000"/>
                </a:solidFill>
              </a:rPr>
              <a:t>т</a:t>
            </a:r>
            <a:r>
              <a:rPr lang="ru-RU" sz="2000" dirty="0" smtClean="0">
                <a:solidFill>
                  <a:schemeClr val="accent1">
                    <a:lumMod val="50000"/>
                  </a:schemeClr>
                </a:solidFill>
              </a:rPr>
              <a:t>емный</a:t>
            </a:r>
          </a:p>
          <a:p>
            <a:pPr algn="just">
              <a:buNone/>
            </a:pPr>
            <a:r>
              <a:rPr lang="ru-RU" sz="2000" dirty="0" smtClean="0">
                <a:solidFill>
                  <a:schemeClr val="accent1">
                    <a:lumMod val="50000"/>
                  </a:schemeClr>
                </a:solidFill>
              </a:rPr>
              <a:t>                                + </a:t>
            </a:r>
            <a:r>
              <a:rPr lang="ru-RU" sz="2000" dirty="0" smtClean="0">
                <a:solidFill>
                  <a:srgbClr val="C00000"/>
                </a:solidFill>
              </a:rPr>
              <a:t>Ь</a:t>
            </a:r>
            <a:endParaRPr lang="ru-RU" sz="2000" dirty="0">
              <a:solidFill>
                <a:srgbClr val="C00000"/>
              </a:solidFill>
            </a:endParaRPr>
          </a:p>
        </p:txBody>
      </p:sp>
      <p:pic>
        <p:nvPicPr>
          <p:cNvPr id="1026" name="Picture 2" descr="C:\Users\Людмила\Desktop\мыльн. пузырь.jpg"/>
          <p:cNvPicPr>
            <a:picLocks noChangeAspect="1" noChangeArrowheads="1"/>
          </p:cNvPicPr>
          <p:nvPr/>
        </p:nvPicPr>
        <p:blipFill>
          <a:blip r:embed="rId3"/>
          <a:srcRect/>
          <a:stretch>
            <a:fillRect/>
          </a:stretch>
        </p:blipFill>
        <p:spPr bwMode="auto">
          <a:xfrm>
            <a:off x="6500826" y="5500702"/>
            <a:ext cx="1714504" cy="1214446"/>
          </a:xfrm>
          <a:prstGeom prst="rect">
            <a:avLst/>
          </a:prstGeom>
          <a:noFill/>
        </p:spPr>
      </p:pic>
      <p:pic>
        <p:nvPicPr>
          <p:cNvPr id="1028" name="Picture 4" descr="C:\Users\Людмила\Desktop\грян..jpg"/>
          <p:cNvPicPr>
            <a:picLocks noChangeAspect="1" noChangeArrowheads="1"/>
          </p:cNvPicPr>
          <p:nvPr/>
        </p:nvPicPr>
        <p:blipFill>
          <a:blip r:embed="rId4" cstate="print"/>
          <a:srcRect/>
          <a:stretch>
            <a:fillRect/>
          </a:stretch>
        </p:blipFill>
        <p:spPr bwMode="auto">
          <a:xfrm>
            <a:off x="4929190" y="4857760"/>
            <a:ext cx="1690678" cy="13107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3600" b="1" dirty="0" smtClean="0">
                <a:solidFill>
                  <a:schemeClr val="accent4">
                    <a:lumMod val="75000"/>
                  </a:schemeClr>
                </a:solidFill>
              </a:rPr>
              <a:t>Русский язык необыкновенно богат.</a:t>
            </a:r>
            <a:br>
              <a:rPr lang="ru-RU" sz="3600" b="1" dirty="0" smtClean="0">
                <a:solidFill>
                  <a:schemeClr val="accent4">
                    <a:lumMod val="75000"/>
                  </a:schemeClr>
                </a:solidFill>
              </a:rPr>
            </a:br>
            <a:r>
              <a:rPr lang="ru-RU" sz="3600" b="1" dirty="0" smtClean="0">
                <a:solidFill>
                  <a:schemeClr val="accent4">
                    <a:lumMod val="75000"/>
                  </a:schemeClr>
                </a:solidFill>
              </a:rPr>
              <a:t>                                                 </a:t>
            </a:r>
            <a:r>
              <a:rPr lang="ru-RU" sz="3100" b="1" dirty="0" smtClean="0">
                <a:solidFill>
                  <a:schemeClr val="accent4">
                    <a:lumMod val="75000"/>
                  </a:schemeClr>
                </a:solidFill>
              </a:rPr>
              <a:t>В. Г. Белинский</a:t>
            </a:r>
            <a:endParaRPr lang="ru-RU" sz="3100" b="1" dirty="0">
              <a:solidFill>
                <a:schemeClr val="accent4">
                  <a:lumMod val="75000"/>
                </a:schemeClr>
              </a:solidFill>
            </a:endParaRPr>
          </a:p>
        </p:txBody>
      </p:sp>
      <p:pic>
        <p:nvPicPr>
          <p:cNvPr id="7" name="Содержимое 6" descr="бел..jpg"/>
          <p:cNvPicPr>
            <a:picLocks noGrp="1" noChangeAspect="1"/>
          </p:cNvPicPr>
          <p:nvPr>
            <p:ph sz="half" idx="1"/>
          </p:nvPr>
        </p:nvPicPr>
        <p:blipFill>
          <a:blip r:embed="rId2"/>
          <a:stretch>
            <a:fillRect/>
          </a:stretch>
        </p:blipFill>
        <p:spPr>
          <a:xfrm>
            <a:off x="557310" y="1600200"/>
            <a:ext cx="3838379" cy="4525963"/>
          </a:xfrm>
        </p:spPr>
      </p:pic>
      <p:sp>
        <p:nvSpPr>
          <p:cNvPr id="6" name="Содержимое 5"/>
          <p:cNvSpPr>
            <a:spLocks noGrp="1"/>
          </p:cNvSpPr>
          <p:nvPr>
            <p:ph sz="half" idx="2"/>
          </p:nvPr>
        </p:nvSpPr>
        <p:spPr>
          <a:xfrm>
            <a:off x="4643438" y="2285992"/>
            <a:ext cx="4038600" cy="2714644"/>
          </a:xfrm>
        </p:spPr>
        <p:txBody>
          <a:bodyPr/>
          <a:lstStyle/>
          <a:p>
            <a:pPr algn="ctr">
              <a:buNone/>
            </a:pPr>
            <a:r>
              <a:rPr lang="ru-RU" dirty="0" smtClean="0"/>
              <a:t>    Согласны ли вы с точкой зрения В. Г. Белинского?</a:t>
            </a:r>
          </a:p>
          <a:p>
            <a:pPr algn="ctr">
              <a:buNone/>
            </a:pPr>
            <a:endParaRPr lang="ru-RU" dirty="0" smtClean="0"/>
          </a:p>
          <a:p>
            <a:pPr algn="ctr">
              <a:buNone/>
            </a:pPr>
            <a:r>
              <a:rPr lang="ru-RU" sz="2400" i="1" dirty="0" smtClean="0"/>
              <a:t>Подтвердите  свои мысли примерами </a:t>
            </a:r>
          </a:p>
          <a:p>
            <a:pPr algn="ctr">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chemeClr val="accent4">
                    <a:lumMod val="75000"/>
                  </a:schemeClr>
                </a:solidFill>
              </a:rPr>
              <a:t>Домашнее задание</a:t>
            </a:r>
            <a:endParaRPr lang="ru-RU" sz="3200" b="1" dirty="0">
              <a:solidFill>
                <a:schemeClr val="accent4">
                  <a:lumMod val="75000"/>
                </a:schemeClr>
              </a:solidFill>
            </a:endParaRPr>
          </a:p>
        </p:txBody>
      </p:sp>
      <p:pic>
        <p:nvPicPr>
          <p:cNvPr id="5" name="Содержимое 4" descr="домик.jpg"/>
          <p:cNvPicPr>
            <a:picLocks noGrp="1" noChangeAspect="1"/>
          </p:cNvPicPr>
          <p:nvPr>
            <p:ph sz="half" idx="1"/>
          </p:nvPr>
        </p:nvPicPr>
        <p:blipFill>
          <a:blip r:embed="rId2"/>
          <a:stretch>
            <a:fillRect/>
          </a:stretch>
        </p:blipFill>
        <p:spPr>
          <a:xfrm>
            <a:off x="457200" y="1785926"/>
            <a:ext cx="4038600" cy="4143404"/>
          </a:xfrm>
        </p:spPr>
      </p:pic>
      <p:sp>
        <p:nvSpPr>
          <p:cNvPr id="4" name="Содержимое 3"/>
          <p:cNvSpPr>
            <a:spLocks noGrp="1"/>
          </p:cNvSpPr>
          <p:nvPr>
            <p:ph sz="half" idx="2"/>
          </p:nvPr>
        </p:nvSpPr>
        <p:spPr/>
        <p:txBody>
          <a:bodyPr>
            <a:normAutofit fontScale="92500" lnSpcReduction="10000"/>
          </a:bodyPr>
          <a:lstStyle/>
          <a:p>
            <a:pPr>
              <a:buFontTx/>
              <a:buAutoNum type="arabicPeriod"/>
            </a:pPr>
            <a:r>
              <a:rPr lang="ru-RU" sz="2200" dirty="0" smtClean="0">
                <a:latin typeface="+mj-lt"/>
              </a:rPr>
              <a:t>Контрольные вопросы на странице 149;</a:t>
            </a:r>
          </a:p>
          <a:p>
            <a:pPr>
              <a:buNone/>
            </a:pPr>
            <a:endParaRPr lang="ru-RU" dirty="0" smtClean="0">
              <a:latin typeface="Arial" charset="0"/>
            </a:endParaRPr>
          </a:p>
          <a:p>
            <a:pPr algn="just">
              <a:buNone/>
            </a:pPr>
            <a:r>
              <a:rPr lang="ru-RU" sz="2600" dirty="0" smtClean="0">
                <a:latin typeface="+mj-lt"/>
              </a:rPr>
              <a:t>2. </a:t>
            </a:r>
            <a:r>
              <a:rPr lang="ru-RU" sz="2200" dirty="0" smtClean="0">
                <a:latin typeface="+mj-lt"/>
              </a:rPr>
              <a:t>Составьте сообщение о словаре по плану:</a:t>
            </a:r>
          </a:p>
          <a:p>
            <a:pPr algn="just">
              <a:buNone/>
            </a:pPr>
            <a:r>
              <a:rPr lang="ru-RU" sz="2200" dirty="0" smtClean="0">
                <a:latin typeface="+mj-lt"/>
              </a:rPr>
              <a:t>    1)  Название словаря, его автор.</a:t>
            </a:r>
          </a:p>
          <a:p>
            <a:pPr algn="just">
              <a:buNone/>
            </a:pPr>
            <a:r>
              <a:rPr lang="ru-RU" sz="2200" dirty="0" smtClean="0">
                <a:latin typeface="+mj-lt"/>
              </a:rPr>
              <a:t>     2)  Место и год издания.</a:t>
            </a:r>
          </a:p>
          <a:p>
            <a:pPr algn="just">
              <a:buNone/>
            </a:pPr>
            <a:r>
              <a:rPr lang="ru-RU" sz="2200" dirty="0" smtClean="0">
                <a:latin typeface="+mj-lt"/>
              </a:rPr>
              <a:t>     3) Для кого предназначен словарь.</a:t>
            </a:r>
          </a:p>
          <a:p>
            <a:pPr algn="just">
              <a:buNone/>
            </a:pPr>
            <a:r>
              <a:rPr lang="ru-RU" sz="2200" dirty="0" smtClean="0">
                <a:latin typeface="+mj-lt"/>
              </a:rPr>
              <a:t>     4)  Прочитайте любую ( на выбор ) словарную статью, выделите в ней основные</a:t>
            </a:r>
          </a:p>
          <a:p>
            <a:pPr algn="just">
              <a:buNone/>
            </a:pPr>
            <a:r>
              <a:rPr lang="ru-RU" sz="2200" dirty="0" smtClean="0">
                <a:latin typeface="+mj-lt"/>
              </a:rPr>
              <a:t>       части.</a:t>
            </a:r>
          </a:p>
          <a:p>
            <a:pPr algn="just"/>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effectLst>
            <a:glow rad="228600">
              <a:schemeClr val="accent2">
                <a:satMod val="175000"/>
                <a:alpha val="40000"/>
              </a:schemeClr>
            </a:glow>
          </a:effectLst>
        </p:spPr>
        <p:txBody>
          <a:bodyPr>
            <a:normAutofit/>
          </a:bodyPr>
          <a:lstStyle/>
          <a:p>
            <a:r>
              <a:rPr lang="ru-RU" b="1" i="1" dirty="0" smtClean="0">
                <a:solidFill>
                  <a:srgbClr val="C00000"/>
                </a:solidFill>
              </a:rPr>
              <a:t>Молодцы! Спасибо за работу!</a:t>
            </a:r>
            <a:endParaRPr lang="ru-RU" b="1" i="1" dirty="0">
              <a:solidFill>
                <a:srgbClr val="C00000"/>
              </a:solidFill>
            </a:endParaRPr>
          </a:p>
        </p:txBody>
      </p:sp>
      <p:pic>
        <p:nvPicPr>
          <p:cNvPr id="7" name="Содержимое 6" descr="паоты.jpg"/>
          <p:cNvPicPr>
            <a:picLocks noGrp="1" noChangeAspect="1"/>
          </p:cNvPicPr>
          <p:nvPr>
            <p:ph idx="1"/>
          </p:nvPr>
        </p:nvPicPr>
        <p:blipFill>
          <a:blip r:embed="rId2"/>
          <a:stretch>
            <a:fillRect/>
          </a:stretch>
        </p:blipFill>
        <p:spPr>
          <a:xfrm>
            <a:off x="2397023" y="1600200"/>
            <a:ext cx="4349953" cy="4525963"/>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dirty="0" smtClean="0">
                <a:solidFill>
                  <a:schemeClr val="accent4">
                    <a:lumMod val="75000"/>
                  </a:schemeClr>
                </a:solidFill>
              </a:rPr>
              <a:t>Цель :</a:t>
            </a:r>
            <a:endParaRPr lang="ru-RU" sz="5400" dirty="0"/>
          </a:p>
        </p:txBody>
      </p:sp>
      <p:pic>
        <p:nvPicPr>
          <p:cNvPr id="9" name="Содержимое 8" descr="0_623b1_cda261ad_XL.gif"/>
          <p:cNvPicPr>
            <a:picLocks noGrp="1" noChangeAspect="1"/>
          </p:cNvPicPr>
          <p:nvPr>
            <p:ph idx="1"/>
          </p:nvPr>
        </p:nvPicPr>
        <p:blipFill>
          <a:blip r:embed="rId2"/>
          <a:stretch>
            <a:fillRect/>
          </a:stretch>
        </p:blipFill>
        <p:spPr>
          <a:xfrm>
            <a:off x="4643438" y="1000108"/>
            <a:ext cx="4143404" cy="5087166"/>
          </a:xfrm>
        </p:spPr>
      </p:pic>
      <p:sp>
        <p:nvSpPr>
          <p:cNvPr id="8" name="Текст 7"/>
          <p:cNvSpPr>
            <a:spLocks noGrp="1"/>
          </p:cNvSpPr>
          <p:nvPr>
            <p:ph type="body" sz="half" idx="2"/>
          </p:nvPr>
        </p:nvSpPr>
        <p:spPr/>
        <p:txBody>
          <a:bodyPr>
            <a:normAutofit/>
          </a:bodyPr>
          <a:lstStyle/>
          <a:p>
            <a:pPr algn="just"/>
            <a:endParaRPr lang="ru-RU" sz="2800" i="1" dirty="0" smtClean="0"/>
          </a:p>
          <a:p>
            <a:pPr algn="just"/>
            <a:endParaRPr lang="ru-RU" sz="2800" i="1" dirty="0" smtClean="0"/>
          </a:p>
          <a:p>
            <a:pPr algn="just"/>
            <a:r>
              <a:rPr lang="ru-RU" sz="2800" i="1" dirty="0" smtClean="0"/>
              <a:t>Систематизация пройденного материала по теме «Лексика».</a:t>
            </a:r>
            <a:endParaRPr lang="ru-RU" sz="2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chemeClr val="accent4">
                    <a:lumMod val="75000"/>
                  </a:schemeClr>
                </a:solidFill>
              </a:rPr>
              <a:t>Словарная работа</a:t>
            </a:r>
            <a:endParaRPr lang="ru-RU" sz="5400" b="1" dirty="0">
              <a:solidFill>
                <a:schemeClr val="accent4">
                  <a:lumMod val="75000"/>
                </a:schemeClr>
              </a:solidFill>
            </a:endParaRPr>
          </a:p>
        </p:txBody>
      </p:sp>
      <p:sp>
        <p:nvSpPr>
          <p:cNvPr id="3" name="Содержимое 2"/>
          <p:cNvSpPr>
            <a:spLocks noGrp="1"/>
          </p:cNvSpPr>
          <p:nvPr>
            <p:ph idx="1"/>
          </p:nvPr>
        </p:nvSpPr>
        <p:spPr/>
        <p:txBody>
          <a:bodyPr/>
          <a:lstStyle/>
          <a:p>
            <a:pPr>
              <a:buNone/>
            </a:pPr>
            <a:r>
              <a:rPr lang="ru-RU" dirty="0" smtClean="0"/>
              <a:t> </a:t>
            </a:r>
          </a:p>
          <a:p>
            <a:pPr>
              <a:buNone/>
            </a:pPr>
            <a:r>
              <a:rPr lang="ru-RU" dirty="0" smtClean="0"/>
              <a:t>ЛЕКСИКА</a:t>
            </a:r>
          </a:p>
          <a:p>
            <a:pPr>
              <a:buNone/>
            </a:pPr>
            <a:endParaRPr lang="ru-RU" dirty="0" smtClean="0"/>
          </a:p>
          <a:p>
            <a:pPr>
              <a:buNone/>
            </a:pPr>
            <a:r>
              <a:rPr lang="ru-RU" dirty="0" smtClean="0"/>
              <a:t>ЛЕКСИКОЛОГИЯ             ЛЕКСИС (греч.)- СЛОВО</a:t>
            </a:r>
          </a:p>
          <a:p>
            <a:pPr>
              <a:buNone/>
            </a:pPr>
            <a:r>
              <a:rPr lang="ru-RU" dirty="0" smtClean="0"/>
              <a:t>                                           </a:t>
            </a:r>
          </a:p>
          <a:p>
            <a:pPr>
              <a:buNone/>
            </a:pPr>
            <a:r>
              <a:rPr lang="ru-RU" dirty="0" smtClean="0"/>
              <a:t>ЛЕКСИКОН</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4">
                    <a:lumMod val="50000"/>
                  </a:schemeClr>
                </a:solidFill>
              </a:rPr>
              <a:t>Закончи предложение</a:t>
            </a:r>
            <a:br>
              <a:rPr lang="ru-RU" dirty="0" smtClean="0">
                <a:solidFill>
                  <a:schemeClr val="accent4">
                    <a:lumMod val="50000"/>
                  </a:schemeClr>
                </a:solidFill>
              </a:rPr>
            </a:br>
            <a:endParaRPr lang="ru-RU" dirty="0"/>
          </a:p>
        </p:txBody>
      </p:sp>
      <p:sp>
        <p:nvSpPr>
          <p:cNvPr id="3" name="Содержимое 2"/>
          <p:cNvSpPr>
            <a:spLocks noGrp="1"/>
          </p:cNvSpPr>
          <p:nvPr>
            <p:ph idx="1"/>
          </p:nvPr>
        </p:nvSpPr>
        <p:spPr/>
        <p:txBody>
          <a:bodyPr/>
          <a:lstStyle/>
          <a:p>
            <a:pPr algn="just">
              <a:buAutoNum type="arabicPeriod"/>
            </a:pPr>
            <a:r>
              <a:rPr lang="ru-RU" sz="1600" dirty="0" smtClean="0"/>
              <a:t>Словарный состав языка называется  </a:t>
            </a:r>
            <a:r>
              <a:rPr lang="ru-RU" sz="1600" dirty="0" smtClean="0">
                <a:solidFill>
                  <a:srgbClr val="C00000"/>
                </a:solidFill>
              </a:rPr>
              <a:t>лексика</a:t>
            </a:r>
          </a:p>
          <a:p>
            <a:pPr algn="just">
              <a:buAutoNum type="arabicPeriod"/>
            </a:pPr>
            <a:r>
              <a:rPr lang="ru-RU" sz="1600" dirty="0" smtClean="0"/>
              <a:t>Лексическое значение слова объясняют</a:t>
            </a:r>
            <a:r>
              <a:rPr lang="ru-RU" sz="1600" dirty="0" smtClean="0">
                <a:solidFill>
                  <a:srgbClr val="C00000"/>
                </a:solidFill>
              </a:rPr>
              <a:t>  толковые словари.</a:t>
            </a:r>
          </a:p>
          <a:p>
            <a:pPr algn="just">
              <a:buAutoNum type="arabicPeriod"/>
            </a:pPr>
            <a:r>
              <a:rPr lang="ru-RU" sz="1600" dirty="0" smtClean="0"/>
              <a:t>Слово имеет не только лексическое, но и  </a:t>
            </a:r>
            <a:r>
              <a:rPr lang="ru-RU" sz="1600" dirty="0" smtClean="0">
                <a:solidFill>
                  <a:srgbClr val="C00000"/>
                </a:solidFill>
              </a:rPr>
              <a:t>грамматическое значение</a:t>
            </a:r>
          </a:p>
          <a:p>
            <a:pPr algn="just">
              <a:buAutoNum type="arabicPeriod"/>
            </a:pPr>
            <a:r>
              <a:rPr lang="ru-RU" sz="1600" dirty="0" smtClean="0"/>
              <a:t>Однозначные слова- это слова, </a:t>
            </a:r>
            <a:r>
              <a:rPr lang="ru-RU" sz="1600" dirty="0" smtClean="0">
                <a:solidFill>
                  <a:srgbClr val="C00000"/>
                </a:solidFill>
              </a:rPr>
              <a:t>имеющие одно лексическое значение</a:t>
            </a:r>
          </a:p>
          <a:p>
            <a:pPr algn="just">
              <a:buAutoNum type="arabicPeriod"/>
            </a:pPr>
            <a:r>
              <a:rPr lang="ru-RU" sz="1600" dirty="0" smtClean="0"/>
              <a:t>Слова, имеющие несколько лексических значений, называются </a:t>
            </a:r>
            <a:r>
              <a:rPr lang="ru-RU" sz="1600" dirty="0" smtClean="0">
                <a:solidFill>
                  <a:srgbClr val="C00000"/>
                </a:solidFill>
              </a:rPr>
              <a:t>многозначными </a:t>
            </a:r>
          </a:p>
          <a:p>
            <a:pPr algn="just">
              <a:buAutoNum type="arabicPeriod"/>
            </a:pPr>
            <a:r>
              <a:rPr lang="ru-RU" sz="1600" dirty="0" smtClean="0"/>
              <a:t>Перенос названия происходит тогда, когда у предметов есть </a:t>
            </a:r>
            <a:r>
              <a:rPr lang="ru-RU" sz="1600" dirty="0" smtClean="0">
                <a:solidFill>
                  <a:srgbClr val="C00000"/>
                </a:solidFill>
              </a:rPr>
              <a:t>какое- либо сходство</a:t>
            </a:r>
          </a:p>
          <a:p>
            <a:pPr algn="just">
              <a:buAutoNum type="arabicPeriod"/>
            </a:pPr>
            <a:r>
              <a:rPr lang="ru-RU" sz="1600" dirty="0" smtClean="0"/>
              <a:t>Слова в переносном значении в литературном тексте мы называем</a:t>
            </a:r>
            <a:r>
              <a:rPr lang="ru-RU" sz="1600" dirty="0" smtClean="0">
                <a:solidFill>
                  <a:srgbClr val="C00000"/>
                </a:solidFill>
              </a:rPr>
              <a:t> метафорой.</a:t>
            </a:r>
          </a:p>
          <a:p>
            <a:pPr algn="just">
              <a:buAutoNum type="arabicPeriod"/>
            </a:pPr>
            <a:r>
              <a:rPr lang="ru-RU" sz="1600" dirty="0" smtClean="0"/>
              <a:t>Слова  одной и той же части речи, одинаковые по звучанию и написанию, но совершенно разные по лексическому значению, называются </a:t>
            </a:r>
            <a:r>
              <a:rPr lang="ru-RU" sz="1600" dirty="0" smtClean="0">
                <a:solidFill>
                  <a:srgbClr val="C00000"/>
                </a:solidFill>
              </a:rPr>
              <a:t>омонимами.</a:t>
            </a:r>
          </a:p>
          <a:p>
            <a:pPr algn="just">
              <a:buAutoNum type="arabicPeriod"/>
            </a:pPr>
            <a:r>
              <a:rPr lang="ru-RU" sz="1600" dirty="0" smtClean="0"/>
              <a:t>Синонимы- это слова  </a:t>
            </a:r>
            <a:r>
              <a:rPr lang="ru-RU" sz="1600" dirty="0" smtClean="0">
                <a:solidFill>
                  <a:srgbClr val="C00000"/>
                </a:solidFill>
              </a:rPr>
              <a:t>одной и той же части речи , которые обозначают одно и то же, но могут отличаться друг от друга оттенками лексического значения.</a:t>
            </a:r>
          </a:p>
          <a:p>
            <a:pPr algn="just">
              <a:buAutoNum type="arabicPeriod"/>
            </a:pPr>
            <a:r>
              <a:rPr lang="ru-RU" sz="1600" dirty="0" smtClean="0"/>
              <a:t>Антонимы- это </a:t>
            </a:r>
            <a:r>
              <a:rPr lang="ru-RU" sz="1600" dirty="0" smtClean="0">
                <a:solidFill>
                  <a:srgbClr val="C00000"/>
                </a:solidFill>
              </a:rPr>
              <a:t>слова одной и той же части речи с противоположным лексическим значением.</a:t>
            </a:r>
            <a:endParaRPr lang="ru-RU" sz="1600" dirty="0" smtClean="0"/>
          </a:p>
          <a:p>
            <a:pPr algn="just">
              <a:buAutoNum type="arabicPeriod"/>
            </a:pPr>
            <a:endParaRPr lang="ru-RU" sz="1600" dirty="0" smtClean="0">
              <a:solidFill>
                <a:srgbClr val="C00000"/>
              </a:solidFill>
            </a:endParaRPr>
          </a:p>
          <a:p>
            <a:pPr>
              <a:buNone/>
            </a:pPr>
            <a:endParaRPr lang="ru-RU"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5105400" y="1285875"/>
            <a:ext cx="4038600" cy="4840288"/>
          </a:xfrm>
        </p:spPr>
        <p:txBody>
          <a:bodyPr>
            <a:normAutofit fontScale="92500" lnSpcReduction="10000"/>
          </a:bodyPr>
          <a:lstStyle/>
          <a:p>
            <a:pPr>
              <a:buNone/>
            </a:pPr>
            <a:r>
              <a:rPr lang="ru-RU" sz="2200" dirty="0" smtClean="0"/>
              <a:t>      Ложка - это ложка,</a:t>
            </a:r>
            <a:br>
              <a:rPr lang="ru-RU" sz="2200" dirty="0" smtClean="0"/>
            </a:br>
            <a:r>
              <a:rPr lang="ru-RU" sz="2200" dirty="0" smtClean="0"/>
              <a:t>Ложкой суп едят</a:t>
            </a:r>
            <a:br>
              <a:rPr lang="ru-RU" sz="2200" dirty="0" smtClean="0"/>
            </a:br>
            <a:r>
              <a:rPr lang="ru-RU" sz="2200" dirty="0" smtClean="0"/>
              <a:t>Кошка - это кошка,</a:t>
            </a:r>
            <a:br>
              <a:rPr lang="ru-RU" sz="2200" dirty="0" smtClean="0"/>
            </a:br>
            <a:r>
              <a:rPr lang="ru-RU" sz="2200" dirty="0" smtClean="0"/>
              <a:t>У кошки семь котят.</a:t>
            </a:r>
            <a:br>
              <a:rPr lang="ru-RU" sz="2200" dirty="0" smtClean="0"/>
            </a:br>
            <a:r>
              <a:rPr lang="ru-RU" sz="2200" dirty="0" smtClean="0"/>
              <a:t>Тряпка - это тряпка,</a:t>
            </a:r>
            <a:br>
              <a:rPr lang="ru-RU" sz="2200" dirty="0" smtClean="0"/>
            </a:br>
            <a:r>
              <a:rPr lang="ru-RU" sz="2200" dirty="0" smtClean="0"/>
              <a:t>Тряпкой вытру ...стол.</a:t>
            </a:r>
            <a:br>
              <a:rPr lang="ru-RU" sz="2200" dirty="0" smtClean="0"/>
            </a:br>
            <a:r>
              <a:rPr lang="ru-RU" sz="2200" dirty="0" smtClean="0"/>
              <a:t>Шапка - это шапка,</a:t>
            </a:r>
            <a:br>
              <a:rPr lang="ru-RU" sz="2200" dirty="0" smtClean="0"/>
            </a:br>
            <a:r>
              <a:rPr lang="ru-RU" sz="2200" dirty="0" smtClean="0"/>
              <a:t>Оделся и пошел...</a:t>
            </a:r>
            <a:br>
              <a:rPr lang="ru-RU" sz="2200" dirty="0" smtClean="0"/>
            </a:br>
            <a:r>
              <a:rPr lang="ru-RU" sz="2200" dirty="0" smtClean="0"/>
              <a:t>А я придумал слово,</a:t>
            </a:r>
            <a:br>
              <a:rPr lang="ru-RU" sz="2200" dirty="0" smtClean="0"/>
            </a:br>
            <a:r>
              <a:rPr lang="ru-RU" sz="2200" dirty="0" smtClean="0"/>
              <a:t>Смешное слово - </a:t>
            </a:r>
            <a:r>
              <a:rPr lang="ru-RU" sz="2200" dirty="0" err="1" smtClean="0"/>
              <a:t>плим</a:t>
            </a:r>
            <a:r>
              <a:rPr lang="ru-RU" sz="2200" dirty="0" smtClean="0"/>
              <a:t>.</a:t>
            </a:r>
            <a:br>
              <a:rPr lang="ru-RU" sz="2200" dirty="0" smtClean="0"/>
            </a:br>
            <a:r>
              <a:rPr lang="ru-RU" sz="2200" dirty="0" smtClean="0"/>
              <a:t>И повторяю снова -</a:t>
            </a:r>
            <a:br>
              <a:rPr lang="ru-RU" sz="2200" dirty="0" smtClean="0"/>
            </a:br>
            <a:r>
              <a:rPr lang="ru-RU" sz="2200" dirty="0" err="1" smtClean="0"/>
              <a:t>Плим</a:t>
            </a:r>
            <a:r>
              <a:rPr lang="ru-RU" sz="2200" dirty="0" smtClean="0"/>
              <a:t>, </a:t>
            </a:r>
            <a:r>
              <a:rPr lang="ru-RU" sz="2200" dirty="0" err="1" smtClean="0"/>
              <a:t>плим</a:t>
            </a:r>
            <a:r>
              <a:rPr lang="ru-RU" sz="2200" dirty="0" smtClean="0"/>
              <a:t>, </a:t>
            </a:r>
            <a:r>
              <a:rPr lang="ru-RU" sz="2200" dirty="0" err="1" smtClean="0"/>
              <a:t>плим</a:t>
            </a:r>
            <a:r>
              <a:rPr lang="ru-RU" sz="2200" dirty="0" smtClean="0"/>
              <a:t>.</a:t>
            </a:r>
            <a:br>
              <a:rPr lang="ru-RU" sz="2200" dirty="0" smtClean="0"/>
            </a:br>
            <a:r>
              <a:rPr lang="ru-RU" sz="2200" dirty="0" smtClean="0"/>
              <a:t>Не прыгает, не скачет</a:t>
            </a:r>
            <a:br>
              <a:rPr lang="ru-RU" sz="2200" dirty="0" smtClean="0"/>
            </a:br>
            <a:r>
              <a:rPr lang="ru-RU" sz="2200" dirty="0" err="1" smtClean="0"/>
              <a:t>Плим</a:t>
            </a:r>
            <a:r>
              <a:rPr lang="ru-RU" sz="2200" dirty="0" smtClean="0"/>
              <a:t>, </a:t>
            </a:r>
            <a:r>
              <a:rPr lang="ru-RU" sz="2200" dirty="0" err="1" smtClean="0"/>
              <a:t>плим</a:t>
            </a:r>
            <a:r>
              <a:rPr lang="ru-RU" sz="2200" dirty="0" smtClean="0"/>
              <a:t>, </a:t>
            </a:r>
            <a:r>
              <a:rPr lang="ru-RU" sz="2200" dirty="0" err="1" smtClean="0"/>
              <a:t>плим</a:t>
            </a:r>
            <a:r>
              <a:rPr lang="ru-RU" sz="2200" dirty="0" smtClean="0"/>
              <a:t>,</a:t>
            </a:r>
            <a:br>
              <a:rPr lang="ru-RU" sz="2200" dirty="0" smtClean="0"/>
            </a:br>
            <a:r>
              <a:rPr lang="ru-RU" sz="2200" dirty="0" smtClean="0"/>
              <a:t>И ничего не значит</a:t>
            </a:r>
            <a:br>
              <a:rPr lang="ru-RU" sz="2200" dirty="0" smtClean="0"/>
            </a:br>
            <a:r>
              <a:rPr lang="ru-RU" sz="2200" dirty="0" err="1" smtClean="0"/>
              <a:t>Плим</a:t>
            </a:r>
            <a:r>
              <a:rPr lang="ru-RU" sz="2200" dirty="0" smtClean="0"/>
              <a:t>, </a:t>
            </a:r>
            <a:r>
              <a:rPr lang="ru-RU" sz="2200" dirty="0" err="1" smtClean="0"/>
              <a:t>плим</a:t>
            </a:r>
            <a:r>
              <a:rPr lang="ru-RU" sz="2200" dirty="0" smtClean="0"/>
              <a:t>, </a:t>
            </a:r>
            <a:r>
              <a:rPr lang="ru-RU" sz="2200" dirty="0" err="1" smtClean="0"/>
              <a:t>плим</a:t>
            </a:r>
            <a:r>
              <a:rPr lang="ru-RU" sz="2200" dirty="0" smtClean="0"/>
              <a:t>.</a:t>
            </a:r>
          </a:p>
          <a:p>
            <a:pPr>
              <a:buNone/>
            </a:pPr>
            <a:r>
              <a:rPr lang="ru-RU" sz="2200" b="1" i="1" dirty="0" smtClean="0"/>
              <a:t>Каково значение слова  </a:t>
            </a:r>
            <a:r>
              <a:rPr lang="ru-RU" sz="2200" b="1" i="1" dirty="0" err="1" smtClean="0"/>
              <a:t>плим</a:t>
            </a:r>
            <a:r>
              <a:rPr lang="ru-RU" sz="2200" b="1" i="1" dirty="0" smtClean="0"/>
              <a:t>?</a:t>
            </a:r>
          </a:p>
          <a:p>
            <a:endParaRPr lang="ru-RU" dirty="0"/>
          </a:p>
        </p:txBody>
      </p:sp>
      <p:pic>
        <p:nvPicPr>
          <p:cNvPr id="5" name="Содержимое 4" descr="72128.jpg"/>
          <p:cNvPicPr>
            <a:picLocks noGrp="1" noChangeAspect="1"/>
          </p:cNvPicPr>
          <p:nvPr>
            <p:ph sz="half" idx="4294967295"/>
          </p:nvPr>
        </p:nvPicPr>
        <p:blipFill>
          <a:blip r:embed="rId2"/>
          <a:stretch>
            <a:fillRect/>
          </a:stretch>
        </p:blipFill>
        <p:spPr>
          <a:xfrm>
            <a:off x="500034" y="1357298"/>
            <a:ext cx="3000396" cy="2714644"/>
          </a:xfrm>
        </p:spPr>
      </p:pic>
      <p:sp>
        <p:nvSpPr>
          <p:cNvPr id="2" name="Заголовок 1"/>
          <p:cNvSpPr>
            <a:spLocks noGrp="1"/>
          </p:cNvSpPr>
          <p:nvPr>
            <p:ph type="title" idx="4294967295"/>
          </p:nvPr>
        </p:nvSpPr>
        <p:spPr>
          <a:xfrm>
            <a:off x="0" y="274638"/>
            <a:ext cx="8229600" cy="1143000"/>
          </a:xfrm>
        </p:spPr>
        <p:txBody>
          <a:bodyPr/>
          <a:lstStyle/>
          <a:p>
            <a:r>
              <a:rPr lang="ru-RU" b="1" dirty="0" smtClean="0">
                <a:solidFill>
                  <a:schemeClr val="accent4">
                    <a:lumMod val="75000"/>
                  </a:schemeClr>
                </a:solidFill>
              </a:rPr>
              <a:t>Лексическое значение слова</a:t>
            </a:r>
            <a:endParaRPr lang="ru-RU" b="1" dirty="0">
              <a:solidFill>
                <a:schemeClr val="accent4">
                  <a:lumMod val="75000"/>
                </a:schemeClr>
              </a:solidFill>
            </a:endParaRPr>
          </a:p>
        </p:txBody>
      </p:sp>
      <p:pic>
        <p:nvPicPr>
          <p:cNvPr id="1027" name="Picture 3" descr="C:\Users\Людмила\Desktop\rody_u_koshki.jpg"/>
          <p:cNvPicPr>
            <a:picLocks noChangeAspect="1" noChangeArrowheads="1"/>
          </p:cNvPicPr>
          <p:nvPr/>
        </p:nvPicPr>
        <p:blipFill>
          <a:blip r:embed="rId3"/>
          <a:srcRect/>
          <a:stretch>
            <a:fillRect/>
          </a:stretch>
        </p:blipFill>
        <p:spPr bwMode="auto">
          <a:xfrm>
            <a:off x="1500166" y="3786190"/>
            <a:ext cx="3286148" cy="266018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5400" b="1" dirty="0" smtClean="0">
                <a:solidFill>
                  <a:schemeClr val="accent4">
                    <a:lumMod val="75000"/>
                  </a:schemeClr>
                </a:solidFill>
              </a:rPr>
              <a:t>Наши друзья словари</a:t>
            </a:r>
            <a:endParaRPr lang="ru-RU" sz="5400" b="1" dirty="0">
              <a:solidFill>
                <a:schemeClr val="accent4">
                  <a:lumMod val="75000"/>
                </a:schemeClr>
              </a:solidFill>
            </a:endParaRPr>
          </a:p>
        </p:txBody>
      </p:sp>
      <p:pic>
        <p:nvPicPr>
          <p:cNvPr id="5" name="Содержимое 4" descr="словарь даля.jpg"/>
          <p:cNvPicPr>
            <a:picLocks noGrp="1" noChangeAspect="1"/>
          </p:cNvPicPr>
          <p:nvPr>
            <p:ph sz="half" idx="1"/>
          </p:nvPr>
        </p:nvPicPr>
        <p:blipFill>
          <a:blip r:embed="rId2" cstate="print"/>
          <a:stretch>
            <a:fillRect/>
          </a:stretch>
        </p:blipFill>
        <p:spPr>
          <a:xfrm>
            <a:off x="571472" y="1357298"/>
            <a:ext cx="1129610" cy="1543048"/>
          </a:xfrm>
        </p:spPr>
      </p:pic>
      <p:sp>
        <p:nvSpPr>
          <p:cNvPr id="4" name="Содержимое 3"/>
          <p:cNvSpPr>
            <a:spLocks noGrp="1"/>
          </p:cNvSpPr>
          <p:nvPr>
            <p:ph sz="half" idx="2"/>
          </p:nvPr>
        </p:nvSpPr>
        <p:spPr>
          <a:xfrm>
            <a:off x="3357554" y="1600200"/>
            <a:ext cx="5329246" cy="4525963"/>
          </a:xfrm>
        </p:spPr>
        <p:txBody>
          <a:bodyPr>
            <a:normAutofit/>
          </a:bodyPr>
          <a:lstStyle/>
          <a:p>
            <a:pPr>
              <a:buNone/>
            </a:pPr>
            <a:r>
              <a:rPr lang="ru-RU" sz="1600" dirty="0" smtClean="0"/>
              <a:t>В. И. Даль                    Толковый словарь живого </a:t>
            </a:r>
          </a:p>
          <a:p>
            <a:pPr>
              <a:buNone/>
            </a:pPr>
            <a:r>
              <a:rPr lang="ru-RU" sz="1600" dirty="0" smtClean="0"/>
              <a:t>                                       великорусского языка –</a:t>
            </a:r>
          </a:p>
          <a:p>
            <a:pPr>
              <a:buNone/>
            </a:pPr>
            <a:r>
              <a:rPr lang="ru-RU" sz="1600" dirty="0" smtClean="0"/>
              <a:t>                                       более 200 000 сл.</a:t>
            </a:r>
          </a:p>
          <a:p>
            <a:pPr>
              <a:buNone/>
            </a:pPr>
            <a:endParaRPr lang="ru-RU" sz="1600" dirty="0" smtClean="0"/>
          </a:p>
          <a:p>
            <a:pPr>
              <a:buNone/>
            </a:pPr>
            <a:r>
              <a:rPr lang="ru-RU" sz="1600" dirty="0" smtClean="0"/>
              <a:t>Д. Н. Ушаков.               Толковый словарь русского языка-</a:t>
            </a:r>
          </a:p>
          <a:p>
            <a:pPr>
              <a:buNone/>
            </a:pPr>
            <a:r>
              <a:rPr lang="ru-RU" sz="1600" dirty="0" smtClean="0"/>
              <a:t>                                        свыше 85 000 слов</a:t>
            </a:r>
          </a:p>
          <a:p>
            <a:pPr>
              <a:buNone/>
            </a:pPr>
            <a:endParaRPr lang="ru-RU" sz="1600" dirty="0" smtClean="0"/>
          </a:p>
          <a:p>
            <a:pPr>
              <a:buNone/>
            </a:pPr>
            <a:r>
              <a:rPr lang="ru-RU" sz="1600" dirty="0" smtClean="0"/>
              <a:t>С. И. Ожегов                 Толковый словарь русского языка –</a:t>
            </a:r>
          </a:p>
          <a:p>
            <a:pPr>
              <a:buNone/>
            </a:pPr>
            <a:r>
              <a:rPr lang="ru-RU" sz="1600" dirty="0" smtClean="0"/>
              <a:t>                                         80 000 слов.</a:t>
            </a:r>
          </a:p>
          <a:p>
            <a:pPr>
              <a:buNone/>
            </a:pPr>
            <a:endParaRPr lang="ru-RU" sz="1600" dirty="0" smtClean="0"/>
          </a:p>
          <a:p>
            <a:pPr>
              <a:buNone/>
            </a:pPr>
            <a:r>
              <a:rPr lang="ru-RU" sz="1600" dirty="0" smtClean="0"/>
              <a:t>М.С. </a:t>
            </a:r>
            <a:r>
              <a:rPr lang="ru-RU" sz="1600" dirty="0" err="1" smtClean="0"/>
              <a:t>Лапатухин</a:t>
            </a:r>
            <a:r>
              <a:rPr lang="ru-RU" sz="1600" dirty="0" smtClean="0"/>
              <a:t>            Школьный толковый словарь</a:t>
            </a:r>
          </a:p>
          <a:p>
            <a:pPr>
              <a:buNone/>
            </a:pPr>
            <a:r>
              <a:rPr lang="ru-RU" sz="1600" dirty="0" smtClean="0"/>
              <a:t>Е. В. </a:t>
            </a:r>
            <a:r>
              <a:rPr lang="ru-RU" sz="1600" dirty="0" err="1" smtClean="0"/>
              <a:t>Скорлуповская</a:t>
            </a:r>
            <a:r>
              <a:rPr lang="ru-RU" sz="1600" dirty="0" smtClean="0"/>
              <a:t>    русского языка – </a:t>
            </a:r>
          </a:p>
          <a:p>
            <a:pPr>
              <a:buNone/>
            </a:pPr>
            <a:r>
              <a:rPr lang="ru-RU" sz="1600" dirty="0" smtClean="0"/>
              <a:t>Г. П. </a:t>
            </a:r>
            <a:r>
              <a:rPr lang="ru-RU" sz="1600" dirty="0" err="1" smtClean="0"/>
              <a:t>Снетова</a:t>
            </a:r>
            <a:r>
              <a:rPr lang="ru-RU" sz="1600" dirty="0" smtClean="0"/>
              <a:t>  </a:t>
            </a:r>
          </a:p>
          <a:p>
            <a:pPr>
              <a:buNone/>
            </a:pPr>
            <a:endParaRPr lang="ru-RU" sz="1600" dirty="0" smtClean="0"/>
          </a:p>
        </p:txBody>
      </p:sp>
      <p:pic>
        <p:nvPicPr>
          <p:cNvPr id="2050" name="Picture 2" descr="C:\Users\Людмила\Desktop\УШАКОВВВВВВВВВ.jpg"/>
          <p:cNvPicPr>
            <a:picLocks noChangeAspect="1" noChangeArrowheads="1"/>
          </p:cNvPicPr>
          <p:nvPr/>
        </p:nvPicPr>
        <p:blipFill>
          <a:blip r:embed="rId3"/>
          <a:srcRect/>
          <a:stretch>
            <a:fillRect/>
          </a:stretch>
        </p:blipFill>
        <p:spPr bwMode="auto">
          <a:xfrm>
            <a:off x="928662" y="2714620"/>
            <a:ext cx="1270644" cy="1643074"/>
          </a:xfrm>
          <a:prstGeom prst="rect">
            <a:avLst/>
          </a:prstGeom>
          <a:noFill/>
        </p:spPr>
      </p:pic>
      <p:pic>
        <p:nvPicPr>
          <p:cNvPr id="2051" name="Picture 3" descr="C:\Users\Людмила\Desktop\словарь ожегова.jpg"/>
          <p:cNvPicPr>
            <a:picLocks noChangeAspect="1" noChangeArrowheads="1"/>
          </p:cNvPicPr>
          <p:nvPr/>
        </p:nvPicPr>
        <p:blipFill>
          <a:blip r:embed="rId4"/>
          <a:srcRect/>
          <a:stretch>
            <a:fillRect/>
          </a:stretch>
        </p:blipFill>
        <p:spPr bwMode="auto">
          <a:xfrm>
            <a:off x="1500166" y="3929066"/>
            <a:ext cx="1176873" cy="1643074"/>
          </a:xfrm>
          <a:prstGeom prst="rect">
            <a:avLst/>
          </a:prstGeom>
          <a:noFill/>
        </p:spPr>
      </p:pic>
      <p:pic>
        <p:nvPicPr>
          <p:cNvPr id="2052" name="Picture 4" descr="C:\Users\Людмила\Desktop\школьный сл. лапатухина.jpg"/>
          <p:cNvPicPr>
            <a:picLocks noChangeAspect="1" noChangeArrowheads="1"/>
          </p:cNvPicPr>
          <p:nvPr/>
        </p:nvPicPr>
        <p:blipFill>
          <a:blip r:embed="rId5"/>
          <a:srcRect/>
          <a:stretch>
            <a:fillRect/>
          </a:stretch>
        </p:blipFill>
        <p:spPr bwMode="auto">
          <a:xfrm>
            <a:off x="2143108" y="5000636"/>
            <a:ext cx="1143008" cy="16281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4">
                    <a:lumMod val="75000"/>
                  </a:schemeClr>
                </a:solidFill>
              </a:rPr>
              <a:t>Почему?</a:t>
            </a:r>
            <a:endParaRPr lang="ru-RU" b="1" dirty="0">
              <a:solidFill>
                <a:schemeClr val="accent4">
                  <a:lumMod val="75000"/>
                </a:schemeClr>
              </a:solidFill>
            </a:endParaRPr>
          </a:p>
        </p:txBody>
      </p:sp>
      <p:sp>
        <p:nvSpPr>
          <p:cNvPr id="3" name="Содержимое 2"/>
          <p:cNvSpPr>
            <a:spLocks noGrp="1"/>
          </p:cNvSpPr>
          <p:nvPr>
            <p:ph idx="1"/>
          </p:nvPr>
        </p:nvSpPr>
        <p:spPr/>
        <p:txBody>
          <a:bodyPr/>
          <a:lstStyle/>
          <a:p>
            <a:pPr>
              <a:buNone/>
            </a:pPr>
            <a:r>
              <a:rPr lang="ru-RU" dirty="0" smtClean="0"/>
              <a:t>        Почему  такого словаря, где представлен весь лексический состав языка, нет и быть не может?</a:t>
            </a:r>
          </a:p>
          <a:p>
            <a:pPr>
              <a:buNone/>
            </a:pPr>
            <a:endParaRPr lang="ru-RU" dirty="0" smtClean="0"/>
          </a:p>
          <a:p>
            <a:pPr>
              <a:buNone/>
            </a:pPr>
            <a:endParaRPr lang="ru-RU" dirty="0" smtClean="0"/>
          </a:p>
          <a:p>
            <a:pPr>
              <a:buNone/>
            </a:pPr>
            <a:endParaRPr lang="ru-RU" dirty="0"/>
          </a:p>
        </p:txBody>
      </p:sp>
      <p:pic>
        <p:nvPicPr>
          <p:cNvPr id="2053" name="Picture 5"/>
          <p:cNvPicPr>
            <a:picLocks noChangeAspect="1" noChangeArrowheads="1"/>
          </p:cNvPicPr>
          <p:nvPr/>
        </p:nvPicPr>
        <p:blipFill>
          <a:blip r:embed="rId2"/>
          <a:srcRect/>
          <a:stretch>
            <a:fillRect/>
          </a:stretch>
        </p:blipFill>
        <p:spPr bwMode="auto">
          <a:xfrm>
            <a:off x="928662" y="3500438"/>
            <a:ext cx="2457403" cy="2643206"/>
          </a:xfrm>
          <a:prstGeom prst="rect">
            <a:avLst/>
          </a:prstGeom>
          <a:noFill/>
          <a:ln w="9525">
            <a:noFill/>
            <a:miter lim="800000"/>
            <a:headEnd/>
            <a:tailEnd/>
          </a:ln>
          <a:effectLst/>
        </p:spPr>
      </p:pic>
      <p:pic>
        <p:nvPicPr>
          <p:cNvPr id="2054" name="Picture 6" descr="C:\Users\Людмила\Desktop\поч.jpg"/>
          <p:cNvPicPr>
            <a:picLocks noChangeAspect="1" noChangeArrowheads="1"/>
          </p:cNvPicPr>
          <p:nvPr/>
        </p:nvPicPr>
        <p:blipFill>
          <a:blip r:embed="rId3"/>
          <a:srcRect/>
          <a:stretch>
            <a:fillRect/>
          </a:stretch>
        </p:blipFill>
        <p:spPr bwMode="auto">
          <a:xfrm>
            <a:off x="5572132" y="2786058"/>
            <a:ext cx="2491744" cy="29317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4">
                    <a:lumMod val="75000"/>
                  </a:schemeClr>
                </a:solidFill>
              </a:rPr>
              <a:t>Однозначные и многозначные слова</a:t>
            </a:r>
            <a:endParaRPr lang="ru-RU" b="1" dirty="0">
              <a:solidFill>
                <a:schemeClr val="accent4">
                  <a:lumMod val="75000"/>
                </a:schemeClr>
              </a:solidFill>
            </a:endParaRPr>
          </a:p>
        </p:txBody>
      </p:sp>
      <p:sp>
        <p:nvSpPr>
          <p:cNvPr id="3" name="Содержимое 2"/>
          <p:cNvSpPr>
            <a:spLocks noGrp="1"/>
          </p:cNvSpPr>
          <p:nvPr>
            <p:ph idx="1"/>
          </p:nvPr>
        </p:nvSpPr>
        <p:spPr/>
        <p:txBody>
          <a:bodyPr/>
          <a:lstStyle/>
          <a:p>
            <a:pPr algn="ctr">
              <a:buNone/>
            </a:pPr>
            <a:r>
              <a:rPr lang="ru-RU" b="1" dirty="0" smtClean="0">
                <a:solidFill>
                  <a:schemeClr val="tx2">
                    <a:lumMod val="75000"/>
                  </a:schemeClr>
                </a:solidFill>
              </a:rPr>
              <a:t>      Выбрать  многозначные слова</a:t>
            </a:r>
          </a:p>
          <a:p>
            <a:pPr algn="just">
              <a:buNone/>
            </a:pPr>
            <a:r>
              <a:rPr lang="ru-RU" dirty="0" smtClean="0"/>
              <a:t>           </a:t>
            </a:r>
            <a:r>
              <a:rPr lang="ru-RU" sz="3000" dirty="0" smtClean="0"/>
              <a:t>а) иней ; б) снежок; в) блеск; г) вьюга; </a:t>
            </a:r>
          </a:p>
          <a:p>
            <a:pPr algn="just">
              <a:buNone/>
            </a:pPr>
            <a:r>
              <a:rPr lang="ru-RU" sz="3000" dirty="0" smtClean="0"/>
              <a:t>            </a:t>
            </a:r>
            <a:r>
              <a:rPr lang="ru-RU" sz="3000" dirty="0" err="1" smtClean="0"/>
              <a:t>д</a:t>
            </a:r>
            <a:r>
              <a:rPr lang="ru-RU" sz="3000" dirty="0" smtClean="0"/>
              <a:t>) серебристый; е) синий; ж) пороша;</a:t>
            </a:r>
          </a:p>
          <a:p>
            <a:pPr algn="just">
              <a:buNone/>
            </a:pPr>
            <a:r>
              <a:rPr lang="ru-RU" sz="3000" dirty="0" smtClean="0"/>
              <a:t>            </a:t>
            </a:r>
            <a:r>
              <a:rPr lang="ru-RU" sz="3000" dirty="0" err="1" smtClean="0"/>
              <a:t>з</a:t>
            </a:r>
            <a:r>
              <a:rPr lang="ru-RU" sz="3000" dirty="0" smtClean="0"/>
              <a:t>) морозить; и) идти, к) ледяной; </a:t>
            </a:r>
          </a:p>
          <a:p>
            <a:pPr algn="just">
              <a:buNone/>
            </a:pPr>
            <a:r>
              <a:rPr lang="ru-RU" sz="3000" dirty="0" smtClean="0"/>
              <a:t>            л) бледный; м) небесный; н) снегопад .</a:t>
            </a:r>
          </a:p>
          <a:p>
            <a:pPr algn="just">
              <a:buNone/>
            </a:pPr>
            <a:endParaRPr lang="ru-RU" sz="3000" dirty="0"/>
          </a:p>
        </p:txBody>
      </p:sp>
      <p:pic>
        <p:nvPicPr>
          <p:cNvPr id="3074" name="Picture 2" descr="C:\Users\Людмила\Desktop\снеж. 2.jpg"/>
          <p:cNvPicPr>
            <a:picLocks noChangeAspect="1" noChangeArrowheads="1"/>
          </p:cNvPicPr>
          <p:nvPr/>
        </p:nvPicPr>
        <p:blipFill>
          <a:blip r:embed="rId2" cstate="print"/>
          <a:srcRect/>
          <a:stretch>
            <a:fillRect/>
          </a:stretch>
        </p:blipFill>
        <p:spPr bwMode="auto">
          <a:xfrm>
            <a:off x="6786578" y="4429132"/>
            <a:ext cx="1928794" cy="1571612"/>
          </a:xfrm>
          <a:prstGeom prst="rect">
            <a:avLst/>
          </a:prstGeom>
          <a:noFill/>
        </p:spPr>
      </p:pic>
      <p:pic>
        <p:nvPicPr>
          <p:cNvPr id="3075" name="Picture 3" descr="C:\Users\Людмила\Desktop\СН.jpg"/>
          <p:cNvPicPr>
            <a:picLocks noChangeAspect="1" noChangeArrowheads="1"/>
          </p:cNvPicPr>
          <p:nvPr/>
        </p:nvPicPr>
        <p:blipFill>
          <a:blip r:embed="rId3"/>
          <a:srcRect/>
          <a:stretch>
            <a:fillRect/>
          </a:stretch>
        </p:blipFill>
        <p:spPr bwMode="auto">
          <a:xfrm>
            <a:off x="5000628" y="4733934"/>
            <a:ext cx="1857380" cy="18078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chemeClr val="accent4">
                    <a:lumMod val="75000"/>
                  </a:schemeClr>
                </a:solidFill>
              </a:rPr>
              <a:t>Составить текст из 5-6 предложений, используя метафоры.</a:t>
            </a:r>
            <a:endParaRPr lang="ru-RU" sz="3600" b="1" dirty="0">
              <a:solidFill>
                <a:schemeClr val="accent4">
                  <a:lumMod val="75000"/>
                </a:schemeClr>
              </a:solidFill>
            </a:endParaRPr>
          </a:p>
        </p:txBody>
      </p:sp>
      <p:pic>
        <p:nvPicPr>
          <p:cNvPr id="4" name="Содержимое 3" descr="зим.ночь.jpg"/>
          <p:cNvPicPr>
            <a:picLocks noGrp="1" noChangeAspect="1"/>
          </p:cNvPicPr>
          <p:nvPr>
            <p:ph idx="1"/>
          </p:nvPr>
        </p:nvPicPr>
        <p:blipFill>
          <a:blip r:embed="rId2"/>
          <a:stretch>
            <a:fillRect/>
          </a:stretch>
        </p:blipFill>
        <p:spPr>
          <a:xfrm>
            <a:off x="1285852" y="1428736"/>
            <a:ext cx="7072362" cy="464346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928</Words>
  <PresentationFormat>Экран (4:3)</PresentationFormat>
  <Paragraphs>139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Русский язык необыкновенно богат. В. Г. Белинский.</vt:lpstr>
      <vt:lpstr>Цель :</vt:lpstr>
      <vt:lpstr>Словарная работа</vt:lpstr>
      <vt:lpstr>Закончи предложение </vt:lpstr>
      <vt:lpstr>Лексическое значение слова</vt:lpstr>
      <vt:lpstr>Наши друзья словари</vt:lpstr>
      <vt:lpstr>Почему?</vt:lpstr>
      <vt:lpstr>Однозначные и многозначные слова</vt:lpstr>
      <vt:lpstr>Составить текст из 5-6 предложений, используя метафоры.</vt:lpstr>
      <vt:lpstr>Что такое омонимы?</vt:lpstr>
      <vt:lpstr>Слова- братья</vt:lpstr>
      <vt:lpstr>Синонимический ряд </vt:lpstr>
      <vt:lpstr>Синонимический ряд</vt:lpstr>
      <vt:lpstr>Подберите синонимы, в которых вторые буквы уже проставлены.</vt:lpstr>
      <vt:lpstr>Антонимы- это слова…(закончи предложение)</vt:lpstr>
      <vt:lpstr>Проверь себя. ( Ключ к предыдущему заданию)</vt:lpstr>
      <vt:lpstr>Русский язык необыкновенно богат.                                                  В. Г. Белинский</vt:lpstr>
      <vt:lpstr>Домашнее задание</vt:lpstr>
      <vt:lpstr>Молодцы! Спасибо за работу!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Итоговый урок по теме «Лексика»</dc:title>
  <dc:creator>людмила</dc:creator>
  <cp:lastModifiedBy>Людмила</cp:lastModifiedBy>
  <cp:revision>76</cp:revision>
  <dcterms:created xsi:type="dcterms:W3CDTF">2012-01-20T10:51:51Z</dcterms:created>
  <dcterms:modified xsi:type="dcterms:W3CDTF">2012-01-21T18:42:49Z</dcterms:modified>
</cp:coreProperties>
</file>