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7" r:id="rId5"/>
    <p:sldId id="272" r:id="rId6"/>
    <p:sldId id="269" r:id="rId7"/>
    <p:sldId id="281" r:id="rId8"/>
    <p:sldId id="279" r:id="rId9"/>
    <p:sldId id="273" r:id="rId10"/>
    <p:sldId id="280" r:id="rId11"/>
    <p:sldId id="282" r:id="rId12"/>
    <p:sldId id="274" r:id="rId13"/>
    <p:sldId id="275" r:id="rId14"/>
    <p:sldId id="276" r:id="rId15"/>
    <p:sldId id="286" r:id="rId16"/>
    <p:sldId id="270" r:id="rId17"/>
    <p:sldId id="271" r:id="rId18"/>
    <p:sldId id="287" r:id="rId19"/>
    <p:sldId id="283" r:id="rId20"/>
    <p:sldId id="288" r:id="rId21"/>
    <p:sldId id="289" r:id="rId22"/>
    <p:sldId id="290" r:id="rId23"/>
    <p:sldId id="285" r:id="rId24"/>
    <p:sldId id="291" r:id="rId25"/>
    <p:sldId id="292" r:id="rId26"/>
    <p:sldId id="266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1D8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0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10AA9-57DB-462C-8CFD-0E6923A20961}" type="datetimeFigureOut">
              <a:rPr lang="ru-RU" smtClean="0"/>
              <a:pPr/>
              <a:t>28.10.2012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49AB8-0BD7-4C5F-B9E6-3C7BB564C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10AA9-57DB-462C-8CFD-0E6923A20961}" type="datetimeFigureOut">
              <a:rPr lang="ru-RU" smtClean="0"/>
              <a:pPr/>
              <a:t>28.10.2012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49AB8-0BD7-4C5F-B9E6-3C7BB564C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10AA9-57DB-462C-8CFD-0E6923A20961}" type="datetimeFigureOut">
              <a:rPr lang="ru-RU" smtClean="0"/>
              <a:pPr/>
              <a:t>28.10.2012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49AB8-0BD7-4C5F-B9E6-3C7BB564C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10AA9-57DB-462C-8CFD-0E6923A20961}" type="datetimeFigureOut">
              <a:rPr lang="ru-RU" smtClean="0"/>
              <a:pPr/>
              <a:t>28.10.2012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49AB8-0BD7-4C5F-B9E6-3C7BB564C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10AA9-57DB-462C-8CFD-0E6923A20961}" type="datetimeFigureOut">
              <a:rPr lang="ru-RU" smtClean="0"/>
              <a:pPr/>
              <a:t>28.10.2012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49AB8-0BD7-4C5F-B9E6-3C7BB564C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10AA9-57DB-462C-8CFD-0E6923A20961}" type="datetimeFigureOut">
              <a:rPr lang="ru-RU" smtClean="0"/>
              <a:pPr/>
              <a:t>28.10.2012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49AB8-0BD7-4C5F-B9E6-3C7BB564C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10AA9-57DB-462C-8CFD-0E6923A20961}" type="datetimeFigureOut">
              <a:rPr lang="ru-RU" smtClean="0"/>
              <a:pPr/>
              <a:t>28.10.2012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49AB8-0BD7-4C5F-B9E6-3C7BB564C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10AA9-57DB-462C-8CFD-0E6923A20961}" type="datetimeFigureOut">
              <a:rPr lang="ru-RU" smtClean="0"/>
              <a:pPr/>
              <a:t>28.10.2012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49AB8-0BD7-4C5F-B9E6-3C7BB564C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10AA9-57DB-462C-8CFD-0E6923A20961}" type="datetimeFigureOut">
              <a:rPr lang="ru-RU" smtClean="0"/>
              <a:pPr/>
              <a:t>28.10.2012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49AB8-0BD7-4C5F-B9E6-3C7BB564C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10AA9-57DB-462C-8CFD-0E6923A20961}" type="datetimeFigureOut">
              <a:rPr lang="ru-RU" smtClean="0"/>
              <a:pPr/>
              <a:t>28.10.2012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49AB8-0BD7-4C5F-B9E6-3C7BB564C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10AA9-57DB-462C-8CFD-0E6923A20961}" type="datetimeFigureOut">
              <a:rPr lang="ru-RU" smtClean="0"/>
              <a:pPr/>
              <a:t>28.10.2012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49AB8-0BD7-4C5F-B9E6-3C7BB564C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10AA9-57DB-462C-8CFD-0E6923A20961}" type="datetimeFigureOut">
              <a:rPr lang="ru-RU" smtClean="0"/>
              <a:pPr/>
              <a:t>28.10.2012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49AB8-0BD7-4C5F-B9E6-3C7BB564C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0;&#1076;&#1084;&#1080;&#1085;&#1080;&#1089;&#1090;&#1088;&#1072;&#1090;&#1086;&#1088;\Desktop\&#1060;&#1080;&#1079;&#1084;&#1080;&#1085;&#1091;&#1090;&#1082;&#1072;%20&#171;&#1044;&#1074;&#1077;%20&#1087;&#1086;&#1083;&#1086;&#1074;&#1080;&#1085;&#1082;&#1080;&#187;%20&#8212;%20&#1071;&#1085;&#1076;&#1077;&#1082;&#1089;.&#1042;&#1080;&#1076;&#1077;&#1086;.avi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ublic\Pictures\Sample Pictures\тит. к през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836712"/>
            <a:ext cx="7772400" cy="2160240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Урок русского языка</a:t>
            </a:r>
            <a:b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тема  «Перенос слов»</a:t>
            </a:r>
            <a:b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1 класс</a:t>
            </a:r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941168"/>
            <a:ext cx="6336704" cy="1512168"/>
          </a:xfrm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Составила учитель начальных классов МАОУ СОШ №37 г.Томска</a:t>
            </a:r>
          </a:p>
          <a:p>
            <a:r>
              <a:rPr lang="ru-RU" i="1" dirty="0" err="1" smtClean="0">
                <a:solidFill>
                  <a:schemeClr val="accent1">
                    <a:lumMod val="75000"/>
                  </a:schemeClr>
                </a:solidFill>
              </a:rPr>
              <a:t>Десинова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 С.Е.</a:t>
            </a:r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Public\Pictures\Sample Pictures\фон для пр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/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СОСТАВЬ  ПЛАН  УРОКА</a:t>
            </a: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9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9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0" y="2060848"/>
            <a:ext cx="3600400" cy="122413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Подводим </a:t>
            </a:r>
          </a:p>
          <a:p>
            <a:pPr algn="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итог урока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0" y="3717032"/>
            <a:ext cx="3600400" cy="122413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                 </a:t>
            </a: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Применяем </a:t>
            </a:r>
          </a:p>
          <a:p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               знания</a:t>
            </a:r>
            <a:endParaRPr lang="ru-RU" sz="2400" b="1" dirty="0">
              <a:ea typeface="Calibri"/>
              <a:cs typeface="Times New Roman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339752" y="5085184"/>
            <a:ext cx="3600400" cy="122413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5220072" y="3933056"/>
            <a:ext cx="3600400" cy="122413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5543600" y="2132856"/>
            <a:ext cx="3600400" cy="122413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276872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50687"/>
          <a:stretch>
            <a:fillRect/>
          </a:stretch>
        </p:blipFill>
        <p:spPr bwMode="auto">
          <a:xfrm>
            <a:off x="5652120" y="4077072"/>
            <a:ext cx="1079375" cy="9450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3142" y="3789040"/>
            <a:ext cx="80649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33521" y="5229200"/>
            <a:ext cx="86409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2204864"/>
            <a:ext cx="95050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6444208" y="4221088"/>
          <a:ext cx="2232248" cy="731520"/>
        </p:xfrm>
        <a:graphic>
          <a:graphicData uri="http://schemas.openxmlformats.org/drawingml/2006/table">
            <a:tbl>
              <a:tblPr/>
              <a:tblGrid>
                <a:gridCol w="2232248"/>
              </a:tblGrid>
              <a:tr h="57606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Вспоминаем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правила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3635896" y="5085184"/>
          <a:ext cx="1944216" cy="2664296"/>
        </p:xfrm>
        <a:graphic>
          <a:graphicData uri="http://schemas.openxmlformats.org/drawingml/2006/table">
            <a:tbl>
              <a:tblPr/>
              <a:tblGrid>
                <a:gridCol w="1944216"/>
              </a:tblGrid>
              <a:tr h="266429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Выбираем </a:t>
                      </a: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задания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6804248" y="2636912"/>
          <a:ext cx="2088232" cy="792088"/>
        </p:xfrm>
        <a:graphic>
          <a:graphicData uri="http://schemas.openxmlformats.org/drawingml/2006/table">
            <a:tbl>
              <a:tblPr/>
              <a:tblGrid>
                <a:gridCol w="2088232"/>
              </a:tblGrid>
              <a:tr h="79208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Тренируемся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5229200"/>
            <a:ext cx="86409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Public\Pictures\Sample Pictures\фон для пр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 УРОКА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55576" y="2132856"/>
            <a:ext cx="4176464" cy="108012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 ВСПОМИНАЕМ ПРАВИЛА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979712" y="2852936"/>
            <a:ext cx="4176464" cy="122413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2.ТРЕНИРУЕМСЯ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699792" y="3717032"/>
            <a:ext cx="4320480" cy="122413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3.ПРИМЕНЯЕМ ЗНАНИЯ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923928" y="4653136"/>
            <a:ext cx="3600400" cy="122413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4.ВЫБИРАЕМ ЗАДАНИЯ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148064" y="5633864"/>
            <a:ext cx="3600400" cy="122413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5.ПОДВОДИМ ИТОГ УРОКА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50687"/>
          <a:stretch>
            <a:fillRect/>
          </a:stretch>
        </p:blipFill>
        <p:spPr bwMode="auto">
          <a:xfrm>
            <a:off x="323528" y="2204864"/>
            <a:ext cx="1079375" cy="9450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3212976"/>
            <a:ext cx="93610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3933056"/>
            <a:ext cx="93610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4869160"/>
            <a:ext cx="86409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5805264"/>
            <a:ext cx="95050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ublic\Pictures\Sample Pictures\фон для пр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ВСПОМИНАЕМ ПРАВИЛА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916832"/>
            <a:ext cx="77768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Инструкция выполнения работы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1.Внимательно прочитай слова.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2.Найди общий признак в этих словах, помни, может быть «ловушка».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3.Определи, к какому способу переноса относятся эти слова.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50687"/>
          <a:stretch>
            <a:fillRect/>
          </a:stretch>
        </p:blipFill>
        <p:spPr bwMode="auto">
          <a:xfrm>
            <a:off x="5220072" y="5733256"/>
            <a:ext cx="2520280" cy="9450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ublic\Pictures\Sample Pictures\фон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5400" dirty="0" smtClean="0"/>
              <a:t> </a:t>
            </a:r>
            <a:endParaRPr lang="ru-RU" sz="54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47664" y="1916832"/>
          <a:ext cx="6077585" cy="5047488"/>
        </p:xfrm>
        <a:graphic>
          <a:graphicData uri="http://schemas.openxmlformats.org/drawingml/2006/table">
            <a:tbl>
              <a:tblPr/>
              <a:tblGrid>
                <a:gridCol w="3038475"/>
                <a:gridCol w="3039110"/>
              </a:tblGrid>
              <a:tr h="104204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486025" algn="l"/>
                        </a:tabLs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Майка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86025" algn="l"/>
                        </a:tabLs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мой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86025" algn="l"/>
                        </a:tabLs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район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86025" algn="l"/>
                        </a:tabLs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змейка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86025" algn="l"/>
                        </a:tabLs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4. Отъезд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86025" algn="l"/>
                        </a:tabLs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       объем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86025" algn="l"/>
                        </a:tabLs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        подъезд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86025" algn="l"/>
                        </a:tabLs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        въезд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881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486025" algn="l"/>
                        </a:tabLs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2       </a:t>
                      </a:r>
                      <a:r>
                        <a:rPr lang="ru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Язык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86025" algn="l"/>
                        </a:tabLs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ягоды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86025" algn="l"/>
                        </a:tabLs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авария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86025" algn="l"/>
                        </a:tabLs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овощи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86025" algn="l"/>
                        </a:tabLs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     </a:t>
                      </a: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 5.Ребята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86025" algn="l"/>
                        </a:tabLs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        дети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86025" algn="l"/>
                        </a:tabLs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       свекла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86025" algn="l"/>
                        </a:tabLs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        слог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881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486025" algn="l"/>
                        </a:tabLs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ru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.     Класс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86025" algn="l"/>
                        </a:tabLs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масса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86025" algn="l"/>
                        </a:tabLs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суббота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86025" algn="l"/>
                        </a:tabLs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сумма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86025" algn="l"/>
                        </a:tabLs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     </a:t>
                      </a: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6.Бульон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86025" algn="l"/>
                        </a:tabLs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         польза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86025" algn="l"/>
                        </a:tabLs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         пеньки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86025" algn="l"/>
                        </a:tabLs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         вьюн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Users\Администратор\Pictures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568952" cy="554461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620688"/>
            <a:ext cx="4176464" cy="5505475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6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Правила   переноса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Физминутка «Две половинки» — Яндекс.Видео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Public\Pictures\Sample Pictures\фон для пр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200223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ТРЕНИРУЕМСЯ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420888"/>
            <a:ext cx="338437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771800" y="980728"/>
            <a:ext cx="4032448" cy="2592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КО-ЗА</a:t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3968" y="2564904"/>
            <a:ext cx="1925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КО-НЬ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11960" y="2636912"/>
            <a:ext cx="1709936" cy="938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ЛЕ-ЙКА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11960" y="3284984"/>
            <a:ext cx="1349896" cy="661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ЗАЙ-КА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83968" y="36450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У- ШИ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355976" y="40050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ШЕЯ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355976" y="43651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ЛО-Б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283968" y="472514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ГЛА-ЗА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283968" y="5157192"/>
            <a:ext cx="931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УТ-КИ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Public\Pictures\Sample Pictures\фон для пр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6583362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ПРИМЕНЯМ ЗНАНИЯ</a:t>
            </a:r>
            <a:br>
              <a:rPr lang="ru-RU" sz="36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u="sng" dirty="0" smtClean="0"/>
              <a:t> </a:t>
            </a:r>
            <a:r>
              <a:rPr lang="ru-RU" sz="2700" b="1" u="sng" dirty="0" smtClean="0">
                <a:latin typeface="Times New Roman" pitchFamily="18" charset="0"/>
                <a:cs typeface="Times New Roman" pitchFamily="18" charset="0"/>
              </a:rPr>
              <a:t>Верно (+)  или  неверно (-) разделены слова для переноса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Бель-чонок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Звер-ьки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Лужа-йка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Зе-леный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О-льха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То-поль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Кар-п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Класс-но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Уро-жай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b="1" u="sng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068960"/>
            <a:ext cx="3168352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Public\Pictures\Sample Pictures\фон для пр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6583362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Проверяем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Бель-чонок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Звер-ьки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Лужа-йка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Зе-леный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О-льха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То-поль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 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Кар-п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Класс-но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Уро-жай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b="1" u="sng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16832"/>
            <a:ext cx="3744416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Public\Pictures\Sample Pictures\фон для пр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pPr algn="ctr">
              <a:buNone/>
            </a:pPr>
            <a:r>
              <a:rPr lang="ru-RU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ВЫБИРАЕМ ЗАДАНИЕ</a:t>
            </a:r>
            <a:endParaRPr lang="ru-RU" b="1" u="sng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12341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1872" y="4990796"/>
            <a:ext cx="1152128" cy="1867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-1932124"/>
            <a:ext cx="8892480" cy="803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0550" algn="l"/>
              </a:tabLst>
            </a:pPr>
            <a:endParaRPr kumimoji="0" lang="ru-RU" sz="1400" b="0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0550" algn="l"/>
              </a:tabLst>
            </a:pPr>
            <a:endParaRPr lang="ru-RU" sz="1400" u="sng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0550" algn="l"/>
              </a:tabLst>
            </a:pPr>
            <a:endParaRPr kumimoji="0" lang="ru-RU" sz="1400" b="0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0550" algn="l"/>
              </a:tabLst>
            </a:pPr>
            <a:endParaRPr lang="ru-RU" sz="1400" u="sng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0550" algn="l"/>
              </a:tabLst>
            </a:pPr>
            <a:endParaRPr kumimoji="0" lang="ru-RU" sz="1400" b="0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0550" algn="l"/>
              </a:tabLst>
            </a:pPr>
            <a:endParaRPr lang="ru-RU" sz="1400" u="sng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0550" algn="l"/>
              </a:tabLst>
            </a:pPr>
            <a:endParaRPr kumimoji="0" lang="ru-RU" sz="1400" b="0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0550" algn="l"/>
              </a:tabLst>
            </a:pPr>
            <a:endParaRPr lang="ru-RU" sz="1400" u="sng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0550" algn="l"/>
              </a:tabLst>
            </a:pPr>
            <a:endParaRPr kumimoji="0" lang="ru-RU" sz="1400" b="0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0550" algn="l"/>
              </a:tabLst>
            </a:pPr>
            <a:endParaRPr lang="ru-RU" sz="1400" u="sng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0550" algn="l"/>
              </a:tabLst>
            </a:pPr>
            <a:endParaRPr kumimoji="0" lang="ru-RU" sz="1400" b="0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0550" algn="l"/>
              </a:tabLst>
            </a:pPr>
            <a:endParaRPr lang="ru-RU" sz="1400" u="sng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0550" algn="l"/>
              </a:tabLst>
            </a:pPr>
            <a:endParaRPr kumimoji="0" lang="ru-RU" sz="1400" b="0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0550" algn="l"/>
              </a:tabLst>
            </a:pPr>
            <a:endParaRPr lang="ru-RU" sz="1400" u="sng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0550" algn="l"/>
              </a:tabLst>
            </a:pPr>
            <a:endParaRPr kumimoji="0" lang="ru-RU" sz="1400" b="0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0550" algn="l"/>
              </a:tabLst>
            </a:pPr>
            <a:endParaRPr lang="ru-RU" sz="1400" u="sng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0550" algn="l"/>
              </a:tabLst>
            </a:pPr>
            <a:endParaRPr kumimoji="0" lang="ru-RU" sz="1400" b="0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0550" algn="l"/>
              </a:tabLst>
            </a:pPr>
            <a:endParaRPr lang="ru-RU" sz="1400" u="sng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0550" algn="l"/>
              </a:tabLst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1.Списать, разделив слова для переноса, применяя правило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055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Майка, ветер, кино, собака, подъезд, пальто, коридор,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055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масса.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055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Выписать слова , которые можно переносить, разделив для переноса.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055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Чайка,   Зоя,   рябина,  съезд,  имя,  имена,  деревья,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055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котик,  час,  Анна, объехал.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055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Списать слова в два столбика: в первый –двусложные, во второй- трехсложный, разделив для переноса.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055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Дорога, ягода, ветер, кино, карандаш, пенал, каток,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0550" algn="l"/>
              </a:tabLst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осина, группа.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915816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Public\Pictures\Sample Pictures\фон для пр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pPr algn="ctr">
              <a:buNone/>
            </a:pPr>
            <a:r>
              <a:rPr lang="ru-RU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ПРОВЕРЯЕМ ЗАДАНИЕ</a:t>
            </a:r>
            <a:endParaRPr lang="ru-RU" b="1" u="sng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12341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4221088"/>
            <a:ext cx="1979712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68423"/>
            <a:ext cx="889248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0550" algn="l"/>
              </a:tabLst>
            </a:pPr>
            <a:endParaRPr kumimoji="0" lang="ru-RU" sz="1400" b="0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0550" algn="l"/>
              </a:tabLst>
            </a:pPr>
            <a:endParaRPr lang="ru-RU" sz="1400" u="sng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0550" algn="l"/>
              </a:tabLst>
            </a:pPr>
            <a:endParaRPr kumimoji="0" lang="ru-RU" sz="1400" b="0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0550" algn="l"/>
              </a:tabLst>
            </a:pPr>
            <a:endParaRPr lang="ru-RU" sz="1400" u="sng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0550" algn="l"/>
              </a:tabLst>
            </a:pPr>
            <a:endParaRPr kumimoji="0" lang="ru-RU" sz="1400" b="0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0550" algn="l"/>
              </a:tabLst>
            </a:pPr>
            <a:endParaRPr lang="ru-RU" sz="1400" u="sng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0550" algn="l"/>
              </a:tabLst>
            </a:pPr>
            <a:endParaRPr lang="ru-RU" sz="1400" u="sng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0550" algn="l"/>
              </a:tabLst>
            </a:pPr>
            <a:endParaRPr lang="ru-RU" sz="1400" u="sng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0550" algn="l"/>
              </a:tabLst>
            </a:pPr>
            <a:endParaRPr lang="ru-RU" sz="1400" u="sng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0550" algn="l"/>
              </a:tabLst>
            </a:pPr>
            <a:endParaRPr lang="ru-RU" sz="1400" u="sng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0550" algn="l"/>
              </a:tabLst>
            </a:pPr>
            <a:endParaRPr lang="ru-RU" sz="1400" u="sng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0550" algn="l"/>
              </a:tabLst>
            </a:pPr>
            <a:endParaRPr lang="ru-RU" sz="1400" u="sng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0550" algn="l"/>
              </a:tabLst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1.Списать, разделив слова для переноса, применяя правило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9055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Май-ка,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ве-тер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ки-но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со-бака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соба-ка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подъ-езд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паль-то,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ко-ридор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кори-дор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масса.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Public\Pictures\Sample Pictures\фон для пр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pPr algn="ctr">
              <a:buNone/>
            </a:pPr>
            <a:r>
              <a:rPr lang="ru-RU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ПРОВЕРЯЕМ ЗАДАНИЕ</a:t>
            </a:r>
            <a:endParaRPr lang="ru-RU" b="1" u="sng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12341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1872" y="4990796"/>
            <a:ext cx="1152128" cy="1867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-193188"/>
            <a:ext cx="8892480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0550" algn="l"/>
              </a:tabLst>
            </a:pPr>
            <a:endParaRPr kumimoji="0" lang="ru-RU" sz="1400" b="0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0550" algn="l"/>
              </a:tabLst>
            </a:pPr>
            <a:endParaRPr lang="ru-RU" sz="1400" u="sng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0550" algn="l"/>
              </a:tabLst>
            </a:pPr>
            <a:endParaRPr kumimoji="0" lang="ru-RU" sz="1400" b="0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0550" algn="l"/>
              </a:tabLst>
            </a:pPr>
            <a:endParaRPr lang="ru-RU" sz="1400" u="sng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0550" algn="l"/>
              </a:tabLst>
            </a:pPr>
            <a:endParaRPr kumimoji="0" lang="ru-RU" sz="1400" b="0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0550" algn="l"/>
              </a:tabLst>
            </a:pPr>
            <a:endParaRPr lang="ru-RU" sz="1400" u="sng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0550" algn="l"/>
              </a:tabLst>
            </a:pPr>
            <a:endParaRPr kumimoji="0" lang="ru-RU" sz="1400" b="0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0550" algn="l"/>
              </a:tabLst>
            </a:pPr>
            <a:endParaRPr lang="ru-RU" sz="1400" u="sng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0550" algn="l"/>
              </a:tabLst>
            </a:pPr>
            <a:endParaRPr kumimoji="0" lang="ru-RU" sz="1400" b="0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0550" algn="l"/>
              </a:tabLst>
            </a:pPr>
            <a:endParaRPr lang="ru-RU" sz="1400" u="sng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0550" algn="l"/>
              </a:tabLst>
            </a:pPr>
            <a:endParaRPr lang="ru-RU" sz="1400" u="sng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055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Выписать слова , которые можно переносить, разделив для переноса.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055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Чай-ка,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ря-бина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ряби-на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име-на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де-ревья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055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ко-тик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Ан-на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объ-ехал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0550" algn="l"/>
              </a:tabLs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Public\Pictures\Sample Pictures\фон для пр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pPr algn="ctr">
              <a:buNone/>
            </a:pPr>
            <a:r>
              <a:rPr lang="ru-RU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ПРОВЕРЯЕМ ЗАДАНИЕ</a:t>
            </a:r>
            <a:endParaRPr lang="ru-RU" b="1" u="sng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12341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1872" y="4990796"/>
            <a:ext cx="1152128" cy="1867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2039643"/>
            <a:ext cx="8892480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0550" algn="l"/>
              </a:tabLst>
            </a:pPr>
            <a:endParaRPr lang="ru-RU" sz="1400" u="sng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055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Списать слова в два столбика: в первый –</a:t>
            </a:r>
            <a:r>
              <a:rPr lang="ru-RU" sz="2400" b="1" u="sng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трех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сложные, во второй- </a:t>
            </a:r>
            <a:r>
              <a:rPr lang="ru-RU" sz="2400" b="1" u="sng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дву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хсложные, разделив для переноса.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0550" algn="l"/>
              </a:tabLst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До-ро-га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ки-но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0550" algn="l"/>
              </a:tabLst>
            </a:pP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го-да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ве-тер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055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ка-ран-даш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пе-нал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0550" algn="l"/>
              </a:tabLst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оси-на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ка-ток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Public\Pictures\Sample Pictures\фон для пр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90" y="0"/>
            <a:ext cx="906811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ПОДВОДИМ ИТОГ УРОКА</a:t>
            </a:r>
          </a:p>
          <a:p>
            <a:pPr algn="ctr">
              <a:buNone/>
            </a:pPr>
            <a:endParaRPr lang="ru-RU" b="1" u="sng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Знают,      переноса,  хорошо, правила, ребята</a:t>
            </a:r>
          </a:p>
          <a:p>
            <a:pPr algn="ctr">
              <a:buNone/>
            </a:pPr>
            <a:endParaRPr lang="ru-RU" b="1" u="sng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077072"/>
            <a:ext cx="285151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Public\Pictures\Sample Pictures\фон для пр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90" y="0"/>
            <a:ext cx="906811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ПОДВОДИМ ИТОГ УРОКА</a:t>
            </a:r>
          </a:p>
          <a:p>
            <a:pPr algn="ctr">
              <a:buNone/>
            </a:pPr>
            <a:endParaRPr lang="ru-RU" b="1" u="sng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Ребята хорошо знают правила переноса.</a:t>
            </a:r>
          </a:p>
          <a:p>
            <a:pPr algn="ctr">
              <a:buNone/>
            </a:pPr>
            <a:endParaRPr lang="ru-RU" b="1" u="sng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077072"/>
            <a:ext cx="285151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Public\Pictures\Sample Pictures\фон для пр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90" y="0"/>
            <a:ext cx="906811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ПОДВОДИМ ИТОГ УРОКА</a:t>
            </a:r>
          </a:p>
          <a:p>
            <a:pPr algn="ctr">
              <a:buNone/>
            </a:pPr>
            <a:endParaRPr lang="ru-RU" b="1" u="sng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u="sng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204865"/>
            <a:ext cx="7056783" cy="4336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-603448"/>
            <a:ext cx="10153128" cy="792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ublic\Pictures\Sample Pictures\фон для пр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1916832"/>
            <a:ext cx="525658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-отлично</a:t>
            </a:r>
          </a:p>
          <a:p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- сомневаюсь</a:t>
            </a:r>
          </a:p>
          <a:p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-нужна помощь</a:t>
            </a:r>
          </a:p>
          <a:p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-хочу задать вопрос.</a:t>
            </a:r>
          </a:p>
        </p:txBody>
      </p:sp>
      <p:sp>
        <p:nvSpPr>
          <p:cNvPr id="6" name="Улыбающееся лицо 5"/>
          <p:cNvSpPr/>
          <p:nvPr/>
        </p:nvSpPr>
        <p:spPr>
          <a:xfrm>
            <a:off x="1259632" y="1772816"/>
            <a:ext cx="914400" cy="914400"/>
          </a:xfrm>
          <a:prstGeom prst="smileyFac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лыбающееся лицо 7"/>
          <p:cNvSpPr/>
          <p:nvPr/>
        </p:nvSpPr>
        <p:spPr>
          <a:xfrm>
            <a:off x="1259632" y="2996952"/>
            <a:ext cx="914400" cy="914400"/>
          </a:xfrm>
          <a:prstGeom prst="smileyFac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лыбающееся лицо 8"/>
          <p:cNvSpPr/>
          <p:nvPr/>
        </p:nvSpPr>
        <p:spPr>
          <a:xfrm>
            <a:off x="1331640" y="4293096"/>
            <a:ext cx="914400" cy="914400"/>
          </a:xfrm>
          <a:prstGeom prst="smileyFac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емиугольник 9"/>
          <p:cNvSpPr/>
          <p:nvPr/>
        </p:nvSpPr>
        <p:spPr>
          <a:xfrm>
            <a:off x="1331640" y="5517232"/>
            <a:ext cx="914400" cy="914400"/>
          </a:xfrm>
          <a:prstGeom prst="hept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?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Public\Pictures\Sample Pictures\фон для пр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90" y="0"/>
            <a:ext cx="906811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87624" y="2348880"/>
            <a:ext cx="72728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8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   </a:t>
            </a:r>
            <a:r>
              <a:rPr lang="ru-RU" sz="8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8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8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нь</a:t>
            </a:r>
            <a:r>
              <a:rPr lang="ru-RU" sz="8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на    во     </a:t>
            </a:r>
            <a:r>
              <a:rPr lang="ru-RU" sz="8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</a:t>
            </a:r>
            <a:endParaRPr lang="ru-RU" sz="8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ublic\Pictures\Sample Pictures\фон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sz="5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Ворона,  дети, день.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611560" y="3284984"/>
            <a:ext cx="288032" cy="28803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1403648" y="3284984"/>
            <a:ext cx="288032" cy="28803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2051720" y="3284984"/>
            <a:ext cx="288032" cy="28803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5868144" y="3284984"/>
            <a:ext cx="288032" cy="288032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5148064" y="3284984"/>
            <a:ext cx="288032" cy="288032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3995936" y="3284984"/>
            <a:ext cx="288032" cy="288032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3275856" y="3284984"/>
            <a:ext cx="288032" cy="288032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Public\Pictures\Sample Pictures\фон для пр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5400" b="1" i="1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5400" b="1" i="1" u="sng" dirty="0" err="1" smtClean="0">
                <a:latin typeface="Times New Roman" pitchFamily="18" charset="0"/>
                <a:cs typeface="Times New Roman" pitchFamily="18" charset="0"/>
              </a:rPr>
              <a:t>о-ро</a:t>
            </a:r>
            <a:r>
              <a:rPr lang="ru-RU" sz="5400" b="1" i="1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400" b="1" i="1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5400" b="1" i="1" u="sng" dirty="0" err="1" smtClean="0">
                <a:latin typeface="Times New Roman" pitchFamily="18" charset="0"/>
                <a:cs typeface="Times New Roman" pitchFamily="18" charset="0"/>
              </a:rPr>
              <a:t>оро</a:t>
            </a:r>
            <a:r>
              <a:rPr lang="ru-RU" sz="5400" b="1" i="1" dirty="0" err="1" smtClean="0">
                <a:latin typeface="Times New Roman" pitchFamily="18" charset="0"/>
                <a:cs typeface="Times New Roman" pitchFamily="18" charset="0"/>
              </a:rPr>
              <a:t>-на</a:t>
            </a: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400" b="1" i="1" dirty="0" err="1" smtClean="0">
                <a:latin typeface="Times New Roman" pitchFamily="18" charset="0"/>
                <a:cs typeface="Times New Roman" pitchFamily="18" charset="0"/>
              </a:rPr>
              <a:t>де-ти</a:t>
            </a: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717032"/>
            <a:ext cx="2193032" cy="21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Public\Pictures\Sample Pictures\фон для пр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Е   -  ДВА</a:t>
            </a:r>
          </a:p>
          <a:p>
            <a:pPr>
              <a:buNone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У- КОЛ</a:t>
            </a:r>
          </a:p>
          <a:p>
            <a:pPr>
              <a:buNone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О-ПЯТЬ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0" descr="C:\Documents and Settings\Администратор\Мои документы\анимация\человеческие\детские\baby2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132856"/>
            <a:ext cx="341987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ьная выноска 5"/>
          <p:cNvSpPr/>
          <p:nvPr/>
        </p:nvSpPr>
        <p:spPr>
          <a:xfrm>
            <a:off x="2699792" y="2276872"/>
            <a:ext cx="3074640" cy="2340840"/>
          </a:xfrm>
          <a:prstGeom prst="wedgeEllipseCallout">
            <a:avLst>
              <a:gd name="adj1" fmla="val 58451"/>
              <a:gd name="adj2" fmla="val 3971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Как я перенёс слова.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Public\Pictures\Sample Pictures\фон для пр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Повторим …</a:t>
            </a:r>
          </a:p>
          <a:p>
            <a:pPr algn="ctr"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Изучим  …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Узнаем…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Проверим…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ublic\Pictures\Sample Pictures\тема урока для през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836712"/>
            <a:ext cx="3466728" cy="216024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A91D8B"/>
                </a:solidFill>
                <a:cs typeface="Gautami" pitchFamily="34" charset="0"/>
              </a:rPr>
              <a:t>Повторение правил переноса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403</Words>
  <Application>Microsoft Office PowerPoint</Application>
  <PresentationFormat>Экран (4:3)</PresentationFormat>
  <Paragraphs>169</Paragraphs>
  <Slides>26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Урок русского языка тема  «Перенос слов» 1 класс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Повторение правил переноса </vt:lpstr>
      <vt:lpstr>Слайд 10</vt:lpstr>
      <vt:lpstr>Слайд 11</vt:lpstr>
      <vt:lpstr>     ВСПОМИНАЕМ ПРАВИЛА</vt:lpstr>
      <vt:lpstr>Слайд 13</vt:lpstr>
      <vt:lpstr>Слайд 14</vt:lpstr>
      <vt:lpstr>Слайд 15</vt:lpstr>
      <vt:lpstr>     ТРЕНИРУЕМСЯ   </vt:lpstr>
      <vt:lpstr>                       ПРИМЕНЯМ ЗНАНИЯ  Верно (+)  или  неверно (-) разделены слова для переноса Бель-чонок Звер-ьки Лужа-йка Зе-леный О-льха То-поль Кар-п Класс-но Уро-жай </vt:lpstr>
      <vt:lpstr>      Проверяем Бель-чонок   + Звер-ьки        - Лужа-йка       - Зе-леный       +   О-льха            - То-поль         +    Кар-п             - Класс-но        -   Уро-жай        +  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*Питер-Company*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русского языка тема  «Перенос слов» 1 класс</dc:title>
  <dc:creator>Дмитрий Каленюк</dc:creator>
  <cp:lastModifiedBy>Дмитрий Каленюк</cp:lastModifiedBy>
  <cp:revision>47</cp:revision>
  <dcterms:created xsi:type="dcterms:W3CDTF">2012-10-21T06:00:24Z</dcterms:created>
  <dcterms:modified xsi:type="dcterms:W3CDTF">2012-10-28T14:31:56Z</dcterms:modified>
</cp:coreProperties>
</file>