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12ADF-46BA-42A3-9998-FCCC7983E8DE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BF30936-0B25-42D9-B557-2B2E0F7BE340}">
      <dgm:prSet phldrT="[Текст]" custT="1"/>
      <dgm:spPr/>
      <dgm:t>
        <a:bodyPr/>
        <a:lstStyle/>
        <a:p>
          <a:r>
            <a:rPr lang="ru-RU" sz="3200" b="1" dirty="0" smtClean="0"/>
            <a:t>1</a:t>
          </a:r>
          <a:endParaRPr lang="ru-RU" sz="3200" b="1" dirty="0"/>
        </a:p>
      </dgm:t>
    </dgm:pt>
    <dgm:pt modelId="{F3BA68DF-B545-405B-B355-584F8DCA2F79}" type="parTrans" cxnId="{14F61014-9A8F-4B6E-AE49-2B9CA7DB805A}">
      <dgm:prSet/>
      <dgm:spPr/>
      <dgm:t>
        <a:bodyPr/>
        <a:lstStyle/>
        <a:p>
          <a:endParaRPr lang="ru-RU"/>
        </a:p>
      </dgm:t>
    </dgm:pt>
    <dgm:pt modelId="{F5B27715-B9D9-40B6-AD99-C7E917E313D9}" type="sibTrans" cxnId="{14F61014-9A8F-4B6E-AE49-2B9CA7DB805A}">
      <dgm:prSet/>
      <dgm:spPr/>
      <dgm:t>
        <a:bodyPr/>
        <a:lstStyle/>
        <a:p>
          <a:endParaRPr lang="ru-RU"/>
        </a:p>
      </dgm:t>
    </dgm:pt>
    <dgm:pt modelId="{174CEF7F-A231-4CC8-A248-6659F7A7E6B3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пёс не унимался;</a:t>
          </a:r>
          <a:endParaRPr lang="ru-RU" sz="3200" b="1" dirty="0">
            <a:solidFill>
              <a:srgbClr val="002060"/>
            </a:solidFill>
          </a:endParaRPr>
        </a:p>
      </dgm:t>
    </dgm:pt>
    <dgm:pt modelId="{A93D3D0E-FB8A-418B-87C5-5626501868E9}" type="parTrans" cxnId="{7F303A21-360D-4644-B110-C3E192E4A284}">
      <dgm:prSet/>
      <dgm:spPr/>
      <dgm:t>
        <a:bodyPr/>
        <a:lstStyle/>
        <a:p>
          <a:endParaRPr lang="ru-RU"/>
        </a:p>
      </dgm:t>
    </dgm:pt>
    <dgm:pt modelId="{D7C6C3A9-AAEE-49BC-AE37-AD9BAECFE7DB}" type="sibTrans" cxnId="{7F303A21-360D-4644-B110-C3E192E4A284}">
      <dgm:prSet/>
      <dgm:spPr/>
      <dgm:t>
        <a:bodyPr/>
        <a:lstStyle/>
        <a:p>
          <a:endParaRPr lang="ru-RU"/>
        </a:p>
      </dgm:t>
    </dgm:pt>
    <dgm:pt modelId="{A431B13E-3EE4-40B1-97DE-6FD736976DBF}">
      <dgm:prSet phldrT="[Текст]" custT="1"/>
      <dgm:spPr/>
      <dgm:t>
        <a:bodyPr/>
        <a:lstStyle/>
        <a:p>
          <a:r>
            <a:rPr lang="ru-RU" sz="3200" b="1" dirty="0" smtClean="0"/>
            <a:t>2</a:t>
          </a:r>
          <a:endParaRPr lang="ru-RU" sz="3200" b="1" dirty="0"/>
        </a:p>
      </dgm:t>
    </dgm:pt>
    <dgm:pt modelId="{2136F5FD-2247-4086-A7FE-B62B23AC14E0}" type="parTrans" cxnId="{2C0F1CEF-B7AD-4951-9277-599A66AC5715}">
      <dgm:prSet/>
      <dgm:spPr/>
      <dgm:t>
        <a:bodyPr/>
        <a:lstStyle/>
        <a:p>
          <a:endParaRPr lang="ru-RU"/>
        </a:p>
      </dgm:t>
    </dgm:pt>
    <dgm:pt modelId="{F3C98D4D-20E4-4D36-A0F1-5D3360A7CFAF}" type="sibTrans" cxnId="{2C0F1CEF-B7AD-4951-9277-599A66AC5715}">
      <dgm:prSet/>
      <dgm:spPr/>
      <dgm:t>
        <a:bodyPr/>
        <a:lstStyle/>
        <a:p>
          <a:endParaRPr lang="ru-RU"/>
        </a:p>
      </dgm:t>
    </dgm:pt>
    <dgm:pt modelId="{E357E1B4-7700-4F63-A2A8-B15694C24EC1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принимал грозный вид</a:t>
          </a:r>
          <a:endParaRPr lang="ru-RU" sz="3200" b="1" dirty="0">
            <a:solidFill>
              <a:srgbClr val="002060"/>
            </a:solidFill>
          </a:endParaRPr>
        </a:p>
      </dgm:t>
    </dgm:pt>
    <dgm:pt modelId="{ECA875C7-C490-436D-A7B3-5B8AF5395DA9}" type="parTrans" cxnId="{F26371D5-F578-46FF-B9B6-19538E560BC4}">
      <dgm:prSet/>
      <dgm:spPr/>
      <dgm:t>
        <a:bodyPr/>
        <a:lstStyle/>
        <a:p>
          <a:endParaRPr lang="ru-RU"/>
        </a:p>
      </dgm:t>
    </dgm:pt>
    <dgm:pt modelId="{5C9E96B6-BA20-49E7-8A3D-7325240C475B}" type="sibTrans" cxnId="{F26371D5-F578-46FF-B9B6-19538E560BC4}">
      <dgm:prSet/>
      <dgm:spPr/>
      <dgm:t>
        <a:bodyPr/>
        <a:lstStyle/>
        <a:p>
          <a:endParaRPr lang="ru-RU"/>
        </a:p>
      </dgm:t>
    </dgm:pt>
    <dgm:pt modelId="{34BCD42A-6410-461F-9BD8-6A765CE35524}" type="pres">
      <dgm:prSet presAssocID="{0F212ADF-46BA-42A3-9998-FCCC7983E8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64A22D-82F6-4327-AAFD-4A09D8E71F3F}" type="pres">
      <dgm:prSet presAssocID="{BBF30936-0B25-42D9-B557-2B2E0F7BE340}" presName="composite" presStyleCnt="0"/>
      <dgm:spPr/>
      <dgm:t>
        <a:bodyPr/>
        <a:lstStyle/>
        <a:p>
          <a:endParaRPr lang="ru-RU"/>
        </a:p>
      </dgm:t>
    </dgm:pt>
    <dgm:pt modelId="{973CDE09-E230-40D2-AB10-F0F5A087BE4A}" type="pres">
      <dgm:prSet presAssocID="{BBF30936-0B25-42D9-B557-2B2E0F7BE34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5D5FF-0E55-4DDE-8954-FBF7DEF938B6}" type="pres">
      <dgm:prSet presAssocID="{BBF30936-0B25-42D9-B557-2B2E0F7BE34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D2D84-9F9D-4CB1-8FEF-6733B82BB378}" type="pres">
      <dgm:prSet presAssocID="{F5B27715-B9D9-40B6-AD99-C7E917E313D9}" presName="sp" presStyleCnt="0"/>
      <dgm:spPr/>
      <dgm:t>
        <a:bodyPr/>
        <a:lstStyle/>
        <a:p>
          <a:endParaRPr lang="ru-RU"/>
        </a:p>
      </dgm:t>
    </dgm:pt>
    <dgm:pt modelId="{E302744E-FFFA-4A14-9098-D8D692A3EC0C}" type="pres">
      <dgm:prSet presAssocID="{A431B13E-3EE4-40B1-97DE-6FD736976DBF}" presName="composite" presStyleCnt="0"/>
      <dgm:spPr/>
      <dgm:t>
        <a:bodyPr/>
        <a:lstStyle/>
        <a:p>
          <a:endParaRPr lang="ru-RU"/>
        </a:p>
      </dgm:t>
    </dgm:pt>
    <dgm:pt modelId="{6F7553D5-CA24-49EE-8B5B-85087911FC19}" type="pres">
      <dgm:prSet presAssocID="{A431B13E-3EE4-40B1-97DE-6FD736976DB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BD822-5065-4581-994B-D6851285F1E1}" type="pres">
      <dgm:prSet presAssocID="{A431B13E-3EE4-40B1-97DE-6FD736976DB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C191A-B0E9-4BF6-B6DB-0CF1A098B06E}" type="presOf" srcId="{174CEF7F-A231-4CC8-A248-6659F7A7E6B3}" destId="{BE85D5FF-0E55-4DDE-8954-FBF7DEF938B6}" srcOrd="0" destOrd="0" presId="urn:microsoft.com/office/officeart/2005/8/layout/chevron2"/>
    <dgm:cxn modelId="{E68ED086-F20F-4792-8341-71E1955A95A3}" type="presOf" srcId="{BBF30936-0B25-42D9-B557-2B2E0F7BE340}" destId="{973CDE09-E230-40D2-AB10-F0F5A087BE4A}" srcOrd="0" destOrd="0" presId="urn:microsoft.com/office/officeart/2005/8/layout/chevron2"/>
    <dgm:cxn modelId="{2C0F1CEF-B7AD-4951-9277-599A66AC5715}" srcId="{0F212ADF-46BA-42A3-9998-FCCC7983E8DE}" destId="{A431B13E-3EE4-40B1-97DE-6FD736976DBF}" srcOrd="1" destOrd="0" parTransId="{2136F5FD-2247-4086-A7FE-B62B23AC14E0}" sibTransId="{F3C98D4D-20E4-4D36-A0F1-5D3360A7CFAF}"/>
    <dgm:cxn modelId="{87671F56-157F-445C-BEF3-3E247AB097D0}" type="presOf" srcId="{A431B13E-3EE4-40B1-97DE-6FD736976DBF}" destId="{6F7553D5-CA24-49EE-8B5B-85087911FC19}" srcOrd="0" destOrd="0" presId="urn:microsoft.com/office/officeart/2005/8/layout/chevron2"/>
    <dgm:cxn modelId="{6E0D4606-36AD-4B94-BA93-0F15A22563F8}" type="presOf" srcId="{0F212ADF-46BA-42A3-9998-FCCC7983E8DE}" destId="{34BCD42A-6410-461F-9BD8-6A765CE35524}" srcOrd="0" destOrd="0" presId="urn:microsoft.com/office/officeart/2005/8/layout/chevron2"/>
    <dgm:cxn modelId="{1D7849FF-472C-441D-81A8-CBE6CBF12DAA}" type="presOf" srcId="{E357E1B4-7700-4F63-A2A8-B15694C24EC1}" destId="{DA3BD822-5065-4581-994B-D6851285F1E1}" srcOrd="0" destOrd="0" presId="urn:microsoft.com/office/officeart/2005/8/layout/chevron2"/>
    <dgm:cxn modelId="{14F61014-9A8F-4B6E-AE49-2B9CA7DB805A}" srcId="{0F212ADF-46BA-42A3-9998-FCCC7983E8DE}" destId="{BBF30936-0B25-42D9-B557-2B2E0F7BE340}" srcOrd="0" destOrd="0" parTransId="{F3BA68DF-B545-405B-B355-584F8DCA2F79}" sibTransId="{F5B27715-B9D9-40B6-AD99-C7E917E313D9}"/>
    <dgm:cxn modelId="{F26371D5-F578-46FF-B9B6-19538E560BC4}" srcId="{A431B13E-3EE4-40B1-97DE-6FD736976DBF}" destId="{E357E1B4-7700-4F63-A2A8-B15694C24EC1}" srcOrd="0" destOrd="0" parTransId="{ECA875C7-C490-436D-A7B3-5B8AF5395DA9}" sibTransId="{5C9E96B6-BA20-49E7-8A3D-7325240C475B}"/>
    <dgm:cxn modelId="{7F303A21-360D-4644-B110-C3E192E4A284}" srcId="{BBF30936-0B25-42D9-B557-2B2E0F7BE340}" destId="{174CEF7F-A231-4CC8-A248-6659F7A7E6B3}" srcOrd="0" destOrd="0" parTransId="{A93D3D0E-FB8A-418B-87C5-5626501868E9}" sibTransId="{D7C6C3A9-AAEE-49BC-AE37-AD9BAECFE7DB}"/>
    <dgm:cxn modelId="{D21517DA-8AF6-4570-A5B7-6517049F9EF3}" type="presParOf" srcId="{34BCD42A-6410-461F-9BD8-6A765CE35524}" destId="{6764A22D-82F6-4327-AAFD-4A09D8E71F3F}" srcOrd="0" destOrd="0" presId="urn:microsoft.com/office/officeart/2005/8/layout/chevron2"/>
    <dgm:cxn modelId="{E6B7F680-8D87-4ECB-A509-9EE297C0F41D}" type="presParOf" srcId="{6764A22D-82F6-4327-AAFD-4A09D8E71F3F}" destId="{973CDE09-E230-40D2-AB10-F0F5A087BE4A}" srcOrd="0" destOrd="0" presId="urn:microsoft.com/office/officeart/2005/8/layout/chevron2"/>
    <dgm:cxn modelId="{FDD283E2-D496-4068-A64D-E94E6F0B1123}" type="presParOf" srcId="{6764A22D-82F6-4327-AAFD-4A09D8E71F3F}" destId="{BE85D5FF-0E55-4DDE-8954-FBF7DEF938B6}" srcOrd="1" destOrd="0" presId="urn:microsoft.com/office/officeart/2005/8/layout/chevron2"/>
    <dgm:cxn modelId="{3E815E74-763F-4BE8-A569-6CD79537BF7F}" type="presParOf" srcId="{34BCD42A-6410-461F-9BD8-6A765CE35524}" destId="{74BD2D84-9F9D-4CB1-8FEF-6733B82BB378}" srcOrd="1" destOrd="0" presId="urn:microsoft.com/office/officeart/2005/8/layout/chevron2"/>
    <dgm:cxn modelId="{A0C90844-5F2F-46A6-A7AA-C4FA00445A9D}" type="presParOf" srcId="{34BCD42A-6410-461F-9BD8-6A765CE35524}" destId="{E302744E-FFFA-4A14-9098-D8D692A3EC0C}" srcOrd="2" destOrd="0" presId="urn:microsoft.com/office/officeart/2005/8/layout/chevron2"/>
    <dgm:cxn modelId="{37D5A15E-9977-4A96-B49B-453F4A89B69B}" type="presParOf" srcId="{E302744E-FFFA-4A14-9098-D8D692A3EC0C}" destId="{6F7553D5-CA24-49EE-8B5B-85087911FC19}" srcOrd="0" destOrd="0" presId="urn:microsoft.com/office/officeart/2005/8/layout/chevron2"/>
    <dgm:cxn modelId="{77D8B3B5-A228-4836-8845-684BA500999A}" type="presParOf" srcId="{E302744E-FFFA-4A14-9098-D8D692A3EC0C}" destId="{DA3BD822-5065-4581-994B-D6851285F1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CDE09-E230-40D2-AB10-F0F5A087BE4A}">
      <dsp:nvSpPr>
        <dsp:cNvPr id="0" name=""/>
        <dsp:cNvSpPr/>
      </dsp:nvSpPr>
      <dsp:spPr>
        <a:xfrm rot="5400000">
          <a:off x="-237963" y="239218"/>
          <a:ext cx="1586426" cy="11104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1</a:t>
          </a:r>
          <a:endParaRPr lang="ru-RU" sz="3200" b="1" kern="1200" dirty="0"/>
        </a:p>
      </dsp:txBody>
      <dsp:txXfrm rot="5400000">
        <a:off x="-237963" y="239218"/>
        <a:ext cx="1586426" cy="1110498"/>
      </dsp:txXfrm>
    </dsp:sp>
    <dsp:sp modelId="{BE85D5FF-0E55-4DDE-8954-FBF7DEF938B6}">
      <dsp:nvSpPr>
        <dsp:cNvPr id="0" name=""/>
        <dsp:cNvSpPr/>
      </dsp:nvSpPr>
      <dsp:spPr>
        <a:xfrm rot="5400000">
          <a:off x="3357200" y="-2245447"/>
          <a:ext cx="1031177" cy="552458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002060"/>
              </a:solidFill>
            </a:rPr>
            <a:t>пёс не унимался;</a:t>
          </a:r>
          <a:endParaRPr lang="ru-RU" sz="3200" b="1" kern="1200" dirty="0">
            <a:solidFill>
              <a:srgbClr val="002060"/>
            </a:solidFill>
          </a:endParaRPr>
        </a:p>
      </dsp:txBody>
      <dsp:txXfrm rot="5400000">
        <a:off x="3357200" y="-2245447"/>
        <a:ext cx="1031177" cy="5524581"/>
      </dsp:txXfrm>
    </dsp:sp>
    <dsp:sp modelId="{6F7553D5-CA24-49EE-8B5B-85087911FC19}">
      <dsp:nvSpPr>
        <dsp:cNvPr id="0" name=""/>
        <dsp:cNvSpPr/>
      </dsp:nvSpPr>
      <dsp:spPr>
        <a:xfrm rot="5400000">
          <a:off x="-237963" y="1530602"/>
          <a:ext cx="1586426" cy="111049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</a:t>
          </a:r>
          <a:endParaRPr lang="ru-RU" sz="3200" b="1" kern="1200" dirty="0"/>
        </a:p>
      </dsp:txBody>
      <dsp:txXfrm rot="5400000">
        <a:off x="-237963" y="1530602"/>
        <a:ext cx="1586426" cy="1110498"/>
      </dsp:txXfrm>
    </dsp:sp>
    <dsp:sp modelId="{DA3BD822-5065-4581-994B-D6851285F1E1}">
      <dsp:nvSpPr>
        <dsp:cNvPr id="0" name=""/>
        <dsp:cNvSpPr/>
      </dsp:nvSpPr>
      <dsp:spPr>
        <a:xfrm rot="5400000">
          <a:off x="3357200" y="-954063"/>
          <a:ext cx="1031177" cy="552458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002060"/>
              </a:solidFill>
            </a:rPr>
            <a:t>принимал грозный вид</a:t>
          </a:r>
          <a:endParaRPr lang="ru-RU" sz="3200" b="1" kern="1200" dirty="0">
            <a:solidFill>
              <a:srgbClr val="002060"/>
            </a:solidFill>
          </a:endParaRPr>
        </a:p>
      </dsp:txBody>
      <dsp:txXfrm rot="5400000">
        <a:off x="3357200" y="-954063"/>
        <a:ext cx="1031177" cy="5524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A02B-31FC-47F4-898A-308EFDF8A423}" type="datetimeFigureOut">
              <a:rPr lang="ru-RU" smtClean="0"/>
              <a:pPr/>
              <a:t>24.03.2011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A6A18-E12A-468F-98A0-A0A24B437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A6A18-E12A-468F-98A0-A0A24B43773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20A7D5-625A-4756-ACEF-B39994F278B9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70DD2-7464-4210-9980-797A7EB7E911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59C9E6-72A1-48FF-80A7-96E527C8C0EC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07C3-2552-459B-A3B8-BA7236C9B928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4F9A56-27B4-4F75-9D58-250398A163CF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BE74E-CE0E-48FC-9BCC-9321FFDC6618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40B75-506F-4394-BED1-B18F6849C465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88F02-B755-45B5-87CF-068E02E69F86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8EF1DA-31E8-4FD5-A4C2-C248EF0CE924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F0F5D-AD1E-46D6-AEAE-27A8F6C428BF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298FF-E303-472C-9F66-0B81E65C2155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7FBFEC-24E2-41CB-9964-FCDF59731D65}" type="datetime1">
              <a:rPr lang="ru-RU" smtClean="0"/>
              <a:pPr/>
              <a:t>24.03.2011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Русский язык 4 класс Изложение "Карабасик"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5BEBFA-520F-4CCB-A956-0FD5AEB32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g13.nnm.ru/imagez/gallery/5/d/7/8/3/5d783fd36437b6fb5b5a3ca4d5cbf637_full.jpg" TargetMode="External"/><Relationship Id="rId5" Type="http://schemas.openxmlformats.org/officeDocument/2006/relationships/hyperlink" Target="http://www.scorp12on.narod.ru/images-2/cats-20-1.jpg" TargetMode="External"/><Relationship Id="rId4" Type="http://schemas.openxmlformats.org/officeDocument/2006/relationships/hyperlink" Target="http://im0-tub.yandex.net/i?id=186532843-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052736"/>
            <a:ext cx="5105400" cy="1412728"/>
          </a:xfrm>
        </p:spPr>
        <p:txBody>
          <a:bodyPr/>
          <a:lstStyle/>
          <a:p>
            <a:pPr algn="ctr"/>
            <a:r>
              <a:rPr lang="ru-RU" sz="5400" cap="none" dirty="0" smtClean="0"/>
              <a:t>Изложение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2492896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Карабасик</a:t>
            </a:r>
          </a:p>
          <a:p>
            <a:pPr algn="ctr"/>
            <a:endParaRPr lang="ru-RU" sz="4000" b="1" dirty="0" smtClean="0"/>
          </a:p>
          <a:p>
            <a:pPr algn="ctr"/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48680"/>
            <a:ext cx="1873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Русский язык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 класс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4077072"/>
            <a:ext cx="3236334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Выполнила: Белова 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Валентина А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лексеевна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</a:t>
            </a:r>
            <a:endParaRPr lang="ru-RU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МОУ Мошкинская 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СОШ</a:t>
            </a:r>
          </a:p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Ветлужского района</a:t>
            </a:r>
          </a:p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Нижегородской области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5949280"/>
            <a:ext cx="15119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bg1"/>
                </a:solidFill>
              </a:rPr>
              <a:t>д</a:t>
            </a:r>
            <a:r>
              <a:rPr lang="ru-RU" b="1" cap="none" spc="0" dirty="0" smtClean="0">
                <a:ln/>
                <a:solidFill>
                  <a:schemeClr val="bg1"/>
                </a:solidFill>
                <a:effectLst/>
              </a:rPr>
              <a:t>. Мошкино</a:t>
            </a:r>
          </a:p>
          <a:p>
            <a:pPr algn="ctr"/>
            <a:r>
              <a:rPr lang="ru-RU" b="1" dirty="0" smtClean="0">
                <a:ln/>
                <a:solidFill>
                  <a:schemeClr val="bg1"/>
                </a:solidFill>
              </a:rPr>
              <a:t>2010 г.</a:t>
            </a:r>
            <a:endParaRPr lang="ru-RU" b="1" cap="none" spc="0" dirty="0">
              <a:ln/>
              <a:solidFill>
                <a:schemeClr val="bg1"/>
              </a:solidFill>
              <a:effectLst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04864"/>
            <a:ext cx="2448272" cy="2160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solidFill>
                  <a:schemeClr val="accent1"/>
                </a:solidFill>
              </a:rPr>
              <a:t>Выбери из текста опорные слова и выражения</a:t>
            </a:r>
            <a:endParaRPr lang="ru-RU" cap="none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44825"/>
            <a:ext cx="7416824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овчарка Борька, кот Жорик, подкармливать,</a:t>
            </a:r>
          </a:p>
          <a:p>
            <a:pPr marL="457200" indent="-457200"/>
            <a:r>
              <a:rPr lang="ru-RU" sz="2400" b="1" dirty="0" smtClean="0">
                <a:solidFill>
                  <a:srgbClr val="002060"/>
                </a:solidFill>
              </a:rPr>
              <a:t> бездомная кошка</a:t>
            </a:r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284984"/>
            <a:ext cx="7344816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 детёныши, </a:t>
            </a:r>
            <a:r>
              <a:rPr lang="ru-RU" sz="2400" b="1" dirty="0" err="1" smtClean="0">
                <a:solidFill>
                  <a:srgbClr val="002060"/>
                </a:solidFill>
              </a:rPr>
              <a:t>Борькина</a:t>
            </a:r>
            <a:r>
              <a:rPr lang="ru-RU" sz="2400" b="1" dirty="0" smtClean="0">
                <a:solidFill>
                  <a:srgbClr val="002060"/>
                </a:solidFill>
              </a:rPr>
              <a:t> подстилка, не унимался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365104"/>
            <a:ext cx="72008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схватила, выбежала, забыла, не появлялась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661248"/>
            <a:ext cx="7213193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шипел, принимал грозный вид, подружились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chemeClr val="accent1"/>
                </a:solidFill>
              </a:rPr>
              <a:t>Пиши </a:t>
            </a:r>
            <a:r>
              <a:rPr lang="ru-RU" cap="none" dirty="0" smtClean="0">
                <a:solidFill>
                  <a:schemeClr val="accent1"/>
                </a:solidFill>
              </a:rPr>
              <a:t>правильно:</a:t>
            </a:r>
            <a:endParaRPr lang="ru-RU" cap="none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вчарка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Ж</a:t>
            </a:r>
            <a:r>
              <a:rPr lang="ru-RU" b="1" u="sng" dirty="0" smtClean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рик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</a:t>
            </a:r>
            <a:r>
              <a:rPr lang="ru-RU" b="1" u="sng" dirty="0" smtClean="0">
                <a:solidFill>
                  <a:srgbClr val="002060"/>
                </a:solidFill>
              </a:rPr>
              <a:t>д</a:t>
            </a:r>
            <a:r>
              <a:rPr lang="ru-RU" b="1" dirty="0" smtClean="0">
                <a:solidFill>
                  <a:srgbClr val="002060"/>
                </a:solidFill>
              </a:rPr>
              <a:t>кармл</a:t>
            </a:r>
            <a:r>
              <a:rPr lang="ru-RU" b="1" u="sng" dirty="0" smtClean="0">
                <a:solidFill>
                  <a:srgbClr val="002060"/>
                </a:solidFill>
              </a:rPr>
              <a:t>ива</a:t>
            </a:r>
            <a:r>
              <a:rPr lang="ru-RU" b="1" dirty="0" smtClean="0">
                <a:solidFill>
                  <a:srgbClr val="002060"/>
                </a:solidFill>
              </a:rPr>
              <a:t>ли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</a:t>
            </a:r>
            <a:r>
              <a:rPr lang="ru-RU" b="1" u="sng" dirty="0" smtClean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ходила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</a:t>
            </a:r>
            <a:r>
              <a:rPr lang="ru-RU" b="1" u="sng" dirty="0" smtClean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несла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</a:t>
            </a:r>
            <a:r>
              <a:rPr lang="ru-RU" b="1" u="sng" dirty="0" smtClean="0">
                <a:solidFill>
                  <a:srgbClr val="002060"/>
                </a:solidFill>
              </a:rPr>
              <a:t>е</a:t>
            </a:r>
            <a:r>
              <a:rPr lang="ru-RU" b="1" dirty="0" smtClean="0">
                <a:solidFill>
                  <a:srgbClr val="002060"/>
                </a:solidFill>
              </a:rPr>
              <a:t>тёныши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громк</a:t>
            </a:r>
            <a:r>
              <a:rPr lang="ru-RU" b="1" u="sng" dirty="0" smtClean="0">
                <a:solidFill>
                  <a:srgbClr val="002060"/>
                </a:solidFill>
              </a:rPr>
              <a:t>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</a:t>
            </a:r>
            <a:r>
              <a:rPr lang="ru-RU" b="1" u="sng" dirty="0" smtClean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ла</a:t>
            </a:r>
            <a:r>
              <a:rPr lang="ru-RU" b="1" u="sng" dirty="0" smtClean="0">
                <a:solidFill>
                  <a:srgbClr val="00206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л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выгн</a:t>
            </a:r>
            <a:r>
              <a:rPr lang="ru-RU" b="1" u="sng" dirty="0" smtClean="0">
                <a:solidFill>
                  <a:srgbClr val="00206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ла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</a:t>
            </a:r>
            <a:r>
              <a:rPr lang="ru-RU" b="1" u="sng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унимался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ru-RU" b="1" u="sng" dirty="0" smtClean="0">
                <a:solidFill>
                  <a:srgbClr val="002060"/>
                </a:solidFill>
              </a:rPr>
              <a:t>е</a:t>
            </a:r>
            <a:r>
              <a:rPr lang="ru-RU" b="1" dirty="0" smtClean="0">
                <a:solidFill>
                  <a:srgbClr val="002060"/>
                </a:solidFill>
              </a:rPr>
              <a:t>рнулась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 </a:t>
            </a:r>
            <a:r>
              <a:rPr lang="ru-RU" b="1" u="sng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по</a:t>
            </a:r>
            <a:r>
              <a:rPr lang="ru-RU" b="1" u="sng" dirty="0" smtClean="0">
                <a:solidFill>
                  <a:srgbClr val="00206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влялась</a:t>
            </a:r>
          </a:p>
          <a:p>
            <a:r>
              <a:rPr lang="ru-RU" b="1" u="sng" dirty="0" smtClean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ставили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b="1" u="sng" dirty="0" smtClean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т</a:t>
            </a:r>
            <a:r>
              <a:rPr lang="ru-RU" b="1" u="sng" dirty="0" smtClean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му</a:t>
            </a:r>
            <a:r>
              <a:rPr lang="ru-RU" b="1" u="sng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что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chemeClr val="accent1"/>
                </a:solidFill>
              </a:rPr>
              <a:t>Изложение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Карабасик</a:t>
            </a:r>
          </a:p>
          <a:p>
            <a:pPr algn="ctr"/>
            <a:endParaRPr lang="ru-RU" sz="4000" b="1" dirty="0" smtClean="0"/>
          </a:p>
          <a:p>
            <a:pPr algn="ctr"/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3068960"/>
            <a:ext cx="547457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Успехов тебе!</a:t>
            </a: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тебя всё 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получится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836712"/>
            <a:ext cx="1584176" cy="136815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" presetClass="emph" presetSubtype="3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8" grpId="0"/>
      <p:bldP spid="8" grpId="1"/>
      <p:bldP spid="8" grpId="2"/>
      <p:bldP spid="8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5976" y="332656"/>
            <a:ext cx="4102082" cy="1067544"/>
          </a:xfrm>
        </p:spPr>
        <p:txBody>
          <a:bodyPr/>
          <a:lstStyle/>
          <a:p>
            <a:pPr algn="ctr"/>
            <a:r>
              <a:rPr lang="ru-RU" cap="none" dirty="0" smtClean="0">
                <a:solidFill>
                  <a:schemeClr val="tx1"/>
                </a:solidFill>
              </a:rPr>
              <a:t>Литература </a:t>
            </a:r>
            <a:br>
              <a:rPr lang="ru-RU" cap="none" dirty="0" smtClean="0">
                <a:solidFill>
                  <a:schemeClr val="tx1"/>
                </a:solidFill>
              </a:rPr>
            </a:br>
            <a:r>
              <a:rPr lang="ru-RU" cap="none" dirty="0" smtClean="0">
                <a:solidFill>
                  <a:schemeClr val="tx1"/>
                </a:solidFill>
              </a:rPr>
              <a:t>и источники:</a:t>
            </a:r>
            <a:endParaRPr lang="ru-RU" cap="none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0_1e260_b88eeb91_X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23" r="12423"/>
          <a:stretch>
            <a:fillRect/>
          </a:stretch>
        </p:blipFill>
        <p:spPr/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05874">
            <a:off x="1093197" y="1841388"/>
            <a:ext cx="1657636" cy="123158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491880" y="1556792"/>
            <a:ext cx="5400600" cy="19442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 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Романова В.Ю., Петленко Л.В. Русский язык в начальной школе: Контрольные работы, тесты, диктанты, изложения/Под ред. С.В. Иванова. – М.: Вентана-Граф, 2007 - с. 222-224;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284984"/>
            <a:ext cx="6480720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dirty="0" smtClean="0">
              <a:hlinkClick r:id="rId4"/>
            </a:endParaRPr>
          </a:p>
          <a:p>
            <a:r>
              <a:rPr lang="ru-RU" dirty="0" smtClean="0">
                <a:hlinkClick r:id="rId4"/>
              </a:rPr>
              <a:t>Рисунки и фотографии кошки и котят (слайды 1, 3, 12, 13) из интернета:</a:t>
            </a:r>
          </a:p>
          <a:p>
            <a:endParaRPr lang="ru-RU" dirty="0" smtClean="0">
              <a:hlinkClick r:id="rId4"/>
            </a:endParaRPr>
          </a:p>
          <a:p>
            <a:r>
              <a:rPr lang="ru-RU" dirty="0" smtClean="0">
                <a:hlinkClick r:id="rId4"/>
              </a:rPr>
              <a:t>http</a:t>
            </a:r>
            <a:r>
              <a:rPr lang="ru-RU" dirty="0" smtClean="0">
                <a:hlinkClick r:id="rId4"/>
              </a:rPr>
              <a:t>://im0-</a:t>
            </a:r>
            <a:r>
              <a:rPr lang="ru-RU" b="1" dirty="0" smtClean="0">
                <a:solidFill>
                  <a:srgbClr val="002060"/>
                </a:solidFill>
                <a:hlinkClick r:id="rId4"/>
              </a:rPr>
              <a:t>tub.yandex.net/i?id=186532843-11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u="sng" dirty="0" smtClean="0">
                <a:hlinkClick r:id="rId5"/>
              </a:rPr>
              <a:t>http://www.scorp12on.narod.ru/images-2/cats-20-1.jpg</a:t>
            </a:r>
            <a:endParaRPr lang="ru-RU" b="1" u="sng" dirty="0" smtClean="0"/>
          </a:p>
          <a:p>
            <a:endParaRPr lang="ru-RU" u="sng" dirty="0" smtClean="0"/>
          </a:p>
          <a:p>
            <a:r>
              <a:rPr lang="en-US" b="1" dirty="0" smtClean="0">
                <a:solidFill>
                  <a:srgbClr val="002060"/>
                </a:solidFill>
                <a:hlinkClick r:id="rId6"/>
              </a:rPr>
              <a:t>http://img13.nnm.ru/imagez/gallery/5/d/7/8/3/5d783fd36437b6fb5b5a3ca4d5cbf637_full.jpg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48720"/>
          </a:xfrm>
        </p:spPr>
        <p:txBody>
          <a:bodyPr>
            <a:normAutofit/>
          </a:bodyPr>
          <a:lstStyle/>
          <a:p>
            <a:pPr algn="ctr"/>
            <a:r>
              <a:rPr lang="ru-RU" sz="4400" cap="none" dirty="0" smtClean="0">
                <a:latin typeface="Arial Black" pitchFamily="34" charset="0"/>
              </a:rPr>
              <a:t>Карабасик</a:t>
            </a:r>
            <a:endParaRPr lang="ru-RU" sz="4400" cap="none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/>
              <a:t>У нас дома жили овчарка Борька и кот Жорик. Ещё мы подкармливали во дворе  бездомную кошку Мотьку. Мотька привыкла к нам и сама приходила, когда была голодна.</a:t>
            </a:r>
          </a:p>
          <a:p>
            <a:pPr indent="457200" algn="just"/>
            <a:r>
              <a:rPr lang="ru-RU" sz="2000" dirty="0" smtClean="0"/>
              <a:t>Однажды она принесла к нашим дверям троих котят. Мы впустили Мотьку в дом. Она потащила детёнышей на Борькину подстилку. Пёс громко залаял. Кошка выгнула спину и зашипела. Но пёс не унимался, лаял и рвался к Мотьке.</a:t>
            </a:r>
          </a:p>
          <a:p>
            <a:pPr indent="457200" algn="just"/>
            <a:r>
              <a:rPr lang="ru-RU" sz="2000" dirty="0" smtClean="0"/>
              <a:t>Тогда Мотька схватила одного котёнка и выбежала на улицу. Потом вернулась за вторым. А про третьего забыла и больше не появлялась.</a:t>
            </a:r>
          </a:p>
          <a:p>
            <a:pPr indent="457200" algn="just"/>
            <a:r>
              <a:rPr lang="ru-RU" sz="2000" dirty="0" smtClean="0"/>
              <a:t>Мы оставили котёнка себе и  назвали его Карабасик. Потому что он первое время часто шипел и принимал грозный вид. Жорик и Борька с ним подружились и даже спят теперь все вместе.</a:t>
            </a:r>
          </a:p>
          <a:p>
            <a:pPr indent="457200"/>
            <a:endParaRPr lang="ru-RU" sz="2000" dirty="0"/>
          </a:p>
          <a:p>
            <a:pPr indent="457200" algn="r"/>
            <a:r>
              <a:rPr lang="ru-RU" sz="2000" dirty="0" smtClean="0"/>
              <a:t>(По С. Федину)</a:t>
            </a:r>
          </a:p>
          <a:p>
            <a:pPr indent="457200"/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735360"/>
          </a:xfrm>
        </p:spPr>
        <p:txBody>
          <a:bodyPr/>
          <a:lstStyle/>
          <a:p>
            <a:pPr algn="ctr"/>
            <a:r>
              <a:rPr lang="ru-RU" sz="4400" cap="none" dirty="0" smtClean="0"/>
              <a:t>Подумай</a:t>
            </a:r>
            <a:endParaRPr lang="ru-RU" sz="44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916832"/>
            <a:ext cx="5114778" cy="3960440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dirty="0" smtClean="0"/>
              <a:t>Почему Мотька принесла котят?</a:t>
            </a:r>
          </a:p>
          <a:p>
            <a:pPr marL="457200" indent="-457200" algn="just">
              <a:buClr>
                <a:schemeClr val="bg1"/>
              </a:buClr>
            </a:pPr>
            <a:endParaRPr lang="ru-RU" sz="2400" dirty="0" smtClean="0"/>
          </a:p>
          <a:p>
            <a:pPr marL="457200" indent="-457200" algn="just">
              <a:buClr>
                <a:schemeClr val="bg1"/>
              </a:buClr>
              <a:buFont typeface="+mj-lt"/>
              <a:buAutoNum type="arabicPeriod" startAt="2"/>
            </a:pPr>
            <a:r>
              <a:rPr lang="ru-RU" sz="2400" dirty="0" smtClean="0"/>
              <a:t>Почему кошке пришлось уйти?</a:t>
            </a:r>
          </a:p>
          <a:p>
            <a:pPr marL="457200" indent="-457200" algn="just">
              <a:buClr>
                <a:schemeClr val="bg1"/>
              </a:buClr>
              <a:buFont typeface="+mj-lt"/>
              <a:buAutoNum type="arabicPeriod" startAt="2"/>
            </a:pPr>
            <a:endParaRPr lang="ru-RU" sz="2400" dirty="0" smtClean="0"/>
          </a:p>
          <a:p>
            <a:pPr marL="457200" indent="-457200" algn="just">
              <a:buClr>
                <a:schemeClr val="bg1"/>
              </a:buClr>
              <a:buFont typeface="+mj-lt"/>
              <a:buAutoNum type="arabicPeriod" startAt="2"/>
            </a:pPr>
            <a:r>
              <a:rPr lang="ru-RU" sz="2400" dirty="0" smtClean="0"/>
              <a:t>Почему Карабасик первое время часто шипел и принимал грозный вид?</a:t>
            </a:r>
            <a:endParaRPr lang="ru-RU" sz="24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23455" r="38441" b="72687"/>
          <a:stretch>
            <a:fillRect/>
          </a:stretch>
        </p:blipFill>
        <p:spPr bwMode="auto">
          <a:xfrm>
            <a:off x="1403648" y="5589240"/>
            <a:ext cx="1584176" cy="1008112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373187">
            <a:off x="912063" y="1525278"/>
            <a:ext cx="3429000" cy="4914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cap="none" dirty="0" smtClean="0">
                <a:solidFill>
                  <a:schemeClr val="accent1"/>
                </a:solidFill>
              </a:rPr>
              <a:t>Озаглавь 1 часть</a:t>
            </a:r>
            <a:endParaRPr lang="ru-RU" cap="none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851920" y="4149080"/>
            <a:ext cx="45365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1.  Жорик, Борька и Мотька.</a:t>
            </a:r>
          </a:p>
          <a:p>
            <a:pPr algn="just"/>
            <a:r>
              <a:rPr lang="ru-RU" sz="2400" b="1" dirty="0" smtClean="0"/>
              <a:t>                                                                                                                                                      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 rot="21374577">
            <a:off x="736712" y="2263086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У нас дома жили овчарка Борька и кот Жорик. Ещё мы подкармливали во дворе  бездомную кошку Мотьку. Мотька привыкла к нам и сама приходила, когда была голодна.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39752" y="18864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Составляем план</a:t>
            </a:r>
            <a:endParaRPr lang="ru-RU" sz="28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779912" y="4509120"/>
            <a:ext cx="45365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2400" b="1" dirty="0" smtClean="0"/>
          </a:p>
          <a:p>
            <a:pPr algn="ctr"/>
            <a:r>
              <a:rPr lang="ru-RU" sz="2400" b="1" dirty="0" smtClean="0"/>
              <a:t>2. Борька не пускает Мотьку.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 rot="21360362">
            <a:off x="703742" y="2264854"/>
            <a:ext cx="41343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Однажды она принесла к нашим дверям троих котят. Мы впустили Мотьку в дом. Она потащила детёнышей на Борькину подстилку. Пёс громко залаял. Кошка выгнула спину и зашипела. Но пёс не унимался, лаял и рвался к Мотьке.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60648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Составляем план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 rot="21379537">
            <a:off x="1255013" y="1395805"/>
            <a:ext cx="238602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Озаглавь 2 часть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70614">
            <a:off x="1197838" y="1551436"/>
            <a:ext cx="2888314" cy="3640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1"/>
                </a:solidFill>
              </a:rPr>
              <a:t>Озаглавь 3 часть</a:t>
            </a:r>
            <a:endParaRPr lang="ru-RU" sz="2200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851920" y="3861048"/>
            <a:ext cx="4176464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b="1" dirty="0" smtClean="0"/>
          </a:p>
          <a:p>
            <a:r>
              <a:rPr lang="ru-RU" sz="2400" b="1" dirty="0" smtClean="0"/>
              <a:t>3.  Мотьке пришлось уйти.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 rot="21273453">
            <a:off x="889203" y="2307098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Тогда Мотька схватила одного котёнка и выбежала на улицу. Потом вернулась за вторым. А про третьего забыла и больше не появлялась.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60648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Составляем план</a:t>
            </a:r>
            <a:endParaRPr lang="ru-RU" sz="2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00584">
            <a:off x="1115616" y="1340768"/>
            <a:ext cx="3429000" cy="4914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cap="none" dirty="0" smtClean="0">
                <a:solidFill>
                  <a:schemeClr val="accent1"/>
                </a:solidFill>
              </a:rPr>
              <a:t>Озаглавь 4 часть</a:t>
            </a:r>
            <a:endParaRPr lang="ru-RU" cap="none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499992" y="4149080"/>
            <a:ext cx="2592288" cy="7920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pPr algn="ctr"/>
            <a:r>
              <a:rPr lang="ru-RU" sz="2400" b="1" dirty="0" smtClean="0"/>
              <a:t>4. Карабасик.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 rot="21341879">
            <a:off x="743585" y="2428345"/>
            <a:ext cx="4104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2060"/>
                </a:solidFill>
              </a:rPr>
              <a:t>Мы оставили котёнка себе и  назвали его Карабасик. Потому что он первое время часто шипел и принимал грозный вид. Жорик и Борька с ним подружились и даже спят теперь все вместе.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60648"/>
            <a:ext cx="3407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Составляем план</a:t>
            </a:r>
            <a:endParaRPr lang="ru-RU" sz="28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solidFill>
                  <a:schemeClr val="accent1"/>
                </a:solidFill>
              </a:rPr>
              <a:t>Объясни смысл выражений</a:t>
            </a:r>
            <a:endParaRPr lang="ru-RU" cap="none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0888"/>
          <a:ext cx="663508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solidFill>
                  <a:schemeClr val="accent1"/>
                </a:solidFill>
              </a:rPr>
              <a:t>Обрати внимание на построение </a:t>
            </a:r>
            <a:r>
              <a:rPr lang="ru-RU" cap="none" dirty="0" smtClean="0">
                <a:solidFill>
                  <a:schemeClr val="accent1"/>
                </a:solidFill>
              </a:rPr>
              <a:t>предложений:</a:t>
            </a:r>
            <a:endParaRPr lang="ru-RU" cap="none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7239000" cy="3259744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Мотька привыкла к нам и сама приходила, когда была голодна.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Жорик и Борька подружились с ним и даже спят теперь все вместе.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340</TotalTime>
  <Words>553</Words>
  <Application>Microsoft Office PowerPoint</Application>
  <PresentationFormat>Экран (4:3)</PresentationFormat>
  <Paragraphs>92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Изложение</vt:lpstr>
      <vt:lpstr>Карабасик</vt:lpstr>
      <vt:lpstr>Подумай</vt:lpstr>
      <vt:lpstr>Озаглавь 1 часть</vt:lpstr>
      <vt:lpstr>Слайд 5</vt:lpstr>
      <vt:lpstr>          Озаглавь 3 часть</vt:lpstr>
      <vt:lpstr>Озаглавь 4 часть</vt:lpstr>
      <vt:lpstr>Объясни смысл выражений</vt:lpstr>
      <vt:lpstr>Обрати внимание на построение предложений:</vt:lpstr>
      <vt:lpstr>Выбери из текста опорные слова и выражения</vt:lpstr>
      <vt:lpstr>Пиши правильно:</vt:lpstr>
      <vt:lpstr>Изложение</vt:lpstr>
      <vt:lpstr>Литература  и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Валентина</dc:creator>
  <cp:lastModifiedBy>Валентина</cp:lastModifiedBy>
  <cp:revision>37</cp:revision>
  <dcterms:created xsi:type="dcterms:W3CDTF">2010-12-18T14:19:52Z</dcterms:created>
  <dcterms:modified xsi:type="dcterms:W3CDTF">2011-03-23T22:38:32Z</dcterms:modified>
</cp:coreProperties>
</file>