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6" r:id="rId6"/>
    <p:sldId id="267" r:id="rId7"/>
    <p:sldId id="257" r:id="rId8"/>
    <p:sldId id="262" r:id="rId9"/>
    <p:sldId id="264" r:id="rId10"/>
    <p:sldId id="260" r:id="rId11"/>
    <p:sldId id="265" r:id="rId12"/>
    <p:sldId id="268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2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539246-2177-40E5-AFEB-6D30AC4BFD0E}" type="datetimeFigureOut">
              <a:rPr lang="ru-RU" smtClean="0"/>
              <a:pPr/>
              <a:t>25.11.2010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BB641-EA28-4F8E-8F84-C01E3DBD4D7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русского 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648736"/>
          </a:xfrm>
        </p:spPr>
        <p:txBody>
          <a:bodyPr>
            <a:normAutofit fontScale="92500"/>
          </a:bodyPr>
          <a:lstStyle/>
          <a:p>
            <a:r>
              <a:rPr lang="ru-RU" sz="3900" b="1" dirty="0" smtClean="0">
                <a:solidFill>
                  <a:schemeClr val="bg1"/>
                </a:solidFill>
              </a:rPr>
              <a:t>УМК « Школа России»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Учебник « Русский язык - 4»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Автор учебника: Л.М. Зеленина, </a:t>
            </a:r>
          </a:p>
          <a:p>
            <a:r>
              <a:rPr lang="ru-RU" sz="3900" b="1" dirty="0" smtClean="0">
                <a:solidFill>
                  <a:schemeClr val="bg1"/>
                </a:solidFill>
              </a:rPr>
              <a:t>Т.Е. Хохлова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80728"/>
            <a:ext cx="5390728" cy="539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3356992"/>
            <a:ext cx="1332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рука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4088" y="2420888"/>
            <a:ext cx="1715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плечо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2924944"/>
            <a:ext cx="1548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грудь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936104"/>
          </a:xfrm>
        </p:spPr>
        <p:txBody>
          <a:bodyPr/>
          <a:lstStyle/>
          <a:p>
            <a:pPr algn="ctr"/>
            <a:r>
              <a:rPr lang="ru-RU" b="1" dirty="0" smtClean="0"/>
              <a:t>Слова - помощники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43528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Склонение имён существительных</a:t>
            </a:r>
            <a:endParaRPr lang="ru-RU" sz="40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412774"/>
          <a:ext cx="8229600" cy="4712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Падеж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Вопрос 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000" b="1" baseline="0" dirty="0" smtClean="0"/>
                        <a:t>склонение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 </a:t>
                      </a:r>
                      <a:r>
                        <a:rPr lang="ru-RU" sz="2000" b="1" dirty="0" smtClean="0"/>
                        <a:t>склонение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3 </a:t>
                      </a:r>
                      <a:r>
                        <a:rPr lang="ru-RU" sz="2000" b="1" dirty="0" smtClean="0"/>
                        <a:t>склонение</a:t>
                      </a:r>
                      <a:endParaRPr lang="ru-RU" sz="2000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Что?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грудь</a:t>
                      </a:r>
                      <a:endParaRPr lang="ru-RU" sz="2400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Чего?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груд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Чему?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груд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В.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Что?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грудь</a:t>
                      </a:r>
                      <a:endParaRPr lang="ru-RU" sz="2400" b="1" dirty="0"/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Чем?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ом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грудь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ю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58359"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/>
                        <a:t>    Пр. п.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     О чём?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рук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 плеч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 груд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и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Как действуем?</a:t>
            </a:r>
            <a:endParaRPr lang="ru-RU" b="1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8385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FF3300"/>
                </a:solidFill>
              </a:rPr>
              <a:t>Рефлексия.</a:t>
            </a:r>
            <a:r>
              <a:rPr lang="ru-RU" smtClean="0"/>
              <a:t>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2916238" y="2133600"/>
          <a:ext cx="3259137" cy="4176713"/>
        </p:xfrm>
        <a:graphic>
          <a:graphicData uri="http://schemas.openxmlformats.org/presentationml/2006/ole">
            <p:oleObj spid="_x0000_s2050" name="Точечный рисунок" r:id="rId3" imgW="1314286" imgH="1876190" progId="PBrush">
              <p:embed/>
            </p:oleObj>
          </a:graphicData>
        </a:graphic>
      </p:graphicFrame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220072" y="2348880"/>
            <a:ext cx="23762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Мне было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  интересно… 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036640" y="3933825"/>
            <a:ext cx="2190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Я научился…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03575" y="1412777"/>
            <a:ext cx="2668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Мне было трудно…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56288" y="3284538"/>
            <a:ext cx="29148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Я смогу научить…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549400" y="2133600"/>
            <a:ext cx="27778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Constantia" pitchFamily="18" charset="0"/>
              </a:rPr>
              <a:t>Мне ещё нужно…</a:t>
            </a:r>
          </a:p>
          <a:p>
            <a:pPr algn="ctr"/>
            <a:r>
              <a:rPr lang="ru-RU" sz="2400" b="1" dirty="0">
                <a:latin typeface="Constantia" pitchFamily="18" charset="0"/>
              </a:rPr>
              <a:t>(не нужно…) </a:t>
            </a:r>
          </a:p>
        </p:txBody>
      </p:sp>
      <p:pic>
        <p:nvPicPr>
          <p:cNvPr id="1033" name="Picture 9" descr="9b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292600"/>
            <a:ext cx="1512887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  <p:bldP spid="36869" grpId="0"/>
      <p:bldP spid="36870" grpId="0"/>
      <p:bldP spid="36871" grpId="0"/>
      <p:bldP spid="368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505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Гай </a:t>
            </a:r>
            <a:r>
              <a:rPr lang="ru-RU" b="1" dirty="0" err="1" smtClean="0"/>
              <a:t>Петроний</a:t>
            </a:r>
            <a:r>
              <a:rPr lang="ru-RU" b="1" dirty="0" smtClean="0"/>
              <a:t> Арбитр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87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7687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Чему бы ты ни учился, ты учишься для себя.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5509" y="2060848"/>
            <a:ext cx="3603414" cy="41764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1979712" y="5301208"/>
            <a:ext cx="176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НАДО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36712"/>
            <a:ext cx="8075240" cy="7920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Джон Локк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2858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400" b="1" dirty="0" smtClean="0"/>
              <a:t>Образование создает разницу между людьми</a:t>
            </a:r>
            <a:endParaRPr lang="ru-RU" sz="4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77120"/>
            <a:ext cx="3240360" cy="423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2200" y="5733256"/>
            <a:ext cx="163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ХОЧУ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7027862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1124744"/>
            <a:ext cx="1721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МОГУ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124744"/>
            <a:ext cx="176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НАДО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124744"/>
            <a:ext cx="16397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ХОЧУ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Надо…хочу…могу…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132856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259632" y="5013176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725144"/>
            <a:ext cx="3600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865683" cy="36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924944"/>
            <a:ext cx="2871657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2225" y="2893094"/>
            <a:ext cx="2840255" cy="36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5649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склонение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2564905"/>
            <a:ext cx="218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склонение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53430" y="2564904"/>
            <a:ext cx="202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 склонение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005064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Ж.р.и М. р</a:t>
            </a:r>
            <a:r>
              <a:rPr lang="ru-RU" sz="3200" dirty="0" smtClean="0"/>
              <a:t>.</a:t>
            </a:r>
          </a:p>
          <a:p>
            <a:r>
              <a:rPr lang="ru-RU" sz="3200" b="1" dirty="0" smtClean="0"/>
              <a:t>       -  А</a:t>
            </a:r>
          </a:p>
          <a:p>
            <a:r>
              <a:rPr lang="ru-RU" sz="3200" b="1" dirty="0" smtClean="0"/>
              <a:t>       -  Я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51920" y="4005064"/>
            <a:ext cx="24482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М.р.и Ср.р.</a:t>
            </a:r>
          </a:p>
          <a:p>
            <a:r>
              <a:rPr lang="ru-RU" sz="3200" b="1" dirty="0" smtClean="0">
                <a:latin typeface="Times New Roman"/>
                <a:cs typeface="Times New Roman"/>
              </a:rPr>
              <a:t>           -   О</a:t>
            </a:r>
          </a:p>
          <a:p>
            <a:r>
              <a:rPr lang="ru-RU" sz="3200" b="1" dirty="0" smtClean="0">
                <a:latin typeface="Times New Roman"/>
                <a:cs typeface="Times New Roman"/>
              </a:rPr>
              <a:t>           -   Е</a:t>
            </a:r>
          </a:p>
          <a:p>
            <a:endParaRPr lang="ru-RU" sz="3200" b="1" dirty="0" smtClean="0">
              <a:latin typeface="Times New Roman"/>
              <a:cs typeface="Times New Roman"/>
            </a:endParaRPr>
          </a:p>
          <a:p>
            <a:endParaRPr lang="ru-RU" sz="3200" b="1" dirty="0" smtClean="0">
              <a:latin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892480" cy="9247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Склонения имён существительных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4077072"/>
            <a:ext cx="13279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Ж. р.</a:t>
            </a:r>
          </a:p>
          <a:p>
            <a:r>
              <a:rPr lang="ru-RU" sz="3200" b="1" dirty="0" smtClean="0"/>
              <a:t>- Ь </a:t>
            </a:r>
            <a:endParaRPr lang="ru-RU" sz="3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91680" y="5085184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691680" y="4653136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436096" y="4653136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5085184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4653136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4653136"/>
            <a:ext cx="432048" cy="360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Если существительное стоит в форме косвенного падежа…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935163"/>
            <a:ext cx="8712968" cy="43894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06084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Поставить существительное в начальную форму: </a:t>
            </a:r>
          </a:p>
          <a:p>
            <a:r>
              <a:rPr lang="ru-RU" sz="2800" b="1" dirty="0" smtClean="0"/>
              <a:t>именительный падеж, единственное число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2. Определить род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36510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3. Выделить окончание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15719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4. Определить склонение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Тема урока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8208912" cy="13681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4000" b="1" dirty="0" smtClean="0"/>
              <a:t>Правописание безударных окончаний имён существительных</a:t>
            </a:r>
            <a:endParaRPr lang="ru-RU" sz="4000" b="1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38385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445</TotalTime>
  <Words>234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Поток</vt:lpstr>
      <vt:lpstr>Точечный рисунок</vt:lpstr>
      <vt:lpstr>Урок русского языка</vt:lpstr>
      <vt:lpstr>Слайд 2</vt:lpstr>
      <vt:lpstr>Гай Петроний Арбитр</vt:lpstr>
      <vt:lpstr>Слайд 4</vt:lpstr>
      <vt:lpstr>Слайд 5</vt:lpstr>
      <vt:lpstr>Надо…хочу…могу…</vt:lpstr>
      <vt:lpstr>Склонения имён существительных</vt:lpstr>
      <vt:lpstr>Если существительное стоит в форме косвенного падежа…</vt:lpstr>
      <vt:lpstr>Тема урока</vt:lpstr>
      <vt:lpstr>Слова - помощники</vt:lpstr>
      <vt:lpstr>Склонение имён существительных</vt:lpstr>
      <vt:lpstr>Как действуем?</vt:lpstr>
      <vt:lpstr>Рефлексия.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алёнка</dc:creator>
  <cp:lastModifiedBy>алёнка</cp:lastModifiedBy>
  <cp:revision>46</cp:revision>
  <dcterms:created xsi:type="dcterms:W3CDTF">2010-11-21T11:27:59Z</dcterms:created>
  <dcterms:modified xsi:type="dcterms:W3CDTF">2010-11-25T02:56:51Z</dcterms:modified>
</cp:coreProperties>
</file>