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68" r:id="rId4"/>
    <p:sldId id="284" r:id="rId5"/>
    <p:sldId id="283" r:id="rId6"/>
    <p:sldId id="286" r:id="rId7"/>
    <p:sldId id="272" r:id="rId8"/>
    <p:sldId id="279" r:id="rId9"/>
    <p:sldId id="280" r:id="rId10"/>
    <p:sldId id="274" r:id="rId11"/>
    <p:sldId id="273" r:id="rId12"/>
    <p:sldId id="281" r:id="rId13"/>
    <p:sldId id="282" r:id="rId14"/>
    <p:sldId id="288" r:id="rId15"/>
    <p:sldId id="289" r:id="rId16"/>
    <p:sldId id="287" r:id="rId17"/>
    <p:sldId id="290" r:id="rId18"/>
    <p:sldId id="293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715"/>
    <a:srgbClr val="62D2FA"/>
    <a:srgbClr val="15BCF7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82924" autoAdjust="0"/>
  </p:normalViewPr>
  <p:slideViewPr>
    <p:cSldViewPr>
      <p:cViewPr>
        <p:scale>
          <a:sx n="90" d="100"/>
          <a:sy n="90" d="100"/>
        </p:scale>
        <p:origin x="-5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53D712-1704-4A6B-836F-9A4C55478E9B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125B3D-99B6-4620-9441-775F54D2A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AF9C6-A7DB-4692-A26D-5E3A716566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5B3D-99B6-4620-9441-775F54D2AF8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5959-AEE7-4DF8-9140-63D79E4F6D30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053F-8793-4669-9404-D3FA5D540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8FD5-EEF0-43D0-BDFB-8B6AAF0FF9EA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F9E7-9433-42DE-A30C-0F8C3FC741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1DFE-93C4-48B1-8895-9DAA1ABF574E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69E2-E237-4A65-A12A-C04DB67967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CD2C-CBEE-4978-AE66-02A1A92D3AE1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790C-B9C3-4397-8B31-A7D1A71E5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AB0C-678E-4ECD-B285-1761C1A8B560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38C8-AAD9-453B-81F5-C3B913FD58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47FD-6F03-4175-A11B-C6AD38BEA307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537A-3930-42B6-AAC2-7F8AF4C644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0AEE-6E30-4AED-BA4B-16E2851049F8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6836-0732-4E35-AC07-377D92D15E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3D13-6579-41E2-967F-13E0268DDBF3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1BBE-6434-49CB-8199-6C37C7C8BE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DFBA-A4F8-4471-B572-87BF8AB944DA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2F16-1367-4D13-9826-07E321251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1E34-1596-4ACB-8C85-7EDDB59D8111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0F4AC-F330-4CCD-B34E-2E09B4F3D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81CA-5682-4932-B3BF-03772EE21F38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3315-F999-4FCC-A85E-82F81439B8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87E1FA-6305-472E-AFBC-5795FF03031B}" type="datetime1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296210-341B-48B6-A6C1-D483BA84E8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slide" Target="slide19.xml"/><Relationship Id="rId3" Type="http://schemas.openxmlformats.org/officeDocument/2006/relationships/image" Target="../media/image1.jpeg"/><Relationship Id="rId21" Type="http://schemas.openxmlformats.org/officeDocument/2006/relationships/slide" Target="slide3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slide" Target="slide17.xml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gif"/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31.gif"/><Relationship Id="rId15" Type="http://schemas.openxmlformats.org/officeDocument/2006/relationships/image" Target="../media/image45.jpeg"/><Relationship Id="rId10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openxmlformats.org/officeDocument/2006/relationships/image" Target="../media/image62.jpeg"/><Relationship Id="rId1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1.jpeg"/><Relationship Id="rId7" Type="http://schemas.openxmlformats.org/officeDocument/2006/relationships/image" Target="../media/image6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20.gif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71.jpeg"/><Relationship Id="rId7" Type="http://schemas.openxmlformats.org/officeDocument/2006/relationships/image" Target="../media/image6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72.jpe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gif"/><Relationship Id="rId7" Type="http://schemas.openxmlformats.org/officeDocument/2006/relationships/image" Target="../media/image78.jpeg"/><Relationship Id="rId12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45.jpeg"/><Relationship Id="rId5" Type="http://schemas.openxmlformats.org/officeDocument/2006/relationships/image" Target="../media/image76.gif"/><Relationship Id="rId10" Type="http://schemas.openxmlformats.org/officeDocument/2006/relationships/image" Target="../media/image81.jpeg"/><Relationship Id="rId4" Type="http://schemas.openxmlformats.org/officeDocument/2006/relationships/image" Target="../media/image75.gif"/><Relationship Id="rId9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18" Type="http://schemas.openxmlformats.org/officeDocument/2006/relationships/image" Target="../media/image95.jpeg"/><Relationship Id="rId3" Type="http://schemas.openxmlformats.org/officeDocument/2006/relationships/image" Target="../media/image1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17" Type="http://schemas.openxmlformats.org/officeDocument/2006/relationships/image" Target="../media/image94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88.jpeg"/><Relationship Id="rId5" Type="http://schemas.openxmlformats.org/officeDocument/2006/relationships/image" Target="../media/image83.jpeg"/><Relationship Id="rId15" Type="http://schemas.openxmlformats.org/officeDocument/2006/relationships/image" Target="../media/image92.jpeg"/><Relationship Id="rId10" Type="http://schemas.openxmlformats.org/officeDocument/2006/relationships/image" Target="../media/image87.jpeg"/><Relationship Id="rId4" Type="http://schemas.openxmlformats.org/officeDocument/2006/relationships/image" Target="../media/image82.gif"/><Relationship Id="rId9" Type="http://schemas.openxmlformats.org/officeDocument/2006/relationships/image" Target="../media/image86.jpeg"/><Relationship Id="rId14" Type="http://schemas.openxmlformats.org/officeDocument/2006/relationships/image" Target="../media/image9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gif"/><Relationship Id="rId5" Type="http://schemas.openxmlformats.org/officeDocument/2006/relationships/image" Target="../media/image96.gif"/><Relationship Id="rId4" Type="http://schemas.openxmlformats.org/officeDocument/2006/relationships/image" Target="../media/image7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hyperlink" Target="http://logoburg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0.gif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1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1.jpeg"/><Relationship Id="rId7" Type="http://schemas.openxmlformats.org/officeDocument/2006/relationships/image" Target="../media/image35.gif"/><Relationship Id="rId12" Type="http://schemas.openxmlformats.org/officeDocument/2006/relationships/image" Target="../media/image40.jpeg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4.gif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45.jpeg"/><Relationship Id="rId2" Type="http://schemas.openxmlformats.org/officeDocument/2006/relationships/image" Target="../media/image1.jpe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gif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33"/>
          <p:cNvSpPr/>
          <p:nvPr/>
        </p:nvSpPr>
        <p:spPr>
          <a:xfrm rot="20773814">
            <a:off x="2328713" y="2431903"/>
            <a:ext cx="1559103" cy="42862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Max\Desktop\РИСУНКИ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29552"/>
          </a:xfrm>
          <a:prstGeom prst="ellipse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6" name="Горизонтальный свиток 15"/>
          <p:cNvSpPr/>
          <p:nvPr/>
        </p:nvSpPr>
        <p:spPr>
          <a:xfrm>
            <a:off x="0" y="-142900"/>
            <a:ext cx="9001156" cy="171451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3143248"/>
            <a:ext cx="2000264" cy="193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7FCC-15AD-414A-BDBC-7AF34E0BA9A1}" type="datetime1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6381-4EED-43DB-B07F-14E06244E8C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05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142852"/>
            <a:ext cx="8643998" cy="114300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Путешествие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Тигра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Тигрёнка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по стране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B05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B050"/>
                </a:solidFill>
              </a:rPr>
              <a:t>у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з</a:t>
            </a:r>
            <a:r>
              <a:rPr lang="ru-RU" b="1" dirty="0" smtClean="0">
                <a:solidFill>
                  <a:srgbClr val="00B050"/>
                </a:solidFill>
              </a:rPr>
              <a:t>н</a:t>
            </a:r>
            <a:r>
              <a:rPr lang="ru-RU" b="1" dirty="0" smtClean="0">
                <a:solidFill>
                  <a:srgbClr val="0070C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й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15" name="Рисунок 14" descr="http://gifportal.ru/data/smiles/jivotniea-330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0910730">
            <a:off x="775834" y="3904331"/>
            <a:ext cx="2204696" cy="299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017.radikal.ru/1103/6b/451ceb35001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356533">
            <a:off x="5572634" y="1904853"/>
            <a:ext cx="2973274" cy="48089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18" name="Рисунок 17" descr="azbyka+jpeg.bmp"/>
          <p:cNvPicPr/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500694" y="5786454"/>
            <a:ext cx="571504" cy="71438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9" name="Рисунок 18" descr="azbyka+jpeg.bmp"/>
          <p:cNvPicPr/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295936" y="3429000"/>
            <a:ext cx="848064" cy="7960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azbyka+jpeg.bmp"/>
          <p:cNvPicPr/>
          <p:nvPr/>
        </p:nvPicPr>
        <p:blipFill>
          <a:blip r:embed="rId10" cstate="screen"/>
          <a:srcRect/>
          <a:stretch>
            <a:fillRect/>
          </a:stretch>
        </p:blipFill>
        <p:spPr>
          <a:xfrm rot="20722406">
            <a:off x="104336" y="5380101"/>
            <a:ext cx="862487" cy="937054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azbyka+jpeg.bmp"/>
          <p:cNvPicPr/>
          <p:nvPr/>
        </p:nvPicPr>
        <p:blipFill>
          <a:blip r:embed="rId11" cstate="screen"/>
          <a:srcRect/>
          <a:stretch>
            <a:fillRect/>
          </a:stretch>
        </p:blipFill>
        <p:spPr>
          <a:xfrm rot="20409877">
            <a:off x="356535" y="2984678"/>
            <a:ext cx="924501" cy="1000108"/>
          </a:xfrm>
          <a:prstGeom prst="rect">
            <a:avLst/>
          </a:prstGeom>
        </p:spPr>
      </p:pic>
      <p:pic>
        <p:nvPicPr>
          <p:cNvPr id="22" name="Рисунок 21" descr="azbyka+jpeg.bmp"/>
          <p:cNvPicPr/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8072462" y="1928802"/>
            <a:ext cx="607223" cy="92869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3" name="Рисунок 22" descr="azbyka+jpeg.bmp"/>
          <p:cNvPicPr/>
          <p:nvPr/>
        </p:nvPicPr>
        <p:blipFill>
          <a:blip r:embed="rId13" cstate="screen"/>
          <a:srcRect/>
          <a:stretch>
            <a:fillRect/>
          </a:stretch>
        </p:blipFill>
        <p:spPr>
          <a:xfrm rot="1326056">
            <a:off x="5254272" y="3809456"/>
            <a:ext cx="642942" cy="7143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azbyka+jpeg.bmp"/>
          <p:cNvPicPr/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2928926" y="5000636"/>
            <a:ext cx="892662" cy="70174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azbyka+jpeg.bmp"/>
          <p:cNvPicPr/>
          <p:nvPr/>
        </p:nvPicPr>
        <p:blipFill>
          <a:blip r:embed="rId15" cstate="screen"/>
          <a:srcRect/>
          <a:stretch>
            <a:fillRect/>
          </a:stretch>
        </p:blipFill>
        <p:spPr>
          <a:xfrm rot="982972">
            <a:off x="8289431" y="4803362"/>
            <a:ext cx="749832" cy="85060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azbyka+jpeg.bmp"/>
          <p:cNvPicPr/>
          <p:nvPr/>
        </p:nvPicPr>
        <p:blipFill>
          <a:blip r:embed="rId16" cstate="screen"/>
          <a:srcRect/>
          <a:stretch>
            <a:fillRect/>
          </a:stretch>
        </p:blipFill>
        <p:spPr>
          <a:xfrm>
            <a:off x="142844" y="1500174"/>
            <a:ext cx="768556" cy="861237"/>
          </a:xfrm>
          <a:prstGeom prst="ellipse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fon-2.png"/>
          <p:cNvPicPr/>
          <p:nvPr/>
        </p:nvPicPr>
        <p:blipFill>
          <a:blip r:embed="rId17" cstate="screen"/>
          <a:stretch>
            <a:fillRect/>
          </a:stretch>
        </p:blipFill>
        <p:spPr>
          <a:xfrm rot="20852988">
            <a:off x="2050478" y="1687767"/>
            <a:ext cx="3835134" cy="242522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 rot="20746129">
            <a:off x="2103678" y="2313394"/>
            <a:ext cx="1541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пособия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20746404">
            <a:off x="2399170" y="2995769"/>
            <a:ext cx="1178180" cy="3423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Управляющая кнопка: возврат 36">
            <a:hlinkClick r:id="rId18" action="ppaction://hlinksldjump" highlightClick="1"/>
          </p:cNvPr>
          <p:cNvSpPr/>
          <p:nvPr/>
        </p:nvSpPr>
        <p:spPr>
          <a:xfrm rot="20701434">
            <a:off x="3540912" y="2829239"/>
            <a:ext cx="381979" cy="363518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20625514">
            <a:off x="2526157" y="3489900"/>
            <a:ext cx="132044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Ссылки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Управляющая кнопка: возврат 43">
            <a:hlinkClick r:id="rId19" action="ppaction://hlinksldjump" highlightClick="1"/>
          </p:cNvPr>
          <p:cNvSpPr/>
          <p:nvPr/>
        </p:nvSpPr>
        <p:spPr>
          <a:xfrm rot="20891158">
            <a:off x="3690963" y="3333781"/>
            <a:ext cx="357190" cy="357190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r:id="" action="ppaction://hlinkshowjump?jump=nextslide" highlightClick="1"/>
          </p:cNvPr>
          <p:cNvSpPr/>
          <p:nvPr/>
        </p:nvSpPr>
        <p:spPr>
          <a:xfrm rot="20605614">
            <a:off x="328365" y="2478420"/>
            <a:ext cx="399474" cy="357190"/>
          </a:xfrm>
          <a:prstGeom prst="actionButtonHelp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0709841">
            <a:off x="3495460" y="1804766"/>
            <a:ext cx="20290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 пособия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0683682">
            <a:off x="3911622" y="2634988"/>
            <a:ext cx="1755058" cy="66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 пособия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Управляющая кнопка: возврат 40">
            <a:hlinkClick r:id="rId20" action="ppaction://hlinksldjump" highlightClick="1"/>
          </p:cNvPr>
          <p:cNvSpPr/>
          <p:nvPr/>
        </p:nvSpPr>
        <p:spPr>
          <a:xfrm rot="20537774">
            <a:off x="5046632" y="1773855"/>
            <a:ext cx="428628" cy="357190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возврат 41">
            <a:hlinkClick r:id="rId21" action="ppaction://hlinksldjump" highlightClick="1"/>
          </p:cNvPr>
          <p:cNvSpPr/>
          <p:nvPr/>
        </p:nvSpPr>
        <p:spPr>
          <a:xfrm rot="20705513">
            <a:off x="5335132" y="2563720"/>
            <a:ext cx="428628" cy="357190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правка 45">
            <a:hlinkClick r:id="rId22" action="ppaction://hlinksldjump" highlightClick="1"/>
          </p:cNvPr>
          <p:cNvSpPr/>
          <p:nvPr/>
        </p:nvSpPr>
        <p:spPr>
          <a:xfrm rot="20591536">
            <a:off x="3422466" y="2269931"/>
            <a:ext cx="408539" cy="357190"/>
          </a:xfrm>
          <a:prstGeom prst="actionButtonHelp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19" descr="http://im3-tub-ru.yandex.net/i?id=432266117-6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6143620"/>
            <a:ext cx="1800225" cy="71438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292893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6600"/>
                </a:solidFill>
              </a:rPr>
              <a:t>р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42976" y="221455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к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221455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6600"/>
                </a:solidFill>
              </a:rPr>
              <a:t>р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71736" y="150017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А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42976" y="292893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к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57356" y="364331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у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57884" y="542926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А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42976" y="364331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6600"/>
                </a:solidFill>
              </a:rPr>
              <a:t>р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42976" y="150017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к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71736" y="292893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о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29520" y="542926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к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86116" y="150017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Б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6116" y="221455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6600"/>
                </a:solidFill>
              </a:rPr>
              <a:t>н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542926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т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364331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и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42976" y="435769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6600"/>
                </a:solidFill>
              </a:rPr>
              <a:t>р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215338" y="542926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А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1736" y="435769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м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86116" y="435769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А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42976" y="507207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г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57356" y="507207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6600"/>
                </a:solidFill>
              </a:rPr>
              <a:t>р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71736" y="507207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</a:rPr>
              <a:t>и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542926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6600"/>
                </a:solidFill>
              </a:rPr>
              <a:t>Б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6248" y="5429264"/>
            <a:ext cx="714380" cy="714380"/>
          </a:xfrm>
          <a:prstGeom prst="rect">
            <a:avLst/>
          </a:prstGeom>
          <a:solidFill>
            <a:srgbClr val="9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6600"/>
                </a:solidFill>
              </a:rPr>
              <a:t>р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1000100" y="857232"/>
            <a:ext cx="3214710" cy="642942"/>
          </a:xfrm>
          <a:prstGeom prst="triangl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19" descr="http://im3-tub-ru.yandex.net/i?id=432266117-6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6143620"/>
            <a:ext cx="1500197" cy="714380"/>
          </a:xfrm>
          <a:prstGeom prst="rect">
            <a:avLst/>
          </a:prstGeom>
          <a:noFill/>
        </p:spPr>
      </p:pic>
      <p:sp>
        <p:nvSpPr>
          <p:cNvPr id="60" name="Нижний колонтитул 2"/>
          <p:cNvSpPr txBox="1">
            <a:spLocks/>
          </p:cNvSpPr>
          <p:nvPr/>
        </p:nvSpPr>
        <p:spPr>
          <a:xfrm>
            <a:off x="3071802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9" descr="http://im3-tub-ru.yandex.net/i?id=432266117-6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6143620"/>
            <a:ext cx="1800225" cy="714380"/>
          </a:xfrm>
          <a:prstGeom prst="rect">
            <a:avLst/>
          </a:prstGeom>
          <a:noFill/>
        </p:spPr>
      </p:pic>
      <p:pic>
        <p:nvPicPr>
          <p:cNvPr id="63" name="Picture 19" descr="http://im3-tub-ru.yandex.net/i?id=432266117-6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6143620"/>
            <a:ext cx="1800225" cy="714380"/>
          </a:xfrm>
          <a:prstGeom prst="rect">
            <a:avLst/>
          </a:prstGeom>
          <a:noFill/>
        </p:spPr>
      </p:pic>
      <p:pic>
        <p:nvPicPr>
          <p:cNvPr id="58" name="Picture 19" descr="http://im3-tub-ru.yandex.net/i?id=432266117-6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6143620"/>
            <a:ext cx="1800225" cy="714380"/>
          </a:xfrm>
          <a:prstGeom prst="rect">
            <a:avLst/>
          </a:prstGeom>
          <a:noFill/>
        </p:spPr>
      </p:pic>
      <p:pic>
        <p:nvPicPr>
          <p:cNvPr id="2067" name="Picture 19" descr="http://im3-tub-ru.yandex.net/i?id=432266117-6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43620"/>
            <a:ext cx="1800225" cy="714380"/>
          </a:xfrm>
          <a:prstGeom prst="rect">
            <a:avLst/>
          </a:prstGeom>
          <a:noFill/>
        </p:spPr>
      </p:pic>
      <p:pic>
        <p:nvPicPr>
          <p:cNvPr id="2069" name="Picture 21" descr="&amp;Acy;&amp;ncy;&amp;icy;&amp;mcy;&amp;icy;&amp;rcy;&amp;ocy;&amp;vcy;&amp;acy;&amp;ncy;&amp;ncy;&amp;ycy;&amp;iecy; &amp;icy;&amp;zcy;&amp;ocy;&amp;bcy;&amp;rcy;&amp;acy;&amp;zhcy;&amp;iecy;&amp;ncy;&amp;icy;&amp;yacy; &amp;tscy;&amp;vcy;&amp;iecy;&amp;tcy;&amp;ocy;&amp;vcy;, &amp;acy;&amp;ncy;&amp;icy;&amp;mcy;&amp;acy;&amp;shcy;&amp;kcy;&amp;icy; &amp;tscy;&amp;vcy;&amp;iecy;&amp;tcy;&amp;ocy;&amp;vcy; | Smayls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572140"/>
            <a:ext cx="495300" cy="533400"/>
          </a:xfrm>
          <a:prstGeom prst="rect">
            <a:avLst/>
          </a:prstGeom>
          <a:noFill/>
        </p:spPr>
      </p:pic>
      <p:pic>
        <p:nvPicPr>
          <p:cNvPr id="2071" name="Picture 23" descr="&amp;Acy;&amp;ncy;&amp;icy;&amp;mcy;&amp;icy;&amp;rcy;&amp;ocy;&amp;vcy;&amp;acy;&amp;ncy;&amp;ncy;&amp;ycy;&amp;iecy; &amp;icy;&amp;zcy;&amp;ocy;&amp;bcy;&amp;rcy;&amp;acy;&amp;zhcy;&amp;iecy;&amp;ncy;&amp;icy;&amp;yacy; &amp;tscy;&amp;vcy;&amp;iecy;&amp;tcy;&amp;ocy;&amp;vcy;, &amp;acy;&amp;ncy;&amp;icy;&amp;mcy;&amp;acy;&amp;shcy;&amp;kcy;&amp;icy; &amp;tscy;&amp;vcy;&amp;iecy;&amp;tcy;&amp;ocy;&amp;vcy; | Smayls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6143644"/>
            <a:ext cx="495300" cy="533400"/>
          </a:xfrm>
          <a:prstGeom prst="rect">
            <a:avLst/>
          </a:prstGeom>
          <a:noFill/>
        </p:spPr>
      </p:pic>
      <p:pic>
        <p:nvPicPr>
          <p:cNvPr id="67" name="Picture 21" descr="&amp;Acy;&amp;ncy;&amp;icy;&amp;mcy;&amp;icy;&amp;rcy;&amp;ocy;&amp;vcy;&amp;acy;&amp;ncy;&amp;ncy;&amp;ycy;&amp;iecy; &amp;icy;&amp;zcy;&amp;ocy;&amp;bcy;&amp;rcy;&amp;acy;&amp;zhcy;&amp;iecy;&amp;ncy;&amp;icy;&amp;yacy; &amp;tscy;&amp;vcy;&amp;iecy;&amp;tcy;&amp;ocy;&amp;vcy;, &amp;acy;&amp;ncy;&amp;icy;&amp;mcy;&amp;acy;&amp;shcy;&amp;kcy;&amp;icy; &amp;tscy;&amp;vcy;&amp;iecy;&amp;tcy;&amp;ocy;&amp;vcy; | Smayls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6324600"/>
            <a:ext cx="495300" cy="533400"/>
          </a:xfrm>
          <a:prstGeom prst="rect">
            <a:avLst/>
          </a:prstGeom>
          <a:noFill/>
        </p:spPr>
      </p:pic>
      <p:pic>
        <p:nvPicPr>
          <p:cNvPr id="68" name="Picture 21" descr="&amp;Acy;&amp;ncy;&amp;icy;&amp;mcy;&amp;icy;&amp;rcy;&amp;ocy;&amp;vcy;&amp;acy;&amp;ncy;&amp;ncy;&amp;ycy;&amp;iecy; &amp;icy;&amp;zcy;&amp;ocy;&amp;bcy;&amp;rcy;&amp;acy;&amp;zhcy;&amp;iecy;&amp;ncy;&amp;icy;&amp;yacy; &amp;tscy;&amp;vcy;&amp;iecy;&amp;tcy;&amp;ocy;&amp;vcy;, &amp;acy;&amp;ncy;&amp;icy;&amp;mcy;&amp;acy;&amp;shcy;&amp;kcy;&amp;icy; &amp;tscy;&amp;vcy;&amp;iecy;&amp;tcy;&amp;ocy;&amp;vcy; | Smayls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6324600"/>
            <a:ext cx="495300" cy="533400"/>
          </a:xfrm>
          <a:prstGeom prst="rect">
            <a:avLst/>
          </a:prstGeom>
          <a:noFill/>
        </p:spPr>
      </p:pic>
      <p:pic>
        <p:nvPicPr>
          <p:cNvPr id="2073" name="Picture 25" descr="&amp;Acy;&amp;ncy;&amp;icy;&amp;mcy;&amp;icy;&amp;rcy;&amp;ocy;&amp;vcy;&amp;acy;&amp;ncy;&amp;ncy;&amp;ycy;&amp;iecy; &amp;icy;&amp;zcy;&amp;ocy;&amp;bcy;&amp;rcy;&amp;acy;&amp;zhcy;&amp;iecy;&amp;ncy;&amp;icy;&amp;yacy; &amp;tscy;&amp;vcy;&amp;iecy;&amp;tcy;&amp;ocy;&amp;vcy;, &amp;acy;&amp;ncy;&amp;icy;&amp;mcy;&amp;acy;&amp;shcy;&amp;kcy;&amp;icy; &amp;tscy;&amp;vcy;&amp;iecy;&amp;tcy;&amp;ocy;&amp;vcy; | Smayls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6357958"/>
            <a:ext cx="642942" cy="500042"/>
          </a:xfrm>
          <a:prstGeom prst="rect">
            <a:avLst/>
          </a:prstGeom>
          <a:noFill/>
        </p:spPr>
      </p:pic>
      <p:pic>
        <p:nvPicPr>
          <p:cNvPr id="2075" name="Picture 27" descr="http://cs11378.vkontakte.ru/u8731056/-6/x_2f1f6a2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15206" y="857232"/>
            <a:ext cx="828660" cy="923171"/>
          </a:xfrm>
          <a:prstGeom prst="rect">
            <a:avLst/>
          </a:prstGeom>
          <a:noFill/>
        </p:spPr>
      </p:pic>
      <p:pic>
        <p:nvPicPr>
          <p:cNvPr id="2077" name="Picture 29" descr="http://im8-tub-ru.yandex.net/i?id=312509061-39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406530">
            <a:off x="5387329" y="1077670"/>
            <a:ext cx="1057272" cy="868240"/>
          </a:xfrm>
          <a:prstGeom prst="rect">
            <a:avLst/>
          </a:prstGeom>
          <a:noFill/>
        </p:spPr>
      </p:pic>
      <p:pic>
        <p:nvPicPr>
          <p:cNvPr id="2079" name="Picture 31" descr="http://im6-tub-ru.yandex.net/i?id=188410639-22-72&amp;n=2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86578" y="3714752"/>
            <a:ext cx="1081095" cy="714380"/>
          </a:xfrm>
          <a:prstGeom prst="rect">
            <a:avLst/>
          </a:prstGeom>
          <a:noFill/>
        </p:spPr>
      </p:pic>
      <p:pic>
        <p:nvPicPr>
          <p:cNvPr id="2081" name="Picture 33" descr="http://im0-tub-ru.yandex.net/i?id=562967058-63-72&amp;n=2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1187398">
            <a:off x="7280115" y="2034337"/>
            <a:ext cx="822071" cy="780447"/>
          </a:xfrm>
          <a:prstGeom prst="rect">
            <a:avLst/>
          </a:prstGeom>
          <a:noFill/>
        </p:spPr>
      </p:pic>
      <p:pic>
        <p:nvPicPr>
          <p:cNvPr id="2083" name="Picture 35" descr="http://im2-tub-ru.yandex.net/i?id=397494905-36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2643182"/>
            <a:ext cx="953459" cy="1000132"/>
          </a:xfrm>
          <a:prstGeom prst="rect">
            <a:avLst/>
          </a:prstGeom>
          <a:noFill/>
        </p:spPr>
      </p:pic>
      <p:pic>
        <p:nvPicPr>
          <p:cNvPr id="2085" name="Picture 37" descr="http://im0-tub-ru.yandex.net/i?id=560805160-32-72&amp;n=2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97734" y="4201244"/>
            <a:ext cx="917274" cy="870830"/>
          </a:xfrm>
          <a:prstGeom prst="rect">
            <a:avLst/>
          </a:prstGeom>
          <a:noFill/>
        </p:spPr>
      </p:pic>
      <p:sp>
        <p:nvSpPr>
          <p:cNvPr id="64" name="Горизонтальный свиток 63"/>
          <p:cNvSpPr/>
          <p:nvPr/>
        </p:nvSpPr>
        <p:spPr>
          <a:xfrm>
            <a:off x="142844" y="0"/>
            <a:ext cx="8858312" cy="92867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Добавь в слова недостающие буквы, кликни по ним мышкой.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Прочти слова, найди картинку и также кликни по ней мышкой.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93" name="Picture 45" descr="&amp;Acy;&amp;ncy;&amp;icy;&amp;mcy;&amp;acy;&amp;shcy;&amp;kcy;&amp;icy; &amp;Pcy;&amp;ocy;&amp;gcy;&amp;ocy;&amp;dcy;&amp;acy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908" y="285728"/>
            <a:ext cx="1928794" cy="2000240"/>
          </a:xfrm>
          <a:prstGeom prst="rect">
            <a:avLst/>
          </a:prstGeom>
          <a:noFill/>
        </p:spPr>
      </p:pic>
      <p:pic>
        <p:nvPicPr>
          <p:cNvPr id="66" name="Рисунок 65" descr="&amp;Acy;&amp;ncy;&amp;icy;&amp;mcy;&amp;acy;&amp;shcy;&amp;kcy;&amp;icy; &amp;ZHcy;&amp;icy;&amp;vcy;&amp;ocy;&amp;tcy;&amp;ncy;&amp;ycy;&amp;iecy;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9586" y="5286388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643966" y="5572140"/>
            <a:ext cx="364304" cy="418082"/>
          </a:xfrm>
          <a:prstGeom prst="rect">
            <a:avLst/>
          </a:prstGeom>
          <a:noFill/>
        </p:spPr>
      </p:pic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8572496" y="628649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зад 70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6771 -0.57755 " pathEditMode="relative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29931 -0.31504 " pathEditMode="relative" ptsTypes="AA">
                                      <p:cBhvr>
                                        <p:cTn id="10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6216 -0.47246 " pathEditMode="relative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L -0.13386 0.14698 " pathEditMode="relative" ptsTypes="AA">
                                      <p:cBhvr>
                                        <p:cTn id="18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9687 -0.35717 " pathEditMode="relative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3855 0.28357 " pathEditMode="relative" ptsTypes="AA">
                                      <p:cBhvr>
                                        <p:cTn id="2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53542 -0.2625 " pathEditMode="relative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18519E-6 L -0.30712 0.22061 " pathEditMode="relative" ptsTypes="AA">
                                      <p:cBhvr>
                                        <p:cTn id="34" dur="2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69288 -0.15764 " pathEditMode="relative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7 L -0.12605 0.24144 " pathEditMode="relative" ptsTypes="AA">
                                      <p:cBhvr>
                                        <p:cTn id="42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22222E-6 L -0.37014 -0.05255 " pathEditMode="relative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2963E-6 L -0.07865 0.12592 " pathEditMode="relative" ptsTypes="AA">
                                      <p:cBhvr>
                                        <p:cTn id="50" dur="2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5" grpId="0" animBg="1"/>
      <p:bldP spid="48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28596" y="1285860"/>
            <a:ext cx="1857375" cy="357188"/>
          </a:xfrm>
          <a:prstGeom prst="triangl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643050"/>
            <a:ext cx="142875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2071678"/>
            <a:ext cx="142875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28596" y="3643314"/>
            <a:ext cx="2071687" cy="4286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4071942"/>
            <a:ext cx="178593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500570"/>
            <a:ext cx="178593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4929198"/>
            <a:ext cx="178593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786050" y="1428736"/>
            <a:ext cx="2643187" cy="5000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28926" y="1928802"/>
            <a:ext cx="2357454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2357430"/>
            <a:ext cx="2357454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928926" y="2786058"/>
            <a:ext cx="2357454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28926" y="3214686"/>
            <a:ext cx="2357454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емиугольник 35"/>
          <p:cNvSpPr/>
          <p:nvPr/>
        </p:nvSpPr>
        <p:spPr>
          <a:xfrm>
            <a:off x="3929058" y="1500174"/>
            <a:ext cx="357190" cy="357190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0" name="Семиугольник 39"/>
          <p:cNvSpPr/>
          <p:nvPr/>
        </p:nvSpPr>
        <p:spPr>
          <a:xfrm rot="10800000" flipV="1">
            <a:off x="1214414" y="3714752"/>
            <a:ext cx="428628" cy="357190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2" name="Семиугольник 41"/>
          <p:cNvSpPr/>
          <p:nvPr/>
        </p:nvSpPr>
        <p:spPr>
          <a:xfrm>
            <a:off x="1214414" y="1285860"/>
            <a:ext cx="357190" cy="357190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3357554" y="4714884"/>
            <a:ext cx="1785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рак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1472" y="5357826"/>
            <a:ext cx="178593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2500306"/>
            <a:ext cx="142875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3643314"/>
            <a:ext cx="235745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42910" y="2928934"/>
            <a:ext cx="142875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071934" y="5500702"/>
            <a:ext cx="113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крот</a:t>
            </a:r>
            <a:endParaRPr lang="ru-RU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4810" y="6072206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сыр</a:t>
            </a:r>
            <a:endParaRPr lang="ru-RU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14612" y="5072074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рог</a:t>
            </a:r>
            <a:endParaRPr lang="ru-RU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00298" y="5572140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гора</a:t>
            </a:r>
            <a:endParaRPr lang="ru-RU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00694" y="1428736"/>
            <a:ext cx="1481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комар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72264" y="2000240"/>
            <a:ext cx="1919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барабан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2571744"/>
            <a:ext cx="2092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рыболов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57884" y="3786190"/>
            <a:ext cx="20332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мухомор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0892" y="4572008"/>
            <a:ext cx="21431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радуга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28926" y="4071942"/>
            <a:ext cx="235745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29256" y="4857760"/>
            <a:ext cx="1785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ракета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1472" y="5786454"/>
            <a:ext cx="178593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571736" y="6215082"/>
            <a:ext cx="1120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рука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00100" y="6215082"/>
            <a:ext cx="11902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нора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8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528" y="5572140"/>
            <a:ext cx="364304" cy="418082"/>
          </a:xfrm>
          <a:prstGeom prst="rect">
            <a:avLst/>
          </a:prstGeom>
          <a:noFill/>
        </p:spPr>
      </p:pic>
      <p:sp>
        <p:nvSpPr>
          <p:cNvPr id="47" name="Горизонтальный свиток 46"/>
          <p:cNvSpPr/>
          <p:nvPr/>
        </p:nvSpPr>
        <p:spPr>
          <a:xfrm>
            <a:off x="0" y="0"/>
            <a:ext cx="8858280" cy="121442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14290"/>
            <a:ext cx="8858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 слова. Сосчитай слоги и распредели слова по домикам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с соответствующей цифрой, кликнув мышкой по слову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3071809"/>
            <a:ext cx="1643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рыба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86446" y="5786454"/>
            <a:ext cx="20971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ромашка</a:t>
            </a:r>
            <a:endParaRPr lang="ru-RU" sz="28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9" name="Рисунок 48" descr="&amp;Acy;&amp;ncy;&amp;icy;&amp;mcy;&amp;acy;&amp;shcy;&amp;kcy;&amp;icy; &amp;ZHcy;&amp;icy;&amp;vcy;&amp;ocy;&amp;tcy;&amp;ncy;&amp;ycy;&amp;ie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357826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8572496" y="628649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зад 50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571504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2361 -0.3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03704E-6 L -0.21268 -0.51459 " pathEditMode="relative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6.66667E-6 L -0.21268 -0.15763 " pathEditMode="relative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18906 -0.18889 " pathEditMode="relative" ptsTypes="AA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1493 -0.38866 " pathEditMode="relative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3.33333E-6 L -0.36216 -0.45162 " pathEditMode="relative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L -0.36232 -0.46181 " pathEditMode="relative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52761 0.56713 " pathEditMode="relative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37813 -0.02083 " pathEditMode="relative" ptsTypes="AA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2599 -0.0419 " pathEditMode="relative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68507 0.38843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7 L -0.29931 -0.1574 " pathEditMode="relative" ptsTypes="AA">
                                      <p:cBhvr>
                                        <p:cTn id="50" dur="2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3316 -0.20995 " pathEditMode="relative" ptsTypes="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2847 -0.17848 " pathEditMode="relative" ptsTypes="A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18519E-6 L -0.3073 -0.25207 " pathEditMode="relative" ptsTypes="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46" grpId="0"/>
      <p:bldP spid="48" grpId="0"/>
      <p:bldP spid="52" grpId="0"/>
      <p:bldP spid="53" grpId="0"/>
      <p:bldP spid="54" grpId="0"/>
      <p:bldP spid="55" grpId="0"/>
      <p:bldP spid="57" grpId="0"/>
      <p:bldP spid="61" grpId="0"/>
      <p:bldP spid="65" grpId="0"/>
      <p:bldP spid="67" grpId="0"/>
      <p:bldP spid="32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Max\Desktop\РИСУНКИ\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Рисунок 4" descr="C:\Users\Max\Desktop\СКАНЕР\2012_12_06\корова_00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071678"/>
            <a:ext cx="735811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Acy;&amp;ncy;&amp;icy;&amp;mcy;&amp;acy;&amp;shcy;&amp;kcy;&amp;icy; &amp;ZHcy;&amp;icy;&amp;vcy;&amp;ocy;&amp;tcy;&amp;ncy;&amp;ycy;&amp;ie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12144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0" y="0"/>
            <a:ext cx="9144000" cy="128586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Игра «Покажи дорогу»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Помоги 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Тигрёнку дойти до дома. Для этого прочитай слог на флажке. Тигренок может идти только мимо тех слов, в которых есть этот слог.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http://im0-tub-ru.yandex.net/i?id=110875248-66-72&amp;n=21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0"/>
            <a:ext cx="571471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017658">
            <a:off x="0" y="1428736"/>
            <a:ext cx="1214414" cy="1005266"/>
          </a:xfrm>
          <a:prstGeom prst="rect">
            <a:avLst/>
          </a:prstGeom>
          <a:noFill/>
        </p:spPr>
      </p:pic>
      <p:pic>
        <p:nvPicPr>
          <p:cNvPr id="3076" name="Picture 4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2908" y="5072074"/>
            <a:ext cx="714375" cy="657226"/>
          </a:xfrm>
          <a:prstGeom prst="rect">
            <a:avLst/>
          </a:prstGeom>
          <a:noFill/>
        </p:spPr>
      </p:pic>
      <p:pic>
        <p:nvPicPr>
          <p:cNvPr id="3078" name="Picture 6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286388"/>
            <a:ext cx="714375" cy="657226"/>
          </a:xfrm>
          <a:prstGeom prst="rect">
            <a:avLst/>
          </a:prstGeom>
          <a:noFill/>
        </p:spPr>
      </p:pic>
      <p:pic>
        <p:nvPicPr>
          <p:cNvPr id="3080" name="Picture 8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6200774"/>
            <a:ext cx="714375" cy="657226"/>
          </a:xfrm>
          <a:prstGeom prst="rect">
            <a:avLst/>
          </a:prstGeom>
          <a:noFill/>
        </p:spPr>
      </p:pic>
      <p:pic>
        <p:nvPicPr>
          <p:cNvPr id="3082" name="Picture 10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643578"/>
            <a:ext cx="714375" cy="657226"/>
          </a:xfrm>
          <a:prstGeom prst="rect">
            <a:avLst/>
          </a:prstGeom>
          <a:noFill/>
        </p:spPr>
      </p:pic>
      <p:pic>
        <p:nvPicPr>
          <p:cNvPr id="3084" name="Picture 12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5857892"/>
            <a:ext cx="714375" cy="657226"/>
          </a:xfrm>
          <a:prstGeom prst="rect">
            <a:avLst/>
          </a:prstGeom>
          <a:noFill/>
        </p:spPr>
      </p:pic>
      <p:pic>
        <p:nvPicPr>
          <p:cNvPr id="3086" name="Picture 14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00774"/>
            <a:ext cx="714375" cy="657226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286472"/>
            <a:ext cx="642910" cy="5715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Max\Desktop\РИСУНКИ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4" descr="C:\Users\Max\Desktop\СКАНЕР\2012_12_06\корова_001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2714620"/>
            <a:ext cx="707236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Acy;&amp;ncy;&amp;icy;&amp;mcy;&amp;acy;&amp;shcy;&amp;kcy;&amp;icy; &amp;ZHcy;&amp;icy;&amp;vcy;&amp;ocy;&amp;tcy;&amp;ncy;&amp;y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00438"/>
            <a:ext cx="15716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0" y="0"/>
            <a:ext cx="9001156" cy="150017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«Покажи дорогу»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Помоги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Тигрёку</a:t>
            </a:r>
            <a:r>
              <a:rPr lang="ru-RU" dirty="0" smtClean="0">
                <a:solidFill>
                  <a:srgbClr val="0070C0"/>
                </a:solidFill>
              </a:rPr>
              <a:t> дойти до дома. Для этого прочитай слог на флажке. Тигренок может идти только мимо тех слов, в которых есть этот слог.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http://im0-tub-ru.yandex.net/i?id=110875248-66-72&amp;n=21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0"/>
            <a:ext cx="57147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714375" cy="657226"/>
          </a:xfrm>
          <a:prstGeom prst="rect">
            <a:avLst/>
          </a:prstGeom>
          <a:noFill/>
        </p:spPr>
      </p:pic>
      <p:pic>
        <p:nvPicPr>
          <p:cNvPr id="2052" name="Picture 4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714375" cy="657226"/>
          </a:xfrm>
          <a:prstGeom prst="rect">
            <a:avLst/>
          </a:prstGeom>
          <a:noFill/>
        </p:spPr>
      </p:pic>
      <p:pic>
        <p:nvPicPr>
          <p:cNvPr id="2054" name="Picture 6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00774"/>
            <a:ext cx="714375" cy="657226"/>
          </a:xfrm>
          <a:prstGeom prst="rect">
            <a:avLst/>
          </a:prstGeom>
          <a:noFill/>
        </p:spPr>
      </p:pic>
      <p:pic>
        <p:nvPicPr>
          <p:cNvPr id="2056" name="Picture 8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6200774"/>
            <a:ext cx="714375" cy="657226"/>
          </a:xfrm>
          <a:prstGeom prst="rect">
            <a:avLst/>
          </a:prstGeom>
          <a:noFill/>
        </p:spPr>
      </p:pic>
      <p:pic>
        <p:nvPicPr>
          <p:cNvPr id="2058" name="Picture 10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715016"/>
            <a:ext cx="714375" cy="657226"/>
          </a:xfrm>
          <a:prstGeom prst="rect">
            <a:avLst/>
          </a:prstGeom>
          <a:noFill/>
        </p:spPr>
      </p:pic>
      <p:pic>
        <p:nvPicPr>
          <p:cNvPr id="2060" name="Picture 12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6200774"/>
            <a:ext cx="714375" cy="657226"/>
          </a:xfrm>
          <a:prstGeom prst="rect">
            <a:avLst/>
          </a:prstGeom>
          <a:noFill/>
        </p:spPr>
      </p:pic>
      <p:pic>
        <p:nvPicPr>
          <p:cNvPr id="15" name="Picture 2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04679">
            <a:off x="7707380" y="2057787"/>
            <a:ext cx="1214414" cy="938333"/>
          </a:xfrm>
          <a:prstGeom prst="rect">
            <a:avLst/>
          </a:prstGeom>
          <a:noFill/>
        </p:spPr>
      </p:pic>
      <p:pic>
        <p:nvPicPr>
          <p:cNvPr id="17" name="Picture 4" descr="&amp;Acy;&amp;ncy;&amp;icy;&amp;mcy;&amp;icy;&amp;rcy;&amp;ocy;&amp;vcy;&amp;acy;&amp;ncy;&amp;ncy;&amp;ycy;&amp;iecy; &amp;kcy;&amp;acy;&amp;rcy;&amp;tcy;&amp;icy;&amp;ncy;&amp;kcy;&amp;icy; &amp;scy; &amp;pcy;&amp;tcy;&amp;icy;&amp;tscy;, &amp;acy;&amp;ncy;&amp;icy;&amp;mcy;&amp;acy;&amp;shcy;&amp;kcy;&amp;icy; &amp;scy; &amp;pcy;&amp;tcy;&amp;icy;&amp;tscy;&amp;acy;&amp;mcy;&amp;icy; | Smayls.r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1500174"/>
            <a:ext cx="2428875" cy="1214446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2496" y="628649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571504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:\Users\Max\Desktop\РИСУНКИ\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357158" y="0"/>
            <a:ext cx="8572560" cy="100010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Тигрёнок написал рассказ. Но пошел дождик и смыл несколько слов. Догадайся, какие слова смыл дождь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572164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400" dirty="0" smtClean="0">
                <a:solidFill>
                  <a:srgbClr val="006600"/>
                </a:solidFill>
              </a:rPr>
              <a:t>На лугу пасётся</a:t>
            </a:r>
          </a:p>
          <a:p>
            <a:endParaRPr lang="ru-RU" sz="2400" dirty="0" smtClean="0">
              <a:solidFill>
                <a:srgbClr val="006600"/>
              </a:solidFill>
            </a:endParaRPr>
          </a:p>
          <a:p>
            <a:r>
              <a:rPr lang="ru-RU" sz="2400" dirty="0" smtClean="0">
                <a:solidFill>
                  <a:srgbClr val="006600"/>
                </a:solidFill>
              </a:rPr>
              <a:t> Она жуёт сочную</a:t>
            </a:r>
          </a:p>
          <a:p>
            <a:endParaRPr lang="ru-RU" sz="2400" dirty="0" smtClean="0">
              <a:solidFill>
                <a:srgbClr val="006600"/>
              </a:solidFill>
            </a:endParaRPr>
          </a:p>
          <a:p>
            <a:r>
              <a:rPr lang="ru-RU" sz="2400" dirty="0" smtClean="0">
                <a:solidFill>
                  <a:srgbClr val="006600"/>
                </a:solidFill>
              </a:rPr>
              <a:t>На голове у коровы острые</a:t>
            </a:r>
          </a:p>
          <a:p>
            <a:endParaRPr lang="ru-RU" sz="2400" dirty="0" smtClean="0">
              <a:solidFill>
                <a:srgbClr val="006600"/>
              </a:solidFill>
            </a:endParaRPr>
          </a:p>
          <a:p>
            <a:r>
              <a:rPr lang="ru-RU" sz="2400" dirty="0" smtClean="0">
                <a:solidFill>
                  <a:srgbClr val="006600"/>
                </a:solidFill>
              </a:rPr>
              <a:t>Но Катя совсем не боится коровы.</a:t>
            </a:r>
          </a:p>
          <a:p>
            <a:endParaRPr lang="ru-RU" sz="2400" dirty="0" smtClean="0">
              <a:solidFill>
                <a:srgbClr val="006600"/>
              </a:solidFill>
            </a:endParaRPr>
          </a:p>
          <a:p>
            <a:r>
              <a:rPr lang="ru-RU" sz="2400" dirty="0" smtClean="0">
                <a:solidFill>
                  <a:srgbClr val="006600"/>
                </a:solidFill>
              </a:rPr>
              <a:t>Она собирает</a:t>
            </a:r>
          </a:p>
          <a:p>
            <a:endParaRPr lang="ru-RU" sz="2400" dirty="0" smtClean="0">
              <a:solidFill>
                <a:srgbClr val="006600"/>
              </a:solidFill>
            </a:endParaRPr>
          </a:p>
          <a:p>
            <a:r>
              <a:rPr lang="ru-RU" sz="2400" dirty="0" smtClean="0">
                <a:solidFill>
                  <a:srgbClr val="006600"/>
                </a:solidFill>
              </a:rPr>
              <a:t>Из ромашек Катя  сплела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5CD2C-CBEE-4978-AE66-02A1A92D3AE1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A790C-B9C3-4397-8B31-A7D1A71E583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http://gifportal.ru/data/smiles/apogoda-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2915">
            <a:off x="6929454" y="928670"/>
            <a:ext cx="1714512" cy="1190628"/>
          </a:xfrm>
          <a:prstGeom prst="rect">
            <a:avLst/>
          </a:prstGeom>
          <a:noFill/>
        </p:spPr>
      </p:pic>
      <p:pic>
        <p:nvPicPr>
          <p:cNvPr id="1028" name="Picture 4" descr="&amp;Acy;&amp;ncy;&amp;icy;&amp;mcy;&amp;acy;&amp;shcy;&amp;kcy;&amp;icy; &amp;Pcy;&amp;ocy;&amp;gcy;&amp;ocy;&amp;dcy;&amp;acy;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1142984"/>
            <a:ext cx="933446" cy="838920"/>
          </a:xfrm>
          <a:prstGeom prst="rect">
            <a:avLst/>
          </a:prstGeom>
          <a:noFill/>
        </p:spPr>
      </p:pic>
      <p:pic>
        <p:nvPicPr>
          <p:cNvPr id="10" name="Picture 4" descr="&amp;Acy;&amp;ncy;&amp;icy;&amp;mcy;&amp;acy;&amp;shcy;&amp;kcy;&amp;icy; &amp;Pcy;&amp;ocy;&amp;gcy;&amp;ocy;&amp;dcy;&amp;a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71678"/>
            <a:ext cx="1285884" cy="714380"/>
          </a:xfrm>
          <a:prstGeom prst="rect">
            <a:avLst/>
          </a:prstGeom>
          <a:noFill/>
        </p:spPr>
      </p:pic>
      <p:pic>
        <p:nvPicPr>
          <p:cNvPr id="11" name="Picture 4" descr="&amp;Acy;&amp;ncy;&amp;icy;&amp;mcy;&amp;acy;&amp;shcy;&amp;kcy;&amp;icy; &amp;Pcy;&amp;ocy;&amp;gcy;&amp;ocy;&amp;dcy;&amp;a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928934"/>
            <a:ext cx="1285884" cy="714380"/>
          </a:xfrm>
          <a:prstGeom prst="rect">
            <a:avLst/>
          </a:prstGeom>
          <a:noFill/>
        </p:spPr>
      </p:pic>
      <p:pic>
        <p:nvPicPr>
          <p:cNvPr id="12" name="Picture 4" descr="&amp;Acy;&amp;ncy;&amp;icy;&amp;mcy;&amp;acy;&amp;shcy;&amp;kcy;&amp;icy; &amp;Pcy;&amp;ocy;&amp;gcy;&amp;ocy;&amp;dcy;&amp;a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643446"/>
            <a:ext cx="1285884" cy="714380"/>
          </a:xfrm>
          <a:prstGeom prst="rect">
            <a:avLst/>
          </a:prstGeom>
          <a:noFill/>
        </p:spPr>
      </p:pic>
      <p:pic>
        <p:nvPicPr>
          <p:cNvPr id="13" name="Picture 4" descr="&amp;Acy;&amp;ncy;&amp;icy;&amp;mcy;&amp;acy;&amp;shcy;&amp;kcy;&amp;icy; &amp;Pcy;&amp;ocy;&amp;gcy;&amp;ocy;&amp;dcy;&amp;acy;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572140"/>
            <a:ext cx="1285884" cy="714380"/>
          </a:xfrm>
          <a:prstGeom prst="rect">
            <a:avLst/>
          </a:prstGeom>
          <a:noFill/>
        </p:spPr>
      </p:pic>
      <p:pic>
        <p:nvPicPr>
          <p:cNvPr id="1030" name="Picture 6" descr="&amp;tcy;&amp;rcy;&amp;acy;&amp;vcy;&amp;acy;, &amp;lcy;&amp;iecy;&amp;pcy;&amp;iecy;&amp;scy;&amp;tcy;&amp;kcy;&amp;icy;, &amp;rcy;&amp;ocy;&amp;mcy;&amp;acy;&amp;shcy;&amp;kcy;&amp;icy;, &amp;lcy;&amp;iecy;&amp;tcy;&amp;ocy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768" y="2285992"/>
            <a:ext cx="1258064" cy="785818"/>
          </a:xfrm>
          <a:prstGeom prst="rect">
            <a:avLst/>
          </a:prstGeom>
          <a:noFill/>
        </p:spPr>
      </p:pic>
      <p:pic>
        <p:nvPicPr>
          <p:cNvPr id="16" name="Рисунок 15" descr="http://im0-tub-ru.yandex.net/i?id=540805210-24-72&amp;n=17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43570" y="1000108"/>
            <a:ext cx="1126369" cy="7502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0-tub-ru.yandex.net/i?id=259702412-64-72&amp;n=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5143512"/>
            <a:ext cx="1235592" cy="9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0-tub-ru.yandex.net/i?id=68298816-40-72&amp;n=17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643314"/>
            <a:ext cx="1129266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rg_hi" descr="http://t2.gstatic.com/images?q=tbn:ANd9GcS2ufKg18ZXymgVPP9R7s_MhilBRKIynMoyrpCinupoTYy14vyu"/>
          <p:cNvPicPr/>
          <p:nvPr/>
        </p:nvPicPr>
        <p:blipFill>
          <a:blip r:embed="rId10"/>
          <a:srcRect l="13180" r="14399" b="4175"/>
          <a:stretch>
            <a:fillRect/>
          </a:stretch>
        </p:blipFill>
        <p:spPr bwMode="auto">
          <a:xfrm>
            <a:off x="5643570" y="3929067"/>
            <a:ext cx="1177164" cy="7143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643966" y="5572140"/>
            <a:ext cx="364304" cy="418082"/>
          </a:xfrm>
          <a:prstGeom prst="rect">
            <a:avLst/>
          </a:prstGeom>
          <a:noFill/>
        </p:spPr>
      </p:pic>
      <p:pic>
        <p:nvPicPr>
          <p:cNvPr id="24" name="Рисунок 23" descr="&amp;Acy;&amp;ncy;&amp;icy;&amp;mcy;&amp;acy;&amp;shcy;&amp;kcy;&amp;icy; &amp;ZHcy;&amp;icy;&amp;vcy;&amp;ocy;&amp;tcy;&amp;ncy;&amp;ycy;&amp;iecy;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9586" y="5429264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72496" y="6286472"/>
            <a:ext cx="571504" cy="5715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1754 -0.58797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2587 0.16783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1806 -0.08402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39375 0.34653 " pathEditMode="relative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10226 0.25208 " pathEditMode="relative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x\Desktop\РИСУНКИ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160020"/>
            <a:ext cx="9144000" cy="7018020"/>
          </a:xfrm>
          <a:prstGeom prst="rect">
            <a:avLst/>
          </a:prstGeom>
          <a:noFill/>
        </p:spPr>
      </p:pic>
      <p:sp>
        <p:nvSpPr>
          <p:cNvPr id="10" name="Горизонтальный свиток 9"/>
          <p:cNvSpPr/>
          <p:nvPr/>
        </p:nvSpPr>
        <p:spPr>
          <a:xfrm>
            <a:off x="214282" y="0"/>
            <a:ext cx="8572560" cy="85723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 Прочитай  рассказ  «День рождения Крота».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6072206"/>
          </a:xfrm>
        </p:spPr>
        <p:txBody>
          <a:bodyPr/>
          <a:lstStyle/>
          <a:p>
            <a:r>
              <a:rPr lang="ru-RU" sz="2400" dirty="0" smtClean="0">
                <a:solidFill>
                  <a:srgbClr val="006600"/>
                </a:solidFill>
              </a:rPr>
              <a:t>Жил-был добрый             .  У него был  день рождения.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На праздник                 пригласил своих друзей:                ,            ,   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                   и                  . Приготовил  угощение: сочные                  ,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праздничный                 , а на десерт-                  . Друзья подарили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           подарки.           принесла красивые                   .                пода-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рила разноцветные                 .                 вручил                 и                   .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А                    принёс                    .               был очень рад подаркам.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 </a:t>
            </a: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</a:rPr>
              <a:t>               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5CD2C-CBEE-4978-AE66-02A1A92D3AE1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1868" y="6429396"/>
            <a:ext cx="1643074" cy="428604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500298" y="6356350"/>
            <a:ext cx="142876" cy="365125"/>
          </a:xfrm>
        </p:spPr>
        <p:txBody>
          <a:bodyPr/>
          <a:lstStyle/>
          <a:p>
            <a:pPr>
              <a:defRPr/>
            </a:pPr>
            <a:fld id="{D7BA790C-B9C3-4397-8B31-A7D1A71E583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1" name="Рисунок 10" descr="&amp;Acy;&amp;ncy;&amp;icy;&amp;mcy;&amp;acy;&amp;shcy;&amp;kcy;&amp;icy; &amp;ZHcy;&amp;icy;&amp;vcy;&amp;ocy;&amp;tcy;&amp;ncy;&amp;y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714356"/>
            <a:ext cx="788354" cy="6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0-tub-ru.yandex.net/i?id=7816746-54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643050"/>
            <a:ext cx="842188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Рисунок 14" descr="http://im0-tub-ru.yandex.net/i?id=114490413-43-72&amp;n=21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15272" y="1428736"/>
            <a:ext cx="657089" cy="8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0-tub-ru.yandex.net/i?id=503474699-04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500174"/>
            <a:ext cx="978196" cy="74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" name="Рисунок 16" descr="http://im0-tub-ru.yandex.net/i?id=364079912-29-72&amp;n=17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9719532">
            <a:off x="643647" y="2443507"/>
            <a:ext cx="825564" cy="7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8" name="il_fi" descr="http://img0.liveinternet.ru/images/attach/c/2/68/830/68830936_vorobey1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43108" y="2500306"/>
            <a:ext cx="900578" cy="7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" name="rg_hi" descr="http://t2.gstatic.com/images?q=tbn:ANd9GcRR59Om8E6wCIhmnGXgfeS5LiQpAjp34uieYVFjap9OwAIzM_AE"/>
          <p:cNvPicPr/>
          <p:nvPr/>
        </p:nvPicPr>
        <p:blipFill>
          <a:blip r:embed="rId10"/>
          <a:srcRect l="14195" t="21739" r="10030" b="17755"/>
          <a:stretch>
            <a:fillRect/>
          </a:stretch>
        </p:blipFill>
        <p:spPr bwMode="auto">
          <a:xfrm>
            <a:off x="7286644" y="2428868"/>
            <a:ext cx="1142898" cy="7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" name="rg_hi" descr="http://t0.gstatic.com/images?q=tbn:ANd9GcSVil9xGOsSvJ1UPfV0-H9qhmNaBn_01W97x43MqfjCtiaGt0jjEQ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85984" y="3286124"/>
            <a:ext cx="9448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" name="il_fi" descr="http://www.ya-mama.kz/upload/images/330/872a49d6acb25dc1183c7f9704a2b544.jpg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000628" y="3286125"/>
            <a:ext cx="11418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2" name="Рисунок 21" descr="http://im0-tub-ru.yandex.net/i?id=7816746-54-72&amp;n=2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4143380"/>
            <a:ext cx="797117" cy="73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3" name="Рисунок 22" descr="http://im0-tub-ru.yandex.net/i?id=114490413-43-72&amp;n=21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14546" y="4071942"/>
            <a:ext cx="657089" cy="8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0-tub-ru.yandex.net/i?id=111465366-05-72&amp;n=21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8" y="4214818"/>
            <a:ext cx="112348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7" name="Рисунок 26" descr="http://im0-tub-ru.yandex.net/i?id=503474699-04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143380"/>
            <a:ext cx="978196" cy="74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8" name="Рисунок 27" descr="http://im0-tub-ru.yandex.net/i?id=177171949-23-72&amp;n=21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 rot="3794848">
            <a:off x="3162094" y="4547417"/>
            <a:ext cx="637954" cy="14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" name="Рисунок 28" descr="http://im0-tub-ru.yandex.net/i?id=364079912-29-72&amp;n=17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9719532">
            <a:off x="4215548" y="4800962"/>
            <a:ext cx="825564" cy="7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" name="Рисунок 29" descr="http://im0-tub-ru.yandex.net/i?id=234829625-28-72&amp;n=21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 rot="3591052">
            <a:off x="6436340" y="4886760"/>
            <a:ext cx="520995" cy="93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im0-tub-ru.yandex.net/i?id=97348517-41-72&amp;n=21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72396" y="5000636"/>
            <a:ext cx="1079441" cy="71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l_fi" descr="http://img0.liveinternet.ru/images/attach/c/2/68/830/68830936_vorobey1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348" y="5929330"/>
            <a:ext cx="900578" cy="7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2" name="Рисунок 31" descr="http://im0-tub-ru.yandex.net/i?id=400666378-50-72&amp;n=21"/>
          <p:cNvPicPr/>
          <p:nvPr/>
        </p:nvPicPr>
        <p:blipFill>
          <a:blip r:embed="rId18"/>
          <a:srcRect b="-119"/>
          <a:stretch>
            <a:fillRect/>
          </a:stretch>
        </p:blipFill>
        <p:spPr bwMode="auto">
          <a:xfrm>
            <a:off x="2786050" y="5857892"/>
            <a:ext cx="1166335" cy="86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im0-tub-ru.yandex.net/i?id=7816746-54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929330"/>
            <a:ext cx="842188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572496" y="6357958"/>
            <a:ext cx="42866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0" y="6500810"/>
            <a:ext cx="392853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овина рамки 25"/>
          <p:cNvSpPr/>
          <p:nvPr/>
        </p:nvSpPr>
        <p:spPr>
          <a:xfrm>
            <a:off x="0" y="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7" y="214291"/>
            <a:ext cx="8588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сибо!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1500174"/>
            <a:ext cx="8499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1714488"/>
            <a:ext cx="875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1F71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1F715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1643050"/>
            <a:ext cx="8739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1785926"/>
            <a:ext cx="7938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1928802"/>
            <a:ext cx="849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2214554"/>
            <a:ext cx="8572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2500306"/>
            <a:ext cx="12144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72396" y="2571744"/>
            <a:ext cx="5645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Половина рамки 26"/>
          <p:cNvSpPr/>
          <p:nvPr/>
        </p:nvSpPr>
        <p:spPr>
          <a:xfrm rot="10800000">
            <a:off x="7643834" y="592933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16200000">
            <a:off x="-285748" y="5643582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5400000">
            <a:off x="7929568" y="321469"/>
            <a:ext cx="1535901" cy="892963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Рисунок 29" descr="&amp;Acy;&amp;ncy;&amp;icy;&amp;mcy;&amp;acy;&amp;shcy;&amp;kcy;&amp;icy; &amp;ZHcy;&amp;icy;&amp;vcy;&amp;ocy;&amp;tcy;&amp;ncy;&amp;y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786298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0" name="Picture 6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200774"/>
            <a:ext cx="714375" cy="657226"/>
          </a:xfrm>
          <a:prstGeom prst="rect">
            <a:avLst/>
          </a:prstGeom>
          <a:noFill/>
        </p:spPr>
      </p:pic>
      <p:pic>
        <p:nvPicPr>
          <p:cNvPr id="1032" name="Picture 8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200774"/>
            <a:ext cx="714375" cy="657226"/>
          </a:xfrm>
          <a:prstGeom prst="rect">
            <a:avLst/>
          </a:prstGeom>
          <a:noFill/>
        </p:spPr>
      </p:pic>
      <p:pic>
        <p:nvPicPr>
          <p:cNvPr id="1034" name="Picture 10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00504"/>
            <a:ext cx="714375" cy="657226"/>
          </a:xfrm>
          <a:prstGeom prst="rect">
            <a:avLst/>
          </a:prstGeom>
          <a:noFill/>
        </p:spPr>
      </p:pic>
      <p:pic>
        <p:nvPicPr>
          <p:cNvPr id="1036" name="Picture 12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714884"/>
            <a:ext cx="714375" cy="657226"/>
          </a:xfrm>
          <a:prstGeom prst="rect">
            <a:avLst/>
          </a:prstGeom>
          <a:noFill/>
        </p:spPr>
      </p:pic>
      <p:pic>
        <p:nvPicPr>
          <p:cNvPr id="1038" name="Picture 14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5016"/>
            <a:ext cx="714375" cy="657226"/>
          </a:xfrm>
          <a:prstGeom prst="rect">
            <a:avLst/>
          </a:prstGeom>
          <a:noFill/>
        </p:spPr>
      </p:pic>
      <p:pic>
        <p:nvPicPr>
          <p:cNvPr id="1040" name="Picture 16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857892"/>
            <a:ext cx="714375" cy="657226"/>
          </a:xfrm>
          <a:prstGeom prst="rect">
            <a:avLst/>
          </a:prstGeom>
          <a:noFill/>
        </p:spPr>
      </p:pic>
      <p:pic>
        <p:nvPicPr>
          <p:cNvPr id="1042" name="Picture 18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357694"/>
            <a:ext cx="714375" cy="657226"/>
          </a:xfrm>
          <a:prstGeom prst="rect">
            <a:avLst/>
          </a:prstGeom>
          <a:noFill/>
        </p:spPr>
      </p:pic>
      <p:pic>
        <p:nvPicPr>
          <p:cNvPr id="1044" name="Picture 20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5357826"/>
            <a:ext cx="714375" cy="657226"/>
          </a:xfrm>
          <a:prstGeom prst="rect">
            <a:avLst/>
          </a:prstGeom>
          <a:noFill/>
        </p:spPr>
      </p:pic>
      <p:pic>
        <p:nvPicPr>
          <p:cNvPr id="1046" name="Picture 22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6200774"/>
            <a:ext cx="714375" cy="657226"/>
          </a:xfrm>
          <a:prstGeom prst="rect">
            <a:avLst/>
          </a:prstGeom>
          <a:noFill/>
        </p:spPr>
      </p:pic>
      <p:pic>
        <p:nvPicPr>
          <p:cNvPr id="1048" name="Picture 24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5857892"/>
            <a:ext cx="714375" cy="657226"/>
          </a:xfrm>
          <a:prstGeom prst="rect">
            <a:avLst/>
          </a:prstGeom>
          <a:noFill/>
        </p:spPr>
      </p:pic>
      <p:pic>
        <p:nvPicPr>
          <p:cNvPr id="1050" name="Picture 26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714375" cy="657226"/>
          </a:xfrm>
          <a:prstGeom prst="rect">
            <a:avLst/>
          </a:prstGeom>
          <a:noFill/>
        </p:spPr>
      </p:pic>
      <p:pic>
        <p:nvPicPr>
          <p:cNvPr id="1052" name="Picture 28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6200774"/>
            <a:ext cx="714375" cy="657226"/>
          </a:xfrm>
          <a:prstGeom prst="rect">
            <a:avLst/>
          </a:prstGeom>
          <a:noFill/>
        </p:spPr>
      </p:pic>
      <p:pic>
        <p:nvPicPr>
          <p:cNvPr id="1054" name="Picture 30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200774"/>
            <a:ext cx="714375" cy="657226"/>
          </a:xfrm>
          <a:prstGeom prst="rect">
            <a:avLst/>
          </a:prstGeom>
          <a:noFill/>
        </p:spPr>
      </p:pic>
      <p:pic>
        <p:nvPicPr>
          <p:cNvPr id="1056" name="Picture 32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929330"/>
            <a:ext cx="714375" cy="657226"/>
          </a:xfrm>
          <a:prstGeom prst="rect">
            <a:avLst/>
          </a:prstGeom>
          <a:noFill/>
        </p:spPr>
      </p:pic>
      <p:pic>
        <p:nvPicPr>
          <p:cNvPr id="1058" name="Picture 34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6200774"/>
            <a:ext cx="714375" cy="657226"/>
          </a:xfrm>
          <a:prstGeom prst="rect">
            <a:avLst/>
          </a:prstGeom>
          <a:noFill/>
        </p:spPr>
      </p:pic>
      <p:pic>
        <p:nvPicPr>
          <p:cNvPr id="1060" name="Picture 36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200774"/>
            <a:ext cx="714375" cy="657226"/>
          </a:xfrm>
          <a:prstGeom prst="rect">
            <a:avLst/>
          </a:prstGeom>
          <a:noFill/>
        </p:spPr>
      </p:pic>
      <p:pic>
        <p:nvPicPr>
          <p:cNvPr id="1062" name="Picture 38" descr="&amp;Acy;&amp;ncy;&amp;icy;&amp;mcy;&amp;acy;&amp;shcy;&amp;kcy;&amp;icy; &amp;TS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200774"/>
            <a:ext cx="714375" cy="657226"/>
          </a:xfrm>
          <a:prstGeom prst="rect">
            <a:avLst/>
          </a:prstGeom>
          <a:noFill/>
        </p:spPr>
      </p:pic>
      <p:pic>
        <p:nvPicPr>
          <p:cNvPr id="49" name="Рисунок 48" descr="&amp;Acy;&amp;ncy;&amp;icy;&amp;mcy;&amp;acy;&amp;shcy;&amp;kcy;&amp;icy; &amp;ZHcy;&amp;icy;&amp;vcy;&amp;ocy;&amp;tcy;&amp;ncy;&amp;ycy;&amp;ie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714884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40" descr="&amp;Acy;&amp;ncy;&amp;icy;&amp;mcy;&amp;acy;&amp;shcy;&amp;kcy;&amp;icy; &amp;Pcy;&amp;ocy;&amp;gcy;&amp;ocy;&amp;d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83780">
            <a:off x="-168755" y="-157814"/>
            <a:ext cx="2930398" cy="3272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/>
          <p:cNvSpPr/>
          <p:nvPr/>
        </p:nvSpPr>
        <p:spPr>
          <a:xfrm>
            <a:off x="1357290" y="0"/>
            <a:ext cx="6715172" cy="107154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572164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Дидактический материал по автоматизации звуков. В.В </a:t>
            </a:r>
            <a:r>
              <a:rPr lang="ru-RU" sz="2000" dirty="0" err="1" smtClean="0">
                <a:solidFill>
                  <a:srgbClr val="002060"/>
                </a:solidFill>
              </a:rPr>
              <a:t>Коноваленко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С.В </a:t>
            </a:r>
            <a:r>
              <a:rPr lang="ru-RU" sz="2000" dirty="0" err="1" smtClean="0">
                <a:solidFill>
                  <a:srgbClr val="002060"/>
                </a:solidFill>
              </a:rPr>
              <a:t>Коноваленко</a:t>
            </a:r>
            <a:r>
              <a:rPr lang="ru-RU" sz="2000" dirty="0" smtClean="0">
                <a:solidFill>
                  <a:srgbClr val="002060"/>
                </a:solidFill>
              </a:rPr>
              <a:t> (М.: Издательство ГНОМ и Д., 2006)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Логопедическая азбука. Е.В Новикова (М.: Издательство ГНОМ и Д., 2001)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Домашняя тетрадь для логопедических занятий с детьми. Ю.Б </a:t>
            </a:r>
            <a:r>
              <a:rPr lang="ru-RU" sz="2000" dirty="0" err="1" smtClean="0">
                <a:solidFill>
                  <a:srgbClr val="002060"/>
                </a:solidFill>
              </a:rPr>
              <a:t>Норкина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(М. </a:t>
            </a:r>
            <a:r>
              <a:rPr lang="ru-RU" sz="2000" dirty="0" err="1" smtClean="0">
                <a:solidFill>
                  <a:srgbClr val="002060"/>
                </a:solidFill>
              </a:rPr>
              <a:t>Владос</a:t>
            </a:r>
            <a:r>
              <a:rPr lang="ru-RU" sz="2000" dirty="0" smtClean="0">
                <a:solidFill>
                  <a:srgbClr val="002060"/>
                </a:solidFill>
              </a:rPr>
              <a:t>, 2003)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Читаем после Азбуки. Наталья Павлова ( М. Изд. «</a:t>
            </a:r>
            <a:r>
              <a:rPr lang="ru-RU" sz="2000" dirty="0" err="1" smtClean="0">
                <a:solidFill>
                  <a:srgbClr val="002060"/>
                </a:solidFill>
              </a:rPr>
              <a:t>Эксмо</a:t>
            </a:r>
            <a:r>
              <a:rPr lang="ru-RU" sz="2000" dirty="0" smtClean="0">
                <a:solidFill>
                  <a:srgbClr val="002060"/>
                </a:solidFill>
              </a:rPr>
              <a:t>» 2012)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Информация сайтов: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http:// </a:t>
            </a:r>
            <a:r>
              <a:rPr lang="ru-RU" sz="2000" dirty="0" err="1" smtClean="0">
                <a:solidFill>
                  <a:srgbClr val="002060"/>
                </a:solidFill>
              </a:rPr>
              <a:t>festival</a:t>
            </a:r>
            <a:r>
              <a:rPr lang="ru-RU" sz="2000" dirty="0" smtClean="0">
                <a:solidFill>
                  <a:srgbClr val="002060"/>
                </a:solidFill>
              </a:rPr>
              <a:t> .1 </a:t>
            </a:r>
            <a:r>
              <a:rPr lang="ru-RU" sz="2000" dirty="0" err="1" smtClean="0">
                <a:solidFill>
                  <a:srgbClr val="002060"/>
                </a:solidFill>
              </a:rPr>
              <a:t>september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R</a:t>
            </a:r>
            <a:r>
              <a:rPr lang="ru-RU" sz="2000" dirty="0" err="1" smtClean="0">
                <a:solidFill>
                  <a:srgbClr val="002060"/>
                </a:solidFill>
              </a:rPr>
              <a:t>u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http://logoburg.com/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http://www.yandex.ru/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http://www.defectolog.ru/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Половина рамки 5"/>
          <p:cNvSpPr/>
          <p:nvPr/>
        </p:nvSpPr>
        <p:spPr>
          <a:xfrm rot="5400000">
            <a:off x="7929568" y="321469"/>
            <a:ext cx="1535901" cy="892963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7643834" y="592933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>
            <a:off x="0" y="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6200000">
            <a:off x="-285748" y="5643582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6133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Список 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пользованной литературы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428596" y="5786454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Описание пособия.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Пособие предназначено </a:t>
            </a:r>
            <a:r>
              <a:rPr lang="ru-RU" sz="1800" dirty="0" smtClean="0">
                <a:solidFill>
                  <a:srgbClr val="0070C0"/>
                </a:solidFill>
              </a:rPr>
              <a:t>для детей дошкольного возраста. Может быть использовано учителями-логопедами на индивидуальных и подгрупповых  занятиях, воспитателями для индивидуальной работы с дошкольниками, родителями для работы с детьми дома.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Основная цель 1 части пособия</a:t>
            </a:r>
            <a:r>
              <a:rPr lang="ru-RU" sz="1600" dirty="0" smtClean="0">
                <a:solidFill>
                  <a:srgbClr val="0070C0"/>
                </a:solidFill>
              </a:rPr>
              <a:t>- автоматизация и дифференциация поставленных звуков </a:t>
            </a:r>
            <a:r>
              <a:rPr lang="en-US" sz="1600" dirty="0" smtClean="0">
                <a:solidFill>
                  <a:srgbClr val="0070C0"/>
                </a:solidFill>
              </a:rPr>
              <a:t>[p] </a:t>
            </a:r>
            <a:r>
              <a:rPr lang="ru-RU" sz="1600" dirty="0" smtClean="0">
                <a:solidFill>
                  <a:srgbClr val="0070C0"/>
                </a:solidFill>
              </a:rPr>
              <a:t>и</a:t>
            </a:r>
            <a:r>
              <a:rPr lang="en-US" sz="1600" dirty="0" smtClean="0">
                <a:solidFill>
                  <a:srgbClr val="0070C0"/>
                </a:solidFill>
              </a:rPr>
              <a:t>  [p’]</a:t>
            </a:r>
            <a:r>
              <a:rPr lang="ru-RU" sz="1600" dirty="0" smtClean="0">
                <a:solidFill>
                  <a:srgbClr val="0070C0"/>
                </a:solidFill>
              </a:rPr>
              <a:t>. В разных  заданиях автоматизация и дифференциация звуков осуществляется на разных этапах: в слогах,  в словах, словосочетаниях, предложениях или в связной речи.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 Параллельно в каждом задании решаются дополнительные задачи речевого развития: развитие фонематического слуха (фонематического анализа, фонематических представлений),  закрепление словаря, развитие связной речи. И, кроме того, достигаются </a:t>
            </a:r>
            <a:r>
              <a:rPr lang="ru-RU" sz="1600" dirty="0" err="1" smtClean="0">
                <a:solidFill>
                  <a:srgbClr val="0070C0"/>
                </a:solidFill>
              </a:rPr>
              <a:t>общеразвивающие</a:t>
            </a:r>
            <a:r>
              <a:rPr lang="ru-RU" sz="1600" dirty="0" smtClean="0">
                <a:solidFill>
                  <a:srgbClr val="0070C0"/>
                </a:solidFill>
              </a:rPr>
              <a:t> цели: развитие зрительного восприятия, мыслительных операций (анализа, синтеза, обобщения), воображения, фантазии.( Слайды 2-12)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Вторая часть</a:t>
            </a:r>
            <a:r>
              <a:rPr lang="ru-RU" sz="1600" dirty="0" smtClean="0">
                <a:solidFill>
                  <a:srgbClr val="0070C0"/>
                </a:solidFill>
              </a:rPr>
              <a:t> пособия « Путешествие Тигра и Тигрёнка по стране          «Почитай-ка» посвящена</a:t>
            </a:r>
            <a:r>
              <a:rPr lang="ru-RU" sz="1600" b="1" dirty="0" smtClean="0">
                <a:solidFill>
                  <a:srgbClr val="0070C0"/>
                </a:solidFill>
              </a:rPr>
              <a:t> обучению детей чтению.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Во второй части я предлагаю несколько игровых моментов, которые, надеюсь будут интересны детям и взрослым работающим с ними.( Слайды 14-26)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 Каждый слайд </a:t>
            </a:r>
            <a:r>
              <a:rPr lang="ru-RU" sz="1600" dirty="0" smtClean="0">
                <a:solidFill>
                  <a:srgbClr val="0070C0"/>
                </a:solidFill>
              </a:rPr>
              <a:t>снабжен  управляющими кнопками               -  ДАЛЕЕ,             -    НАЗАД</a:t>
            </a:r>
          </a:p>
          <a:p>
            <a:pPr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Каждый слайд </a:t>
            </a: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 игрой содержит инструкцию, которую читает взрослый для ребенка.</a:t>
            </a:r>
            <a:br>
              <a:rPr lang="ru-RU" sz="1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 конце каждого правильно выполненного задания появляется Тигрёнок  с подарком и радуется вместе с ребенком его успехам.</a:t>
            </a:r>
            <a:endParaRPr lang="ru-RU" sz="1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nafedo55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8" name="Управляющая кнопка: далее 7">
            <a:hlinkClick r:id="" action="ppaction://noaction" highlightClick="1"/>
          </p:cNvPr>
          <p:cNvSpPr/>
          <p:nvPr/>
        </p:nvSpPr>
        <p:spPr>
          <a:xfrm>
            <a:off x="5500694" y="4929198"/>
            <a:ext cx="42862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 rot="10800000">
            <a:off x="6858016" y="4929198"/>
            <a:ext cx="409747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57224" y="6357958"/>
            <a:ext cx="571504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овина рамки 10"/>
          <p:cNvSpPr/>
          <p:nvPr/>
        </p:nvSpPr>
        <p:spPr>
          <a:xfrm>
            <a:off x="0" y="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5400000">
            <a:off x="7929582" y="285748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10800000">
            <a:off x="7643834" y="592933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6200000">
            <a:off x="-285748" y="5643582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072494" cy="2071702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7B3D13-6579-41E2-967F-13E0268DDBF3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11BBE-6434-49CB-8199-6C37C7C8BE8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3" y="2967335"/>
            <a:ext cx="85011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Федоряченко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Наталья Николаевна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Учитель-логопед высшей категории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ГБОУ </a:t>
            </a:r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/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№ 2701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0" y="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7929568" y="321469"/>
            <a:ext cx="1535901" cy="892963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0800000">
            <a:off x="7643834" y="5929330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6200000">
            <a:off x="-285748" y="5643582"/>
            <a:ext cx="1500166" cy="928670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357158" y="5929330"/>
            <a:ext cx="57150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Рисунок 4" descr="1 фон (26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214338"/>
            <a:ext cx="9143999" cy="7072338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000232" y="0"/>
            <a:ext cx="5857916" cy="242884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85729"/>
            <a:ext cx="557216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утешествие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игренка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стране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очитай-ка»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http://i050.radikal.ru/0711/4c/3e85373d2892.png"/>
          <p:cNvPicPr/>
          <p:nvPr/>
        </p:nvPicPr>
        <p:blipFill>
          <a:blip r:embed="rId3" cstate="screen"/>
          <a:srcRect t="-2247"/>
          <a:stretch>
            <a:fillRect/>
          </a:stretch>
        </p:blipFill>
        <p:spPr bwMode="auto">
          <a:xfrm>
            <a:off x="1643042" y="4214818"/>
            <a:ext cx="2167380" cy="24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bms.24open.ru/images/316b35d14c7b82c399ce62cfb5c98a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47704"/>
            <a:ext cx="604838" cy="810051"/>
          </a:xfrm>
          <a:prstGeom prst="rect">
            <a:avLst/>
          </a:prstGeom>
          <a:noFill/>
        </p:spPr>
      </p:pic>
      <p:pic>
        <p:nvPicPr>
          <p:cNvPr id="1028" name="Picture 4" descr="http://www.proshkolu.ru/content/media/pic/std/1000000/163000/162964-9cb0a4b293affb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500570"/>
            <a:ext cx="3357586" cy="2214578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496" y="628649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Горизонтальный свиток 48"/>
          <p:cNvSpPr/>
          <p:nvPr/>
        </p:nvSpPr>
        <p:spPr>
          <a:xfrm>
            <a:off x="142844" y="142852"/>
            <a:ext cx="878687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Горизонтальный свиток 46"/>
          <p:cNvSpPr/>
          <p:nvPr/>
        </p:nvSpPr>
        <p:spPr>
          <a:xfrm>
            <a:off x="214282" y="0"/>
            <a:ext cx="8786874" cy="100010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Горизонтальный свиток 45"/>
          <p:cNvSpPr/>
          <p:nvPr/>
        </p:nvSpPr>
        <p:spPr>
          <a:xfrm>
            <a:off x="142844" y="0"/>
            <a:ext cx="8858312" cy="107154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 descr="C:\Users\Max\Desktop\РИСУНКИ\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985831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7188" y="857250"/>
            <a:ext cx="100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dirty="0">
                <a:solidFill>
                  <a:srgbClr val="00B0F0"/>
                </a:solidFill>
              </a:rPr>
              <a:t>Р</a:t>
            </a:r>
          </a:p>
        </p:txBody>
      </p:sp>
      <p:sp>
        <p:nvSpPr>
          <p:cNvPr id="4101" name="Прямоугольник 11"/>
          <p:cNvSpPr>
            <a:spLocks noChangeArrowheads="1"/>
          </p:cNvSpPr>
          <p:nvPr/>
        </p:nvSpPr>
        <p:spPr bwMode="auto">
          <a:xfrm>
            <a:off x="2571750" y="928688"/>
            <a:ext cx="8002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smtClean="0"/>
              <a:t>Р</a:t>
            </a:r>
            <a:endParaRPr lang="ru-RU" sz="7200" dirty="0"/>
          </a:p>
        </p:txBody>
      </p:sp>
      <p:sp>
        <p:nvSpPr>
          <p:cNvPr id="4102" name="Прямоугольник 12"/>
          <p:cNvSpPr>
            <a:spLocks noChangeArrowheads="1"/>
          </p:cNvSpPr>
          <p:nvPr/>
        </p:nvSpPr>
        <p:spPr bwMode="auto">
          <a:xfrm>
            <a:off x="1285875" y="785813"/>
            <a:ext cx="1309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 dirty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71875" y="1071563"/>
            <a:ext cx="65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FFC000"/>
                </a:solidFill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2214563"/>
            <a:ext cx="860425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Г </a:t>
            </a:r>
            <a:endParaRPr lang="ru-RU" sz="80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5" name="Прямоугольник 15"/>
          <p:cNvSpPr>
            <a:spLocks noChangeArrowheads="1"/>
          </p:cNvSpPr>
          <p:nvPr/>
        </p:nvSpPr>
        <p:spPr bwMode="auto">
          <a:xfrm>
            <a:off x="4214813" y="1071563"/>
            <a:ext cx="774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rgbClr val="00B050"/>
                </a:solidFill>
              </a:rPr>
              <a:t>Э </a:t>
            </a:r>
            <a:endParaRPr lang="ru-RU" sz="6000" i="1" dirty="0">
              <a:solidFill>
                <a:srgbClr val="00B050"/>
              </a:solidFill>
            </a:endParaRPr>
          </a:p>
        </p:txBody>
      </p:sp>
      <p:sp>
        <p:nvSpPr>
          <p:cNvPr id="4106" name="Прямоугольник 16"/>
          <p:cNvSpPr>
            <a:spLocks noChangeArrowheads="1"/>
          </p:cNvSpPr>
          <p:nvPr/>
        </p:nvSpPr>
        <p:spPr bwMode="auto">
          <a:xfrm>
            <a:off x="5000625" y="928688"/>
            <a:ext cx="960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215968"/>
                </a:solidFill>
              </a:rPr>
              <a:t>С </a:t>
            </a:r>
            <a:endParaRPr lang="ru-RU" sz="8000" dirty="0">
              <a:solidFill>
                <a:srgbClr val="215968"/>
              </a:solidFill>
            </a:endParaRPr>
          </a:p>
        </p:txBody>
      </p:sp>
      <p:sp>
        <p:nvSpPr>
          <p:cNvPr id="4107" name="Прямоугольник 17"/>
          <p:cNvSpPr>
            <a:spLocks noChangeArrowheads="1"/>
          </p:cNvSpPr>
          <p:nvPr/>
        </p:nvSpPr>
        <p:spPr bwMode="auto">
          <a:xfrm>
            <a:off x="7858125" y="1000125"/>
            <a:ext cx="669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</a:rPr>
              <a:t>Я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13" y="3429000"/>
            <a:ext cx="868362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</a:t>
            </a:r>
            <a:endParaRPr lang="ru-RU" sz="9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2214563" y="2428875"/>
            <a:ext cx="7858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 b="1" dirty="0">
                <a:latin typeface="Arial Black" pitchFamily="34" charset="0"/>
                <a:cs typeface="Times New Roman" pitchFamily="18" charset="0"/>
              </a:rPr>
              <a:t>Ф</a:t>
            </a:r>
            <a:endParaRPr lang="ru-RU" sz="6000" dirty="0">
              <a:latin typeface="Arial Black" pitchFamily="34" charset="0"/>
            </a:endParaRPr>
          </a:p>
          <a:p>
            <a:r>
              <a:rPr lang="ru-RU" sz="7200" b="1" dirty="0">
                <a:latin typeface="Arial Black" pitchFamily="34" charset="0"/>
                <a:cs typeface="Times New Roman" pitchFamily="18" charset="0"/>
              </a:rPr>
              <a:t>   </a:t>
            </a:r>
            <a:endParaRPr lang="ru-RU" sz="7200" dirty="0">
              <a:latin typeface="Arial Black" pitchFamily="34" charset="0"/>
            </a:endParaRPr>
          </a:p>
        </p:txBody>
      </p:sp>
      <p:sp>
        <p:nvSpPr>
          <p:cNvPr id="4110" name="Прямоугольник 22"/>
          <p:cNvSpPr>
            <a:spLocks noChangeArrowheads="1"/>
          </p:cNvSpPr>
          <p:nvPr/>
        </p:nvSpPr>
        <p:spPr bwMode="auto">
          <a:xfrm>
            <a:off x="4786313" y="4357688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Я</a:t>
            </a:r>
            <a:endParaRPr lang="ru-RU" dirty="0"/>
          </a:p>
        </p:txBody>
      </p:sp>
      <p:sp>
        <p:nvSpPr>
          <p:cNvPr id="4111" name="Прямоугольник 23"/>
          <p:cNvSpPr>
            <a:spLocks noChangeArrowheads="1"/>
          </p:cNvSpPr>
          <p:nvPr/>
        </p:nvSpPr>
        <p:spPr bwMode="auto">
          <a:xfrm>
            <a:off x="3214688" y="4857750"/>
            <a:ext cx="892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00B050"/>
                </a:solidFill>
              </a:rPr>
              <a:t>Я</a:t>
            </a:r>
            <a:endParaRPr lang="ru-RU" sz="9600" dirty="0">
              <a:solidFill>
                <a:srgbClr val="00B050"/>
              </a:solidFill>
            </a:endParaRPr>
          </a:p>
        </p:txBody>
      </p:sp>
      <p:sp>
        <p:nvSpPr>
          <p:cNvPr id="4112" name="Прямоугольник 24"/>
          <p:cNvSpPr>
            <a:spLocks noChangeArrowheads="1"/>
          </p:cNvSpPr>
          <p:nvPr/>
        </p:nvSpPr>
        <p:spPr bwMode="auto">
          <a:xfrm>
            <a:off x="4643438" y="2143125"/>
            <a:ext cx="669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</a:rPr>
              <a:t>Я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4113" name="Прямоугольник 25"/>
          <p:cNvSpPr>
            <a:spLocks noChangeArrowheads="1"/>
          </p:cNvSpPr>
          <p:nvPr/>
        </p:nvSpPr>
        <p:spPr bwMode="auto">
          <a:xfrm>
            <a:off x="4643438" y="3357563"/>
            <a:ext cx="774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CC0066"/>
                </a:solidFill>
              </a:rPr>
              <a:t>Я</a:t>
            </a:r>
            <a:endParaRPr lang="ru-RU" sz="8000" dirty="0">
              <a:solidFill>
                <a:srgbClr val="CC0066"/>
              </a:solidFill>
            </a:endParaRPr>
          </a:p>
        </p:txBody>
      </p:sp>
      <p:sp>
        <p:nvSpPr>
          <p:cNvPr id="4114" name="Прямоугольник 26"/>
          <p:cNvSpPr>
            <a:spLocks noChangeArrowheads="1"/>
          </p:cNvSpPr>
          <p:nvPr/>
        </p:nvSpPr>
        <p:spPr bwMode="auto">
          <a:xfrm>
            <a:off x="3857625" y="2143125"/>
            <a:ext cx="6463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86563" y="2071688"/>
            <a:ext cx="654050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Б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7438" y="5357813"/>
            <a:ext cx="654050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Б</a:t>
            </a:r>
            <a:endParaRPr lang="ru-RU" sz="66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17" name="Прямоугольник 29"/>
          <p:cNvSpPr>
            <a:spLocks noChangeArrowheads="1"/>
          </p:cNvSpPr>
          <p:nvPr/>
        </p:nvSpPr>
        <p:spPr bwMode="auto">
          <a:xfrm>
            <a:off x="6143625" y="3143250"/>
            <a:ext cx="1322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00FF00"/>
                </a:solidFill>
                <a:latin typeface="Arial Black" pitchFamily="34" charset="0"/>
                <a:cs typeface="Times New Roman" pitchFamily="18" charset="0"/>
              </a:rPr>
              <a:t>Ф</a:t>
            </a:r>
            <a:endParaRPr lang="ru-RU" sz="96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4118" name="Прямоугольник 30"/>
          <p:cNvSpPr>
            <a:spLocks noChangeArrowheads="1"/>
          </p:cNvSpPr>
          <p:nvPr/>
        </p:nvSpPr>
        <p:spPr bwMode="auto">
          <a:xfrm>
            <a:off x="6643688" y="857250"/>
            <a:ext cx="1131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948A54"/>
                </a:solidFill>
                <a:latin typeface="Arial Black" pitchFamily="34" charset="0"/>
                <a:cs typeface="Times New Roman" pitchFamily="18" charset="0"/>
              </a:rPr>
              <a:t>Ф</a:t>
            </a:r>
            <a:endParaRPr lang="ru-RU" sz="8000" dirty="0">
              <a:solidFill>
                <a:srgbClr val="948A54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57813" y="3429000"/>
            <a:ext cx="7858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 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20" name="Прямоугольник 32"/>
          <p:cNvSpPr>
            <a:spLocks noChangeArrowheads="1"/>
          </p:cNvSpPr>
          <p:nvPr/>
        </p:nvSpPr>
        <p:spPr bwMode="auto">
          <a:xfrm>
            <a:off x="8286750" y="2428875"/>
            <a:ext cx="809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FF00"/>
                </a:solidFill>
              </a:rPr>
              <a:t>О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4121" name="Прямоугольник 33"/>
          <p:cNvSpPr>
            <a:spLocks noChangeArrowheads="1"/>
          </p:cNvSpPr>
          <p:nvPr/>
        </p:nvSpPr>
        <p:spPr bwMode="auto">
          <a:xfrm>
            <a:off x="2357438" y="3429000"/>
            <a:ext cx="947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FF00"/>
                </a:solidFill>
              </a:rPr>
              <a:t>О 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715000" y="857250"/>
            <a:ext cx="13468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48DD2F"/>
                </a:solidFill>
              </a:rPr>
              <a:t>Р </a:t>
            </a:r>
            <a:endParaRPr lang="ru-RU" sz="9600" dirty="0">
              <a:solidFill>
                <a:srgbClr val="48DD2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71813" y="2071688"/>
            <a:ext cx="838200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Р</a:t>
            </a: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500688" y="2286000"/>
            <a:ext cx="81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Л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7429500" y="2000250"/>
            <a:ext cx="963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CC0066"/>
                </a:solidFill>
              </a:rPr>
              <a:t>Р </a:t>
            </a:r>
            <a:endParaRPr lang="ru-RU" sz="8000" dirty="0">
              <a:solidFill>
                <a:srgbClr val="CC0066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9063" y="3071813"/>
            <a:ext cx="1041400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 </a:t>
            </a:r>
            <a:endParaRPr lang="ru-RU" sz="8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928688" y="5072063"/>
            <a:ext cx="11493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33CC"/>
                </a:solidFill>
              </a:rPr>
              <a:t>Л </a:t>
            </a:r>
            <a:endParaRPr lang="ru-RU" sz="8800" dirty="0">
              <a:solidFill>
                <a:srgbClr val="FF33CC"/>
              </a:solidFill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500063" y="3357563"/>
            <a:ext cx="106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0000FF"/>
                </a:solidFill>
              </a:rPr>
              <a:t>Л </a:t>
            </a:r>
            <a:endParaRPr lang="ru-RU" sz="8000" dirty="0">
              <a:solidFill>
                <a:srgbClr val="0000FF"/>
              </a:solidFill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00063" y="4643438"/>
            <a:ext cx="573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4357688" y="4714875"/>
            <a:ext cx="963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9900FF"/>
                </a:solidFill>
              </a:rPr>
              <a:t>Р </a:t>
            </a:r>
            <a:endParaRPr lang="ru-RU" sz="8000" dirty="0">
              <a:solidFill>
                <a:srgbClr val="9900FF"/>
              </a:solidFill>
            </a:endParaRPr>
          </a:p>
        </p:txBody>
      </p:sp>
      <p:sp>
        <p:nvSpPr>
          <p:cNvPr id="4131" name="Прямоугольник 43"/>
          <p:cNvSpPr>
            <a:spLocks noChangeArrowheads="1"/>
          </p:cNvSpPr>
          <p:nvPr/>
        </p:nvSpPr>
        <p:spPr bwMode="auto">
          <a:xfrm>
            <a:off x="5286375" y="5000625"/>
            <a:ext cx="1047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FF00"/>
                </a:solidFill>
              </a:rPr>
              <a:t>Э 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4132" name="Прямоугольник 44"/>
          <p:cNvSpPr>
            <a:spLocks noChangeArrowheads="1"/>
          </p:cNvSpPr>
          <p:nvPr/>
        </p:nvSpPr>
        <p:spPr bwMode="auto">
          <a:xfrm>
            <a:off x="6143625" y="2214563"/>
            <a:ext cx="735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Э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4133" name="Прямоугольник 45"/>
          <p:cNvSpPr>
            <a:spLocks noChangeArrowheads="1"/>
          </p:cNvSpPr>
          <p:nvPr/>
        </p:nvSpPr>
        <p:spPr bwMode="auto">
          <a:xfrm>
            <a:off x="2214563" y="4357688"/>
            <a:ext cx="8445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 dirty="0"/>
              <a:t>Э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4134" name="Прямоугольник 46"/>
          <p:cNvSpPr>
            <a:spLocks noChangeArrowheads="1"/>
          </p:cNvSpPr>
          <p:nvPr/>
        </p:nvSpPr>
        <p:spPr bwMode="auto">
          <a:xfrm>
            <a:off x="1428750" y="3429000"/>
            <a:ext cx="1047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339933"/>
                </a:solidFill>
              </a:rPr>
              <a:t>Э </a:t>
            </a:r>
            <a:endParaRPr lang="ru-RU" sz="8800" dirty="0">
              <a:solidFill>
                <a:srgbClr val="339933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14438" y="2143125"/>
            <a:ext cx="104775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 </a:t>
            </a:r>
            <a:endParaRPr lang="ru-RU" sz="88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36" name="Прямоугольник 51"/>
          <p:cNvSpPr>
            <a:spLocks noChangeArrowheads="1"/>
          </p:cNvSpPr>
          <p:nvPr/>
        </p:nvSpPr>
        <p:spPr bwMode="auto">
          <a:xfrm>
            <a:off x="7572375" y="3286125"/>
            <a:ext cx="642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dirty="0">
                <a:latin typeface="Franklin Gothic Heavy" pitchFamily="34" charset="0"/>
              </a:rPr>
              <a:t>Ю</a:t>
            </a:r>
            <a:endParaRPr lang="ru-RU" sz="7200" dirty="0">
              <a:latin typeface="Franklin Gothic Heavy" pitchFamily="34" charset="0"/>
            </a:endParaRPr>
          </a:p>
        </p:txBody>
      </p:sp>
      <p:sp>
        <p:nvSpPr>
          <p:cNvPr id="4137" name="Прямоугольник 52"/>
          <p:cNvSpPr>
            <a:spLocks noChangeArrowheads="1"/>
          </p:cNvSpPr>
          <p:nvPr/>
        </p:nvSpPr>
        <p:spPr bwMode="auto">
          <a:xfrm>
            <a:off x="6072188" y="4429125"/>
            <a:ext cx="1309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CC0066"/>
                </a:solidFill>
              </a:rPr>
              <a:t>Ю</a:t>
            </a:r>
            <a:endParaRPr lang="ru-RU" sz="9600" dirty="0">
              <a:solidFill>
                <a:srgbClr val="CC0066"/>
              </a:solidFill>
            </a:endParaRPr>
          </a:p>
        </p:txBody>
      </p:sp>
      <p:sp>
        <p:nvSpPr>
          <p:cNvPr id="4138" name="Прямоугольник 53"/>
          <p:cNvSpPr>
            <a:spLocks noChangeArrowheads="1"/>
          </p:cNvSpPr>
          <p:nvPr/>
        </p:nvSpPr>
        <p:spPr bwMode="auto">
          <a:xfrm>
            <a:off x="7858125" y="4500563"/>
            <a:ext cx="9572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Ю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7000875" y="5072063"/>
            <a:ext cx="8691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0000FF"/>
                </a:solidFill>
              </a:rPr>
              <a:t>Р</a:t>
            </a:r>
            <a:endParaRPr lang="ru-RU" sz="8000" dirty="0">
              <a:solidFill>
                <a:srgbClr val="0000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571736" y="6465888"/>
            <a:ext cx="2286016" cy="36512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Горизонтальный свиток 49"/>
          <p:cNvSpPr/>
          <p:nvPr/>
        </p:nvSpPr>
        <p:spPr>
          <a:xfrm>
            <a:off x="214282" y="0"/>
            <a:ext cx="9072626" cy="107154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Внимательно посмотри и найди буквы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Р.  </a:t>
            </a:r>
            <a:r>
              <a:rPr lang="ru-RU" sz="2400" dirty="0" smtClean="0">
                <a:solidFill>
                  <a:srgbClr val="0070C0"/>
                </a:solidFill>
              </a:rPr>
              <a:t>Кликни по этим буквам мышкой.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2" name="Рисунок 51" descr="&amp;Acy;&amp;ncy;&amp;icy;&amp;mcy;&amp;acy;&amp;shcy;&amp;kcy;&amp;icy; &amp;ZHcy;&amp;icy;&amp;vcy;&amp;ocy;&amp;tcy;&amp;ncy;&amp;y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429264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08258" y="5643578"/>
            <a:ext cx="435742" cy="500066"/>
          </a:xfrm>
          <a:prstGeom prst="rect">
            <a:avLst/>
          </a:prstGeom>
          <a:noFill/>
        </p:spPr>
      </p:pic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572464" y="6286472"/>
            <a:ext cx="571536" cy="5715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зад 55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омой 56">
            <a:hlinkClick r:id="" action="ppaction://hlinkshowjump?jump=firstslide" highlightClick="1"/>
          </p:cNvPr>
          <p:cNvSpPr/>
          <p:nvPr/>
        </p:nvSpPr>
        <p:spPr>
          <a:xfrm>
            <a:off x="928662" y="6357934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01" grpId="0"/>
      <p:bldP spid="4114" grpId="0"/>
      <p:bldP spid="35" grpId="0"/>
      <p:bldP spid="36" grpId="0"/>
      <p:bldP spid="38" grpId="0"/>
      <p:bldP spid="39" grpId="0"/>
      <p:bldP spid="42" grpId="0"/>
      <p:bldP spid="4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http://im0-tub-ru.yandex.net/i?id=249604734-2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857232"/>
            <a:ext cx="32861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Max\Desktop\РИСУНКИ\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im0-tub-ru.yandex.net/i?id=249604734-21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571480"/>
            <a:ext cx="35719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282" y="0"/>
            <a:ext cx="8786874" cy="71435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Прочти слоги четко проговаривая  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Р</a:t>
            </a:r>
            <a:r>
              <a:rPr lang="en-US" sz="2800" dirty="0" smtClean="0">
                <a:solidFill>
                  <a:srgbClr val="00B050"/>
                </a:solidFill>
              </a:rPr>
              <a:t>’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50030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50030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0030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50030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42862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42862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42862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42862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1214422"/>
            <a:ext cx="1214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</a:t>
            </a:r>
            <a:r>
              <a:rPr lang="ru-RU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1214422"/>
            <a:ext cx="1284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1214422"/>
            <a:ext cx="120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3702" y="1214422"/>
            <a:ext cx="1393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</a:t>
            </a:r>
            <a:r>
              <a:rPr lang="ru-RU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4414" y="3000372"/>
            <a:ext cx="1229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3000372"/>
            <a:ext cx="1258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2967335"/>
            <a:ext cx="1285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2967335"/>
            <a:ext cx="17859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4786322"/>
            <a:ext cx="16430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4714884"/>
            <a:ext cx="1643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4714884"/>
            <a:ext cx="1785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4714884"/>
            <a:ext cx="19288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рд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" name="Рисунок 35" descr="&amp;Acy;&amp;ncy;&amp;icy;&amp;mcy;&amp;acy;&amp;shcy;&amp;kcy;&amp;icy; &amp;ZHcy;&amp;icy;&amp;vcy;&amp;ocy;&amp;tcy;&amp;ncy;&amp;ycy;&amp;iecy;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5357826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715372" y="5643578"/>
            <a:ext cx="428628" cy="491902"/>
          </a:xfrm>
          <a:prstGeom prst="rect">
            <a:avLst/>
          </a:prstGeom>
          <a:noFill/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358214" y="6215058"/>
            <a:ext cx="642942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зад 41">
            <a:hlinkClick r:id="" action="ppaction://hlinkshowjump?jump=previousslide" highlightClick="1"/>
          </p:cNvPr>
          <p:cNvSpPr/>
          <p:nvPr/>
        </p:nvSpPr>
        <p:spPr>
          <a:xfrm>
            <a:off x="0" y="6215058"/>
            <a:ext cx="64294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8" grpId="1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C:\Users\Max\Desktop\РИСУНКИ\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media.vremyan.ru/images/640_480/images_148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785794"/>
            <a:ext cx="6153150" cy="46101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282" y="0"/>
            <a:ext cx="8786874" cy="71435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Прочти слоги четко проговаривая  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Р</a:t>
            </a:r>
            <a:r>
              <a:rPr lang="en-US" sz="2800" dirty="0" smtClean="0">
                <a:solidFill>
                  <a:srgbClr val="00B050"/>
                </a:solidFill>
              </a:rPr>
              <a:t>’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500306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4357694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357694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357694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2500306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500306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714356"/>
            <a:ext cx="1857388" cy="1785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500306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4357694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1142984"/>
            <a:ext cx="1428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1142983"/>
            <a:ext cx="15001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1142984"/>
            <a:ext cx="1150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</a:t>
            </a:r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1142984"/>
            <a:ext cx="1428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1" y="2967335"/>
            <a:ext cx="15001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6572264" y="2967335"/>
            <a:ext cx="1643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00365" y="2967335"/>
            <a:ext cx="1214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2967335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4786322"/>
            <a:ext cx="1571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14613" y="4786322"/>
            <a:ext cx="18573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4876" y="4786321"/>
            <a:ext cx="15001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4714884"/>
            <a:ext cx="18573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3" name="Рисунок 32" descr="&amp;Acy;&amp;ncy;&amp;icy;&amp;mcy;&amp;acy;&amp;shcy;&amp;kcy;&amp;icy; &amp;ZHcy;&amp;icy;&amp;vcy;&amp;ocy;&amp;tcy;&amp;ncy;&amp;ycy;&amp;ie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5286388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715372" y="5643578"/>
            <a:ext cx="428628" cy="491902"/>
          </a:xfrm>
          <a:prstGeom prst="rect">
            <a:avLst/>
          </a:prstGeom>
          <a:noFill/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572496" y="628649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www.yaplakal.com/uploads/post-27-12279866334601.gif"/>
          <p:cNvPicPr/>
          <p:nvPr/>
        </p:nvPicPr>
        <p:blipFill>
          <a:blip r:embed="rId3"/>
          <a:srcRect r="32738"/>
          <a:stretch>
            <a:fillRect/>
          </a:stretch>
        </p:blipFill>
        <p:spPr bwMode="auto">
          <a:xfrm>
            <a:off x="1755198" y="1125187"/>
            <a:ext cx="5633604" cy="46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214282" y="0"/>
            <a:ext cx="8715436" cy="78579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Прочти слоги  четко выговаривая </a:t>
            </a:r>
            <a:r>
              <a:rPr lang="ru-RU" sz="2800" b="1" dirty="0" smtClean="0">
                <a:solidFill>
                  <a:srgbClr val="0070C0"/>
                </a:solidFill>
              </a:rPr>
              <a:t>Р </a:t>
            </a:r>
            <a:r>
              <a:rPr lang="ru-RU" sz="2800" dirty="0" smtClean="0">
                <a:solidFill>
                  <a:srgbClr val="0070C0"/>
                </a:solidFill>
              </a:rPr>
              <a:t>и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Р</a:t>
            </a:r>
            <a:r>
              <a:rPr lang="en-US" sz="2800" b="1" dirty="0" smtClean="0">
                <a:solidFill>
                  <a:srgbClr val="0070C0"/>
                </a:solidFill>
              </a:rPr>
              <a:t>’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714356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714356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714356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43182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572008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643182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643182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643182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4572008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4572008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572008"/>
            <a:ext cx="1928826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1214422"/>
            <a:ext cx="1643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1214422"/>
            <a:ext cx="1785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214422"/>
            <a:ext cx="17145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388" y="1214422"/>
            <a:ext cx="1785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48" y="3143247"/>
            <a:ext cx="1714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71736" y="3143247"/>
            <a:ext cx="1714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0562" y="3143247"/>
            <a:ext cx="1714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143247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49" y="5000635"/>
            <a:ext cx="1714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71737" y="5000635"/>
            <a:ext cx="1785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7950" y="5000635"/>
            <a:ext cx="19288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9124" y="5000636"/>
            <a:ext cx="1857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</a:t>
            </a:r>
            <a:r>
              <a:rPr lang="ru-RU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" name="Рисунок 31" descr="&amp;Acy;&amp;ncy;&amp;icy;&amp;mcy;&amp;acy;&amp;shcy;&amp;kcy;&amp;icy; &amp;ZHcy;&amp;icy;&amp;vcy;&amp;ocy;&amp;tcy;&amp;ncy;&amp;y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357826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70507" y="5572140"/>
            <a:ext cx="373493" cy="428628"/>
          </a:xfrm>
          <a:prstGeom prst="rect">
            <a:avLst/>
          </a:prstGeom>
          <a:noFill/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зад 34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5" grpId="1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Горизонтальный свиток 74"/>
          <p:cNvSpPr/>
          <p:nvPr/>
        </p:nvSpPr>
        <p:spPr>
          <a:xfrm>
            <a:off x="285720" y="0"/>
            <a:ext cx="8643998" cy="92867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86000" y="1000125"/>
            <a:ext cx="600075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501607" y="3428206"/>
            <a:ext cx="371475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-1356518" y="4214019"/>
            <a:ext cx="31432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313" y="2643188"/>
            <a:ext cx="2071687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857375" y="2214563"/>
            <a:ext cx="8572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86000" y="1857375"/>
            <a:ext cx="51435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14438" y="6000750"/>
            <a:ext cx="28575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6313" y="6215063"/>
            <a:ext cx="2786062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14313" y="4429125"/>
            <a:ext cx="31432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2751138" y="3106738"/>
            <a:ext cx="642937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71813" y="2786063"/>
            <a:ext cx="43576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537325" y="3678238"/>
            <a:ext cx="1785937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29500" y="4572000"/>
            <a:ext cx="9286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3485243" flipH="1">
            <a:off x="5572125" y="1071563"/>
            <a:ext cx="500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000250" y="1285875"/>
            <a:ext cx="431800" cy="25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53"/>
          <p:cNvSpPr>
            <a:spLocks noChangeArrowheads="1"/>
          </p:cNvSpPr>
          <p:nvPr/>
        </p:nvSpPr>
        <p:spPr bwMode="auto">
          <a:xfrm rot="5400000">
            <a:off x="3665543" y="1049332"/>
            <a:ext cx="64292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8" name="Прямоугольник 54"/>
          <p:cNvSpPr>
            <a:spLocks noChangeArrowheads="1"/>
          </p:cNvSpPr>
          <p:nvPr/>
        </p:nvSpPr>
        <p:spPr bwMode="auto">
          <a:xfrm>
            <a:off x="2571736" y="1071546"/>
            <a:ext cx="8286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71625" y="6072188"/>
            <a:ext cx="611188" cy="612775"/>
          </a:xfrm>
          <a:prstGeom prst="ellipse">
            <a:avLst/>
          </a:prstGeom>
          <a:solidFill>
            <a:schemeClr val="accent3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286000" y="6072188"/>
            <a:ext cx="612775" cy="612775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00375" y="6072188"/>
            <a:ext cx="612775" cy="612775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714750" y="6072188"/>
            <a:ext cx="612775" cy="612775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 rot="5400000">
            <a:off x="6665913" y="692150"/>
            <a:ext cx="71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 rot="2639992">
            <a:off x="3000375" y="1857375"/>
            <a:ext cx="663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6" name="Прямоугольник 41"/>
          <p:cNvSpPr>
            <a:spLocks noChangeArrowheads="1"/>
          </p:cNvSpPr>
          <p:nvPr/>
        </p:nvSpPr>
        <p:spPr bwMode="auto">
          <a:xfrm rot="-2100000">
            <a:off x="7572375" y="1785938"/>
            <a:ext cx="663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7" name="Прямоугольник 47"/>
          <p:cNvSpPr>
            <a:spLocks noChangeArrowheads="1"/>
          </p:cNvSpPr>
          <p:nvPr/>
        </p:nvSpPr>
        <p:spPr bwMode="auto">
          <a:xfrm rot="2040000">
            <a:off x="7286625" y="1000125"/>
            <a:ext cx="663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8" name="TextBox 51"/>
          <p:cNvSpPr txBox="1">
            <a:spLocks noChangeArrowheads="1"/>
          </p:cNvSpPr>
          <p:nvPr/>
        </p:nvSpPr>
        <p:spPr bwMode="auto">
          <a:xfrm rot="-5400000">
            <a:off x="3991769" y="1866106"/>
            <a:ext cx="56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9" name="TextBox 55"/>
          <p:cNvSpPr txBox="1">
            <a:spLocks noChangeArrowheads="1"/>
          </p:cNvSpPr>
          <p:nvPr/>
        </p:nvSpPr>
        <p:spPr bwMode="auto">
          <a:xfrm flipH="1" flipV="1">
            <a:off x="5000625" y="1857375"/>
            <a:ext cx="630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0" name="TextBox 61"/>
          <p:cNvSpPr txBox="1">
            <a:spLocks noChangeArrowheads="1"/>
          </p:cNvSpPr>
          <p:nvPr/>
        </p:nvSpPr>
        <p:spPr bwMode="auto">
          <a:xfrm rot="14710430" flipH="1" flipV="1">
            <a:off x="6163469" y="1894681"/>
            <a:ext cx="860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41" name="Прямоугольник 65"/>
          <p:cNvSpPr>
            <a:spLocks noChangeArrowheads="1"/>
          </p:cNvSpPr>
          <p:nvPr/>
        </p:nvSpPr>
        <p:spPr bwMode="auto">
          <a:xfrm rot="2160000">
            <a:off x="7620000" y="3729038"/>
            <a:ext cx="56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2" name="Прямоугольник 66"/>
          <p:cNvSpPr>
            <a:spLocks noChangeArrowheads="1"/>
          </p:cNvSpPr>
          <p:nvPr/>
        </p:nvSpPr>
        <p:spPr bwMode="auto">
          <a:xfrm flipV="1">
            <a:off x="7643813" y="2714625"/>
            <a:ext cx="56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3" name="TextBox 78"/>
          <p:cNvSpPr txBox="1">
            <a:spLocks noChangeArrowheads="1"/>
          </p:cNvSpPr>
          <p:nvPr/>
        </p:nvSpPr>
        <p:spPr bwMode="auto">
          <a:xfrm flipV="1">
            <a:off x="2286000" y="2428875"/>
            <a:ext cx="663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44" name="TextBox 79"/>
          <p:cNvSpPr txBox="1">
            <a:spLocks noChangeArrowheads="1"/>
          </p:cNvSpPr>
          <p:nvPr/>
        </p:nvSpPr>
        <p:spPr bwMode="auto">
          <a:xfrm>
            <a:off x="1325562" y="2603501"/>
            <a:ext cx="6286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000125" y="3429000"/>
            <a:ext cx="20716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86"/>
          <p:cNvSpPr>
            <a:spLocks noChangeArrowheads="1"/>
          </p:cNvSpPr>
          <p:nvPr/>
        </p:nvSpPr>
        <p:spPr bwMode="auto">
          <a:xfrm rot="-2220000">
            <a:off x="357188" y="2714625"/>
            <a:ext cx="56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47" name="TextBox 87"/>
          <p:cNvSpPr txBox="1">
            <a:spLocks noChangeArrowheads="1"/>
          </p:cNvSpPr>
          <p:nvPr/>
        </p:nvSpPr>
        <p:spPr bwMode="auto">
          <a:xfrm rot="7080000">
            <a:off x="785812" y="3500438"/>
            <a:ext cx="765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48" name="Прямоугольник 48"/>
          <p:cNvSpPr>
            <a:spLocks noChangeArrowheads="1"/>
          </p:cNvSpPr>
          <p:nvPr/>
        </p:nvSpPr>
        <p:spPr bwMode="auto">
          <a:xfrm rot="5400000">
            <a:off x="5000625" y="3714751"/>
            <a:ext cx="561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0800000" flipV="1">
            <a:off x="4286250" y="3571875"/>
            <a:ext cx="3205163" cy="9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70"/>
          <p:cNvSpPr>
            <a:spLocks noChangeArrowheads="1"/>
          </p:cNvSpPr>
          <p:nvPr/>
        </p:nvSpPr>
        <p:spPr bwMode="auto">
          <a:xfrm rot="2820000">
            <a:off x="3060700" y="3500438"/>
            <a:ext cx="509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53" name="Прямоугольник 71"/>
          <p:cNvSpPr>
            <a:spLocks noChangeArrowheads="1"/>
          </p:cNvSpPr>
          <p:nvPr/>
        </p:nvSpPr>
        <p:spPr bwMode="auto">
          <a:xfrm rot="2280000" flipH="1" flipV="1">
            <a:off x="4743450" y="2870200"/>
            <a:ext cx="793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54" name="Прямоугольник 72"/>
          <p:cNvSpPr>
            <a:spLocks noChangeArrowheads="1"/>
          </p:cNvSpPr>
          <p:nvPr/>
        </p:nvSpPr>
        <p:spPr bwMode="auto">
          <a:xfrm flipV="1">
            <a:off x="6215063" y="2857500"/>
            <a:ext cx="595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3214688" y="4572000"/>
            <a:ext cx="3205162" cy="9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74"/>
          <p:cNvSpPr>
            <a:spLocks noChangeArrowheads="1"/>
          </p:cNvSpPr>
          <p:nvPr/>
        </p:nvSpPr>
        <p:spPr bwMode="auto">
          <a:xfrm rot="-5400000">
            <a:off x="3786187" y="3714751"/>
            <a:ext cx="561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6572250" y="3786188"/>
            <a:ext cx="56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 flipV="1">
            <a:off x="1214438" y="5286375"/>
            <a:ext cx="7134225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84"/>
          <p:cNvSpPr>
            <a:spLocks noChangeArrowheads="1"/>
          </p:cNvSpPr>
          <p:nvPr/>
        </p:nvSpPr>
        <p:spPr bwMode="auto">
          <a:xfrm rot="16200000" flipH="1">
            <a:off x="7500938" y="4572000"/>
            <a:ext cx="592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60" name="Прямоугольник 85"/>
          <p:cNvSpPr>
            <a:spLocks noChangeArrowheads="1"/>
          </p:cNvSpPr>
          <p:nvPr/>
        </p:nvSpPr>
        <p:spPr bwMode="auto">
          <a:xfrm rot="5400000" flipH="1">
            <a:off x="6072187" y="4572001"/>
            <a:ext cx="576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1" name="Прямоугольник 88"/>
          <p:cNvSpPr>
            <a:spLocks noChangeArrowheads="1"/>
          </p:cNvSpPr>
          <p:nvPr/>
        </p:nvSpPr>
        <p:spPr bwMode="auto">
          <a:xfrm rot="1200000">
            <a:off x="4714875" y="4643438"/>
            <a:ext cx="628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62" name="Прямоугольник 89"/>
          <p:cNvSpPr>
            <a:spLocks noChangeArrowheads="1"/>
          </p:cNvSpPr>
          <p:nvPr/>
        </p:nvSpPr>
        <p:spPr bwMode="auto">
          <a:xfrm>
            <a:off x="3429000" y="4500570"/>
            <a:ext cx="788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90"/>
          <p:cNvSpPr>
            <a:spLocks noChangeArrowheads="1"/>
          </p:cNvSpPr>
          <p:nvPr/>
        </p:nvSpPr>
        <p:spPr bwMode="auto">
          <a:xfrm rot="-2040000">
            <a:off x="2214563" y="4572000"/>
            <a:ext cx="642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64" name="Прямоугольник 91"/>
          <p:cNvSpPr>
            <a:spLocks noChangeArrowheads="1"/>
          </p:cNvSpPr>
          <p:nvPr/>
        </p:nvSpPr>
        <p:spPr bwMode="auto">
          <a:xfrm flipV="1">
            <a:off x="714375" y="4857750"/>
            <a:ext cx="62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 rot="18915808">
            <a:off x="1714500" y="5214938"/>
            <a:ext cx="595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66" name="Прямоугольник 93"/>
          <p:cNvSpPr>
            <a:spLocks noChangeArrowheads="1"/>
          </p:cNvSpPr>
          <p:nvPr/>
        </p:nvSpPr>
        <p:spPr bwMode="auto">
          <a:xfrm rot="1320000">
            <a:off x="3490913" y="5295900"/>
            <a:ext cx="595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7" name="Прямоугольник 94"/>
          <p:cNvSpPr>
            <a:spLocks noChangeArrowheads="1"/>
          </p:cNvSpPr>
          <p:nvPr/>
        </p:nvSpPr>
        <p:spPr bwMode="auto">
          <a:xfrm flipV="1">
            <a:off x="5000625" y="5500688"/>
            <a:ext cx="663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68" name="Прямоугольник 95"/>
          <p:cNvSpPr>
            <a:spLocks noChangeArrowheads="1"/>
          </p:cNvSpPr>
          <p:nvPr/>
        </p:nvSpPr>
        <p:spPr bwMode="auto">
          <a:xfrm rot="-3000000">
            <a:off x="6594475" y="5324476"/>
            <a:ext cx="860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70" name="Номер слайда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F7D96-A2E5-42FE-8EEF-4C5089948B44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9" name="Рисунок 138" descr="http://gifportal.ru/data/smiles/jivotniea-330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01503">
            <a:off x="425963" y="1065483"/>
            <a:ext cx="1579638" cy="165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gifportal.ru/data/smiles/prazdnikia-244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214950"/>
            <a:ext cx="752475" cy="1095376"/>
          </a:xfrm>
          <a:prstGeom prst="rect">
            <a:avLst/>
          </a:prstGeom>
          <a:noFill/>
        </p:spPr>
      </p:pic>
      <p:pic>
        <p:nvPicPr>
          <p:cNvPr id="1030" name="Picture 6" descr="http://gifportal.ru/data/smiles/prazdnikia-244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4786322"/>
            <a:ext cx="752475" cy="1095376"/>
          </a:xfrm>
          <a:prstGeom prst="rect">
            <a:avLst/>
          </a:prstGeom>
          <a:noFill/>
        </p:spPr>
      </p:pic>
      <p:pic>
        <p:nvPicPr>
          <p:cNvPr id="1032" name="Picture 8" descr="http://gifportal.ru/data/smiles/prazdnikia-244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04143">
            <a:off x="7786710" y="5429264"/>
            <a:ext cx="752475" cy="1095376"/>
          </a:xfrm>
          <a:prstGeom prst="rect">
            <a:avLst/>
          </a:prstGeom>
          <a:noFill/>
        </p:spPr>
      </p:pic>
      <p:pic>
        <p:nvPicPr>
          <p:cNvPr id="1034" name="Picture 10" descr="http://gifportal.ru/data/smiles/prazdnikia-247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45673">
            <a:off x="7294296" y="5825575"/>
            <a:ext cx="733425" cy="1085850"/>
          </a:xfrm>
          <a:prstGeom prst="rect">
            <a:avLst/>
          </a:prstGeom>
          <a:noFill/>
        </p:spPr>
      </p:pic>
      <p:pic>
        <p:nvPicPr>
          <p:cNvPr id="1036" name="Picture 12" descr="&amp;Acy;&amp;ncy;&amp;icy;&amp;mcy;&amp;icy;&amp;rcy;&amp;ocy;&amp;vcy;&amp;acy;&amp;ncy;&amp;ncy;&amp;ycy;&amp;iecy; &amp;kcy;&amp;acy;&amp;rcy;&amp;tcy;&amp;icy;&amp;ncy;&amp;kcy;&amp;icy; &amp;scy; &amp;pcy;&amp;tcy;&amp;icy;&amp;tscy;, &amp;acy;&amp;ncy;&amp;icy;&amp;mcy;&amp;acy;&amp;shcy;&amp;kcy;&amp;icy; &amp;scy; &amp;pcy;&amp;tcy;&amp;icy;&amp;tscy;&amp;acy;&amp;mcy;&amp;icy; | Smayls.r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8214" y="1285860"/>
            <a:ext cx="542925" cy="438151"/>
          </a:xfrm>
          <a:prstGeom prst="rect">
            <a:avLst/>
          </a:prstGeom>
          <a:noFill/>
        </p:spPr>
      </p:pic>
      <p:pic>
        <p:nvPicPr>
          <p:cNvPr id="1038" name="Picture 14" descr="&amp;Acy;&amp;ncy;&amp;icy;&amp;mcy;&amp;icy;&amp;rcy;&amp;ocy;&amp;vcy;&amp;acy;&amp;ncy;&amp;ncy;&amp;ycy;&amp;iecy; &amp;kcy;&amp;acy;&amp;rcy;&amp;tcy;&amp;icy;&amp;ncy;&amp;kcy;&amp;icy; &amp;scy; &amp;pcy;&amp;tcy;&amp;icy;&amp;tscy;, &amp;acy;&amp;ncy;&amp;icy;&amp;mcy;&amp;acy;&amp;shcy;&amp;kcy;&amp;icy; &amp;scy; &amp;pcy;&amp;tcy;&amp;icy;&amp;tscy;&amp;acy;&amp;mcy;&amp;icy; | Smayls.r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000372"/>
            <a:ext cx="542925" cy="438151"/>
          </a:xfrm>
          <a:prstGeom prst="rect">
            <a:avLst/>
          </a:prstGeom>
          <a:noFill/>
        </p:spPr>
      </p:pic>
      <p:pic>
        <p:nvPicPr>
          <p:cNvPr id="1040" name="Picture 16" descr="&amp;Acy;&amp;ncy;&amp;icy;&amp;mcy;&amp;icy;&amp;rcy;&amp;ocy;&amp;vcy;&amp;acy;&amp;ncy;&amp;ncy;&amp;ycy;&amp;iecy; &amp;kcy;&amp;acy;&amp;rcy;&amp;tcy;&amp;icy;&amp;ncy;&amp;kcy;&amp;icy; &amp;scy; &amp;pcy;&amp;tcy;&amp;icy;&amp;tscy;, &amp;acy;&amp;ncy;&amp;icy;&amp;mcy;&amp;acy;&amp;shcy;&amp;kcy;&amp;icy; &amp;scy; &amp;pcy;&amp;tcy;&amp;icy;&amp;tscy;&amp;acy;&amp;mcy;&amp;icy; | Smayls.r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929066"/>
            <a:ext cx="542925" cy="438151"/>
          </a:xfrm>
          <a:prstGeom prst="rect">
            <a:avLst/>
          </a:prstGeom>
          <a:noFill/>
        </p:spPr>
      </p:pic>
      <p:pic>
        <p:nvPicPr>
          <p:cNvPr id="1046" name="Picture 22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55222">
            <a:off x="360098" y="5574534"/>
            <a:ext cx="632013" cy="635546"/>
          </a:xfrm>
          <a:prstGeom prst="rect">
            <a:avLst/>
          </a:prstGeom>
          <a:noFill/>
        </p:spPr>
      </p:pic>
      <p:pic>
        <p:nvPicPr>
          <p:cNvPr id="1050" name="Picture 26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468096">
            <a:off x="8286776" y="3143248"/>
            <a:ext cx="714380" cy="819152"/>
          </a:xfrm>
          <a:prstGeom prst="rect">
            <a:avLst/>
          </a:prstGeom>
          <a:noFill/>
        </p:spPr>
      </p:pic>
      <p:pic>
        <p:nvPicPr>
          <p:cNvPr id="1052" name="Picture 28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33625">
            <a:off x="5857884" y="5715016"/>
            <a:ext cx="714380" cy="1000132"/>
          </a:xfrm>
          <a:prstGeom prst="rect">
            <a:avLst/>
          </a:prstGeom>
          <a:noFill/>
        </p:spPr>
      </p:pic>
      <p:sp>
        <p:nvSpPr>
          <p:cNvPr id="76" name="Горизонтальный свиток 75"/>
          <p:cNvSpPr/>
          <p:nvPr/>
        </p:nvSpPr>
        <p:spPr>
          <a:xfrm>
            <a:off x="0" y="0"/>
            <a:ext cx="9001156" cy="128586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Проведи Тигренка по лабиринту и собери правильно расположенные буквы. Кликни мышкой по буквам,  прочти слово  и  подари     Тигрёнку    подарок.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44" name="Picture 20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85794"/>
            <a:ext cx="495300" cy="533400"/>
          </a:xfrm>
          <a:prstGeom prst="rect">
            <a:avLst/>
          </a:prstGeom>
          <a:noFill/>
        </p:spPr>
      </p:pic>
      <p:pic>
        <p:nvPicPr>
          <p:cNvPr id="1048" name="Picture 24" descr="&amp;Acy;&amp;ncy;&amp;icy;&amp;mcy;&amp;acy;&amp;shcy;&amp;k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785794"/>
            <a:ext cx="495300" cy="533400"/>
          </a:xfrm>
          <a:prstGeom prst="rect">
            <a:avLst/>
          </a:prstGeom>
          <a:noFill/>
        </p:spPr>
      </p:pic>
      <p:sp>
        <p:nvSpPr>
          <p:cNvPr id="78" name="Управляющая кнопка: далее 77">
            <a:hlinkClick r:id="" action="ppaction://hlinkshowjump?jump=nextslide" highlightClick="1"/>
          </p:cNvPr>
          <p:cNvSpPr/>
          <p:nvPr/>
        </p:nvSpPr>
        <p:spPr>
          <a:xfrm>
            <a:off x="8622792" y="6286496"/>
            <a:ext cx="521208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назад 78">
            <a:hlinkClick r:id="" action="ppaction://hlinkshowjump?jump=previousslide" highlightClick="1"/>
          </p:cNvPr>
          <p:cNvSpPr/>
          <p:nvPr/>
        </p:nvSpPr>
        <p:spPr>
          <a:xfrm>
            <a:off x="0" y="6357958"/>
            <a:ext cx="500066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605 0.71412 " pathEditMode="relative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0.11025 0.49351 " pathEditMode="relative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39375 0.31505 " pathEditMode="relative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0.03142 0.22036 " pathEditMode="relative" ptsTypes="AA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44" grpId="0"/>
      <p:bldP spid="57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x\Desktop\РИСУНКИ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429816" cy="7358090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429751" cy="7286579"/>
          </a:xfrm>
          <a:prstGeom prst="ellipse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14282" y="142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0"/>
            <a:ext cx="9144000" cy="114298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Игра « Паровоз»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Паровоз мчится от одной станции до другой без остановки.  А мы будем читать слова без остановки в середине слова.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857364"/>
            <a:ext cx="18891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000109"/>
            <a:ext cx="571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3248" y="1857364"/>
            <a:ext cx="23343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3248" y="2786059"/>
            <a:ext cx="2191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r>
              <a:rPr lang="ru-RU" sz="4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571604" y="1428736"/>
            <a:ext cx="85725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43042" y="221455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1428728" y="2571744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28596" y="4572008"/>
            <a:ext cx="14287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0232" y="3714752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643446"/>
            <a:ext cx="10715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5429264"/>
            <a:ext cx="3786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endParaRPr lang="ru-RU" sz="4400" dirty="0">
              <a:solidFill>
                <a:srgbClr val="0070C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571604" y="4286256"/>
            <a:ext cx="71438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571604" y="500063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571604" y="5143512"/>
            <a:ext cx="642942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 flipH="1">
            <a:off x="4857752" y="2000240"/>
            <a:ext cx="12858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00826" y="1285861"/>
            <a:ext cx="857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15074" y="2071679"/>
            <a:ext cx="18573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86512" y="2967335"/>
            <a:ext cx="17859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5929322" y="1714488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929322" y="2357430"/>
            <a:ext cx="64294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6000760" y="2500306"/>
            <a:ext cx="85725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572000" y="4786322"/>
            <a:ext cx="20002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endParaRPr lang="ru-RU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0800000" flipH="1" flipV="1">
            <a:off x="6000760" y="3832921"/>
            <a:ext cx="17145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4714884"/>
            <a:ext cx="1143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86512" y="5786454"/>
            <a:ext cx="15716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ч</a:t>
            </a:r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5857884" y="5357826"/>
            <a:ext cx="771524" cy="62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929322" y="514351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5929322" y="4429132"/>
            <a:ext cx="64294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http://im0-tub-ru.yandex.net/i?id=21344756-68-72&amp;n=21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7519661">
            <a:off x="3061864" y="1155758"/>
            <a:ext cx="651690" cy="8399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im0-tub-ru.yandex.net/i?id=163700613-34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88920">
            <a:off x="3364607" y="1992720"/>
            <a:ext cx="758261" cy="580302"/>
          </a:xfrm>
          <a:prstGeom prst="rect">
            <a:avLst/>
          </a:prstGeom>
          <a:noFill/>
        </p:spPr>
      </p:pic>
      <p:pic>
        <p:nvPicPr>
          <p:cNvPr id="73" name="Рисунок 72" descr="http://www.gekonbag.ru/products_pictures/1441-gf-5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786058"/>
            <a:ext cx="596680" cy="7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&amp;Scy;&amp;mcy;&amp;acy;&amp;jcy;&amp;lcy;&amp;icy;&amp;kcy;&amp;icy; &amp;Rcy;&amp;ycy;&amp;b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000504"/>
            <a:ext cx="642942" cy="485777"/>
          </a:xfrm>
          <a:prstGeom prst="rect">
            <a:avLst/>
          </a:prstGeom>
          <a:noFill/>
        </p:spPr>
      </p:pic>
      <p:pic>
        <p:nvPicPr>
          <p:cNvPr id="43" name="Рисунок 42" descr="http://im0-tub-ru.yandex.net/i?id=114490413-43-72&amp;n=21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4500570"/>
            <a:ext cx="657089" cy="8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im0-tub-ru.yandex.net/i?id=481342373-49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5429264"/>
            <a:ext cx="619123" cy="977563"/>
          </a:xfrm>
          <a:prstGeom prst="ellipse">
            <a:avLst/>
          </a:prstGeom>
          <a:noFill/>
        </p:spPr>
      </p:pic>
      <p:pic>
        <p:nvPicPr>
          <p:cNvPr id="46" name="Рисунок 45" descr="http://im0-tub-ru.yandex.net/i?id=312184760-25-72&amp;n=2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1357298"/>
            <a:ext cx="714380" cy="4967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://im0-tub-ru.yandex.net/i?id=98280582-71-72&amp;n=2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710" y="2000240"/>
            <a:ext cx="492602" cy="86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im0-tub-ru.yandex.net/i?id=845868-01-72&amp;n=2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3834" y="3071810"/>
            <a:ext cx="691116" cy="6429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s58.radikal.ru/i161/1009/30/fba93301cc13.jpg"/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286644" y="3857628"/>
            <a:ext cx="628685" cy="6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im0-tub-ru.yandex.net/i?id=431154318-28-72&amp;n=21"/>
          <p:cNvPicPr/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358082" y="4643446"/>
            <a:ext cx="759194" cy="7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im0-tub-ru.yandex.net/i?id=45227665-71-72&amp;n=21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 rot="1515229">
            <a:off x="7929586" y="5500702"/>
            <a:ext cx="268029" cy="114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&amp;Acy;&amp;ncy;&amp;icy;&amp;mcy;&amp;acy;&amp;shcy;&amp;kcy;&amp;icy; &amp;Tcy;&amp;rcy;&amp;acy;&amp;ncy;&amp;scy;&amp;pcy;&amp;ocy;&amp;rcy;&amp;tcy;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282" y="-142900"/>
            <a:ext cx="1199574" cy="6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&amp;Acy;&amp;ncy;&amp;icy;&amp;mcy;&amp;acy;&amp;shcy;&amp;kcy;&amp;icy; &amp;ZHcy;&amp;icy;&amp;vcy;&amp;ocy;&amp;tcy;&amp;ncy;&amp;ycy;&amp;iecy;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15338" y="5357826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779696" y="5715016"/>
            <a:ext cx="364304" cy="418082"/>
          </a:xfrm>
          <a:prstGeom prst="rect">
            <a:avLst/>
          </a:prstGeom>
          <a:noFill/>
        </p:spPr>
      </p:pic>
      <p:sp>
        <p:nvSpPr>
          <p:cNvPr id="64" name="Управляющая кнопка: далее 63">
            <a:hlinkClick r:id="" action="ppaction://hlinkshowjump?jump=nextslide" highlightClick="1"/>
          </p:cNvPr>
          <p:cNvSpPr/>
          <p:nvPr/>
        </p:nvSpPr>
        <p:spPr>
          <a:xfrm>
            <a:off x="8572496" y="6286496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зад 6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57147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C:\Users\Max\Desktop\РИСУНКИ\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FDFBA-A4F8-4471-B572-87BF8AB944DA}" type="datetime1">
              <a:rPr lang="ru-RU" smtClean="0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nafedo55</a:t>
            </a:r>
            <a:endParaRPr lang="ru-RU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2F16-1367-4D13-9826-07E32125193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1344" y="571480"/>
            <a:ext cx="1981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 Паровоз»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0"/>
            <a:ext cx="9144000" cy="121442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«Игра Паровоз»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Паровоз мчится от одной станции до другой без остановки.  А мы будем читать слова без остановки в середине слова.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 descr="&amp;Acy;&amp;ncy;&amp;icy;&amp;mcy;&amp;acy;&amp;shcy;&amp;kcy;&amp;icy; &amp;Tcy;&amp;rcy;&amp;acy;&amp;ncy;&amp;scy;&amp;pcy;&amp;ocy;&amp;rcy;&amp;t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-142900"/>
            <a:ext cx="1199574" cy="67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1142985"/>
            <a:ext cx="21431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-м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928802"/>
            <a:ext cx="22145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о-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714621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-х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714752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-б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21431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-п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357826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-х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-м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285861"/>
            <a:ext cx="2357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2143116"/>
            <a:ext cx="2857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32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2967335"/>
            <a:ext cx="371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32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ё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714752"/>
            <a:ext cx="37862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к-</a:t>
            </a:r>
            <a:r>
              <a:rPr lang="ru-RU" sz="32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ё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4500570"/>
            <a:ext cx="2357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с-</a:t>
            </a:r>
            <a:r>
              <a:rPr lang="ru-RU" sz="32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ё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5286388"/>
            <a:ext cx="4714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ru-RU" sz="32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ф</a:t>
            </a:r>
            <a:r>
              <a:rPr lang="ru-RU" sz="3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ё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986" name="Picture 2" descr="&amp;Acy;&amp;ncy;&amp;icy;&amp;mcy;&amp;acy;&amp;shcy;&amp;kcy;&amp;icy; &amp;Tcy;&amp;rcy;&amp;acy;&amp;ncy;&amp;scy;&amp;pcy;&amp;ocy;&amp;r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143116"/>
            <a:ext cx="1182420" cy="428628"/>
          </a:xfrm>
          <a:prstGeom prst="rect">
            <a:avLst/>
          </a:prstGeom>
          <a:noFill/>
        </p:spPr>
      </p:pic>
      <p:pic>
        <p:nvPicPr>
          <p:cNvPr id="21" name="Рисунок 20" descr="http://im0-tub-ru.yandex.net/i?id=76843291-63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285860"/>
            <a:ext cx="1215303" cy="60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2" name="Рисунок 21" descr="http://im0-tub-ru.yandex.net/i?id=426246986-60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857496"/>
            <a:ext cx="925032" cy="5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0-tub-ru.yandex.net/i?id=431272630-40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3571876"/>
            <a:ext cx="519632" cy="8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0-tub-ru.yandex.net/i?id=354289916-15-72&amp;n=21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43834" y="4429132"/>
            <a:ext cx="571293" cy="76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im0-tub-ru.yandex.net/i?id=39930820-41-72&amp;n=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5357826"/>
            <a:ext cx="843723" cy="8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im0-tub-ru.yandex.net/i?id=308478501-45-72&amp;n=21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14612" y="1071546"/>
            <a:ext cx="990947" cy="7336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im0-tub-ru.yandex.net/i?id=215896849-18-72&amp;n=21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786050" y="1714488"/>
            <a:ext cx="837685" cy="85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im0-tub-ru.yandex.net/i?id=348215421-21-72&amp;n=21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57488" y="2643182"/>
            <a:ext cx="925034" cy="6166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im0-tub-ru.yandex.net/i?id=387217347-43-72&amp;n=21"/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928926" y="3500438"/>
            <a:ext cx="893017" cy="7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im0-tub-ru.yandex.net/i?id=69398873-10-72&amp;n=21"/>
          <p:cNvPicPr/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928926" y="4429132"/>
            <a:ext cx="936488" cy="5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im0-tub-ru.yandex.net/i?id=122439649-45-72&amp;n=21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 rot="917254">
            <a:off x="3256551" y="4987453"/>
            <a:ext cx="567461" cy="93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&amp;Acy;&amp;ncy;&amp;icy;&amp;mcy;&amp;acy;&amp;shcy;&amp;kcy;&amp;icy; &amp;ZHcy;&amp;icy;&amp;vcy;&amp;ocy;&amp;tcy;&amp;ncy;&amp;ycy;&amp;iecy;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9586" y="5500702"/>
            <a:ext cx="74802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0" descr="http://t0.gstatic.com/images?q=tbn:ANd9GcRbmrYZ2Wd6-xiruYGORFnHDXZ8xxiouNxaMVjVdGIjkDvcetQbGA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572528" y="5715016"/>
            <a:ext cx="364304" cy="418082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429652" y="6286496"/>
            <a:ext cx="57147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зад 36">
            <a:hlinkClick r:id="" action="ppaction://hlinkshowjump?jump=previousslide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4207</TotalTime>
  <Words>770</Words>
  <Application>Microsoft Office PowerPoint</Application>
  <PresentationFormat>Экран (4:3)</PresentationFormat>
  <Paragraphs>335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Путешествие</vt:lpstr>
      <vt:lpstr>Путешествие Тигра и Тигрёнка по стране «Звукознайка»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Тигрёнок написал рассказ. Но пошел дождик и смыл несколько слов. Догадайся, какие слова смыл дождь.</vt:lpstr>
      <vt:lpstr> Прочитай  рассказ  «День рождения Крота».</vt:lpstr>
      <vt:lpstr>Слайд 16</vt:lpstr>
      <vt:lpstr>Слайд 17</vt:lpstr>
      <vt:lpstr>  Описание пособия.  Пособие предназначено для детей дошкольного возраста. Может быть использовано учителями-логопедами на индивидуальных и подгрупповых  занятиях, воспитателями для индивидуальной работы с дошкольниками, родителями для работы с детьми дома.   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dc:description>http://aida.ucoz.ru</dc:description>
  <cp:lastModifiedBy>Max</cp:lastModifiedBy>
  <cp:revision>428</cp:revision>
  <dcterms:created xsi:type="dcterms:W3CDTF">2012-12-06T20:06:40Z</dcterms:created>
  <dcterms:modified xsi:type="dcterms:W3CDTF">2013-04-22T17:07:59Z</dcterms:modified>
  <cp:category>шаблоны к Powerpoint</cp:category>
</cp:coreProperties>
</file>