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1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99" autoAdjust="0"/>
    <p:restoredTop sz="94660"/>
  </p:normalViewPr>
  <p:slideViewPr>
    <p:cSldViewPr>
      <p:cViewPr varScale="1">
        <p:scale>
          <a:sx n="74" d="100"/>
          <a:sy n="74" d="100"/>
        </p:scale>
        <p:origin x="-4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2000" i="1" dirty="0">
                <a:latin typeface="Arno Pro" pitchFamily="18" charset="0"/>
              </a:rPr>
              <a:t>Система образовательной деятельности</a:t>
            </a:r>
          </a:p>
        </c:rich>
      </c:tx>
      <c:layout>
        <c:manualLayout>
          <c:xMode val="edge"/>
          <c:yMode val="edge"/>
          <c:x val="0.28108333333333335"/>
          <c:y val="6.1111111111111227E-2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0.14027777777777778"/>
          <c:y val="0.17633333333333348"/>
          <c:w val="0.80567705599300132"/>
          <c:h val="0.8236666666666666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Система образовательной деятельности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698500" h="7061200"/>
              <a:bevelB w="838200" h="698500"/>
            </a:sp3d>
          </c:spPr>
          <c:dPt>
            <c:idx val="1"/>
            <c:spPr>
              <a:solidFill>
                <a:srgbClr val="00B050"/>
              </a:solidFill>
              <a:scene3d>
                <a:camera prst="orthographicFront"/>
                <a:lightRig rig="threePt" dir="t"/>
              </a:scene3d>
              <a:sp3d>
                <a:bevelT w="698500" h="7061200"/>
                <a:bevelB w="838200" h="698500"/>
              </a:sp3d>
            </c:spPr>
          </c:dPt>
          <c:dPt>
            <c:idx val="2"/>
            <c:spPr>
              <a:solidFill>
                <a:srgbClr val="00B0F0"/>
              </a:solidFill>
              <a:scene3d>
                <a:camera prst="orthographicFront"/>
                <a:lightRig rig="threePt" dir="t"/>
              </a:scene3d>
              <a:sp3d>
                <a:bevelT w="698500" h="7061200"/>
                <a:bevelB w="838200" h="698500"/>
              </a:sp3d>
            </c:spPr>
          </c:dPt>
          <c:dPt>
            <c:idx val="4"/>
            <c:spPr>
              <a:solidFill>
                <a:schemeClr val="accent6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 w="698500" h="7061200"/>
                <a:bevelB w="838200" h="698500"/>
              </a:sp3d>
            </c:spPr>
          </c:dPt>
          <c:dPt>
            <c:idx val="5"/>
            <c:spPr>
              <a:solidFill>
                <a:schemeClr val="accent2"/>
              </a:solidFill>
              <a:scene3d>
                <a:camera prst="orthographicFront"/>
                <a:lightRig rig="threePt" dir="t"/>
              </a:scene3d>
              <a:sp3d>
                <a:bevelT w="698500" h="7061200"/>
                <a:bevelB w="838200" h="698500"/>
              </a:sp3d>
            </c:spPr>
          </c:dPt>
          <c:dLbls>
            <c:dLbl>
              <c:idx val="0"/>
              <c:layout>
                <c:manualLayout>
                  <c:x val="-0.25387664041994773"/>
                  <c:y val="9.303062117235357E-2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i="1" dirty="0" smtClean="0">
                        <a:latin typeface="Arno Pro" pitchFamily="18" charset="0"/>
                      </a:rPr>
                      <a:t>Познавательно-речевое</a:t>
                    </a:r>
                    <a:r>
                      <a:rPr lang="ru-RU" sz="1400" b="1" i="1" baseline="0" dirty="0" smtClean="0">
                        <a:latin typeface="Arno Pro" pitchFamily="18" charset="0"/>
                      </a:rPr>
                      <a:t> развитие(формирование элементарных математических представлений)</a:t>
                    </a:r>
                    <a:endParaRPr lang="en-US" sz="1400" b="1" i="1" dirty="0">
                      <a:latin typeface="Arno Pro" pitchFamily="18" charset="0"/>
                    </a:endParaRPr>
                  </a:p>
                </c:rich>
              </c:tx>
              <c:showVal val="1"/>
            </c:dLbl>
            <c:dLbl>
              <c:idx val="1"/>
              <c:layout>
                <c:manualLayout>
                  <c:x val="-0.2327250656167979"/>
                  <c:y val="-0.22168883056284647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i="1" dirty="0" smtClean="0">
                        <a:latin typeface="Arno Pro" pitchFamily="18" charset="0"/>
                      </a:rPr>
                      <a:t>Социализация</a:t>
                    </a:r>
                    <a:r>
                      <a:rPr lang="ru-RU" sz="1400" b="1" i="1" baseline="0" dirty="0" smtClean="0">
                        <a:latin typeface="Arno Pro" pitchFamily="18" charset="0"/>
                      </a:rPr>
                      <a:t> ( развитие игровой деятельности)</a:t>
                    </a:r>
                    <a:endParaRPr lang="en-US" sz="1400" b="1" i="1" dirty="0">
                      <a:latin typeface="Arno Pro" pitchFamily="18" charset="0"/>
                    </a:endParaRPr>
                  </a:p>
                </c:rich>
              </c:tx>
              <c:showVal val="1"/>
            </c:dLbl>
            <c:dLbl>
              <c:idx val="2"/>
              <c:layout>
                <c:manualLayout>
                  <c:x val="0.22851826334208247"/>
                  <c:y val="-0.24126990376203003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i="1" dirty="0" smtClean="0">
                        <a:latin typeface="Arno Pro" pitchFamily="18" charset="0"/>
                      </a:rPr>
                      <a:t>Художественно</a:t>
                    </a:r>
                    <a:r>
                      <a:rPr lang="ru-RU" sz="1400" b="1" i="1" baseline="0" dirty="0" smtClean="0">
                        <a:latin typeface="Arno Pro" pitchFamily="18" charset="0"/>
                      </a:rPr>
                      <a:t> эстетическое развитие .( Рисование, аппликация, лепка)</a:t>
                    </a:r>
                    <a:endParaRPr lang="en-US" sz="1400" b="1" i="1" dirty="0">
                      <a:latin typeface="Arno Pro" pitchFamily="18" charset="0"/>
                    </a:endParaRPr>
                  </a:p>
                </c:rich>
              </c:tx>
              <c:showVal val="1"/>
            </c:dLbl>
            <c:dLbl>
              <c:idx val="3"/>
              <c:layout>
                <c:manualLayout>
                  <c:x val="0.20753412073490821"/>
                  <c:y val="-0.10423913677456979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i="1" dirty="0" smtClean="0">
                        <a:latin typeface="Arno Pro" pitchFamily="18" charset="0"/>
                      </a:rPr>
                      <a:t>Коммуникация</a:t>
                    </a:r>
                    <a:endParaRPr lang="en-US" sz="1400" b="1" i="1" dirty="0">
                      <a:latin typeface="Arno Pro" pitchFamily="18" charset="0"/>
                    </a:endParaRPr>
                  </a:p>
                </c:rich>
              </c:tx>
              <c:showVal val="1"/>
            </c:dLbl>
            <c:dLbl>
              <c:idx val="4"/>
              <c:layout>
                <c:manualLayout>
                  <c:x val="0.14682950568678915"/>
                  <c:y val="5.9022163896179709E-2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i="1" dirty="0" smtClean="0">
                        <a:latin typeface="Arno Pro" pitchFamily="18" charset="0"/>
                      </a:rPr>
                      <a:t>Чтение</a:t>
                    </a:r>
                    <a:r>
                      <a:rPr lang="ru-RU" sz="1400" b="1" i="1" baseline="0" dirty="0" smtClean="0">
                        <a:latin typeface="Arno Pro" pitchFamily="18" charset="0"/>
                      </a:rPr>
                      <a:t> худ. литературы</a:t>
                    </a:r>
                    <a:endParaRPr lang="en-US" sz="1400" b="1" i="1" dirty="0">
                      <a:latin typeface="Arno Pro" pitchFamily="18" charset="0"/>
                    </a:endParaRPr>
                  </a:p>
                </c:rich>
              </c:tx>
              <c:showVal val="1"/>
            </c:dLbl>
            <c:dLbl>
              <c:idx val="5"/>
              <c:layout>
                <c:manualLayout>
                  <c:x val="9.9276574803149664E-2"/>
                  <c:y val="9.3722222222222346E-2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i="1" dirty="0" smtClean="0">
                        <a:latin typeface="Arno Pro" pitchFamily="18" charset="0"/>
                      </a:rPr>
                      <a:t>Безопасность</a:t>
                    </a:r>
                    <a:endParaRPr lang="en-US" sz="1400" b="1" i="1" dirty="0">
                      <a:latin typeface="Arno Pro" pitchFamily="18" charset="0"/>
                    </a:endParaRPr>
                  </a:p>
                </c:rich>
              </c:tx>
              <c:showVal val="1"/>
            </c:dLbl>
            <c:showVal val="1"/>
            <c:showLeaderLines val="1"/>
          </c:dLbls>
          <c:cat>
            <c:strRef>
              <c:f>Лист1!$A$2:$A$7</c:f>
              <c:strCache>
                <c:ptCount val="6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  <c:pt idx="4">
                  <c:v>Кв.5</c:v>
                </c:pt>
                <c:pt idx="5">
                  <c:v>Кв.6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6.7</c:v>
                </c:pt>
                <c:pt idx="1">
                  <c:v>5.6</c:v>
                </c:pt>
                <c:pt idx="2">
                  <c:v>4.5</c:v>
                </c:pt>
                <c:pt idx="3">
                  <c:v>2.9</c:v>
                </c:pt>
                <c:pt idx="4">
                  <c:v>2.6</c:v>
                </c:pt>
                <c:pt idx="5">
                  <c:v>2.4</c:v>
                </c:pt>
              </c:numCache>
            </c:numRef>
          </c:val>
        </c:ser>
      </c:pie3DChart>
      <c:spPr>
        <a:scene3d>
          <a:camera prst="orthographicFront"/>
          <a:lightRig rig="threePt" dir="t"/>
        </a:scene3d>
        <a:sp3d>
          <a:bevelT w="25400"/>
        </a:sp3d>
      </c:spPr>
    </c:plotArea>
    <c:plotVisOnly val="1"/>
  </c:chart>
  <c:spPr>
    <a:scene3d>
      <a:camera prst="orthographicFront"/>
      <a:lightRig rig="threePt" dir="t"/>
    </a:scene3d>
    <a:sp3d>
      <a:bevelT w="635000"/>
    </a:sp3d>
  </c:spPr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DA812-2F9D-4895-B34C-CFBB32BE2CE1}" type="datetimeFigureOut">
              <a:rPr lang="ru-RU" smtClean="0"/>
              <a:pPr/>
              <a:t>08.01.2013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6ABA8-91AC-4F9F-ADD0-ACD2378D98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DA812-2F9D-4895-B34C-CFBB32BE2CE1}" type="datetimeFigureOut">
              <a:rPr lang="ru-RU" smtClean="0"/>
              <a:pPr/>
              <a:t>08.01.2013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6ABA8-91AC-4F9F-ADD0-ACD2378D98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DA812-2F9D-4895-B34C-CFBB32BE2CE1}" type="datetimeFigureOut">
              <a:rPr lang="ru-RU" smtClean="0"/>
              <a:pPr/>
              <a:t>08.01.2013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6ABA8-91AC-4F9F-ADD0-ACD2378D98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DA812-2F9D-4895-B34C-CFBB32BE2CE1}" type="datetimeFigureOut">
              <a:rPr lang="ru-RU" smtClean="0"/>
              <a:pPr/>
              <a:t>08.01.2013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6ABA8-91AC-4F9F-ADD0-ACD2378D98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DA812-2F9D-4895-B34C-CFBB32BE2CE1}" type="datetimeFigureOut">
              <a:rPr lang="ru-RU" smtClean="0"/>
              <a:pPr/>
              <a:t>08.01.2013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6ABA8-91AC-4F9F-ADD0-ACD2378D98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DA812-2F9D-4895-B34C-CFBB32BE2CE1}" type="datetimeFigureOut">
              <a:rPr lang="ru-RU" smtClean="0"/>
              <a:pPr/>
              <a:t>08.01.2013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6ABA8-91AC-4F9F-ADD0-ACD2378D98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DA812-2F9D-4895-B34C-CFBB32BE2CE1}" type="datetimeFigureOut">
              <a:rPr lang="ru-RU" smtClean="0"/>
              <a:pPr/>
              <a:t>08.01.2013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6ABA8-91AC-4F9F-ADD0-ACD2378D98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DA812-2F9D-4895-B34C-CFBB32BE2CE1}" type="datetimeFigureOut">
              <a:rPr lang="ru-RU" smtClean="0"/>
              <a:pPr/>
              <a:t>08.01.2013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6ABA8-91AC-4F9F-ADD0-ACD2378D98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DA812-2F9D-4895-B34C-CFBB32BE2CE1}" type="datetimeFigureOut">
              <a:rPr lang="ru-RU" smtClean="0"/>
              <a:pPr/>
              <a:t>08.01.2013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6ABA8-91AC-4F9F-ADD0-ACD2378D98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DA812-2F9D-4895-B34C-CFBB32BE2CE1}" type="datetimeFigureOut">
              <a:rPr lang="ru-RU" smtClean="0"/>
              <a:pPr/>
              <a:t>08.01.2013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6ABA8-91AC-4F9F-ADD0-ACD2378D98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DA812-2F9D-4895-B34C-CFBB32BE2CE1}" type="datetimeFigureOut">
              <a:rPr lang="ru-RU" smtClean="0"/>
              <a:pPr/>
              <a:t>08.01.2013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6ABA8-91AC-4F9F-ADD0-ACD2378D98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6DA812-2F9D-4895-B34C-CFBB32BE2CE1}" type="datetimeFigureOut">
              <a:rPr lang="ru-RU" smtClean="0"/>
              <a:pPr/>
              <a:t>08.01.2013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6ABA8-91AC-4F9F-ADD0-ACD2378D988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sh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12" Type="http://schemas.openxmlformats.org/officeDocument/2006/relationships/image" Target="../media/image2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1071546"/>
            <a:ext cx="7772400" cy="1470025"/>
          </a:xfrm>
        </p:spPr>
        <p:txBody>
          <a:bodyPr/>
          <a:lstStyle/>
          <a:p>
            <a:r>
              <a:rPr lang="ru-RU" b="1" i="1" dirty="0" smtClean="0">
                <a:latin typeface="Arno Pro" pitchFamily="18" charset="0"/>
              </a:rPr>
              <a:t>Животные и их дети.</a:t>
            </a:r>
            <a:endParaRPr lang="ru-RU" b="1" i="1" dirty="0">
              <a:latin typeface="Arno Pro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43306" y="5105400"/>
            <a:ext cx="6400800" cy="1752600"/>
          </a:xfrm>
        </p:spPr>
        <p:txBody>
          <a:bodyPr>
            <a:normAutofit/>
          </a:bodyPr>
          <a:lstStyle/>
          <a:p>
            <a:r>
              <a:rPr lang="ru-RU" sz="2000" b="1" i="1" dirty="0" smtClean="0">
                <a:solidFill>
                  <a:schemeClr val="tx1"/>
                </a:solidFill>
                <a:latin typeface="Arno Pro" pitchFamily="18" charset="0"/>
              </a:rPr>
              <a:t>Презентацию подготовила </a:t>
            </a:r>
          </a:p>
          <a:p>
            <a:r>
              <a:rPr lang="ru-RU" sz="2000" b="1" i="1" dirty="0" smtClean="0">
                <a:solidFill>
                  <a:schemeClr val="tx1"/>
                </a:solidFill>
                <a:latin typeface="Arno Pro" pitchFamily="18" charset="0"/>
              </a:rPr>
              <a:t> воспитатель  второй младшей группы</a:t>
            </a:r>
          </a:p>
          <a:p>
            <a:r>
              <a:rPr lang="ru-RU" sz="2000" b="1" i="1" dirty="0" smtClean="0">
                <a:solidFill>
                  <a:schemeClr val="tx1"/>
                </a:solidFill>
                <a:latin typeface="Arno Pro" pitchFamily="18" charset="0"/>
              </a:rPr>
              <a:t>47 детского сада </a:t>
            </a:r>
          </a:p>
          <a:p>
            <a:r>
              <a:rPr lang="ru-RU" sz="2000" b="1" i="1" dirty="0" smtClean="0">
                <a:solidFill>
                  <a:schemeClr val="tx1"/>
                </a:solidFill>
                <a:latin typeface="Arno Pro" pitchFamily="18" charset="0"/>
              </a:rPr>
              <a:t>Виктория Викторовна Костылёва</a:t>
            </a:r>
            <a:endParaRPr lang="ru-RU" sz="2000" b="1" i="1" dirty="0">
              <a:solidFill>
                <a:schemeClr val="tx1"/>
              </a:solidFill>
              <a:latin typeface="Arno Pro" pitchFamily="18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dirty="0" smtClean="0">
                <a:latin typeface="Arno Pro" pitchFamily="18" charset="0"/>
              </a:rPr>
              <a:t>Кошка и котёнок</a:t>
            </a:r>
            <a:endParaRPr lang="ru-RU" sz="3600" b="1" i="1" dirty="0">
              <a:latin typeface="Arno Pro" pitchFamily="18" charset="0"/>
            </a:endParaRPr>
          </a:p>
        </p:txBody>
      </p:sp>
      <p:pic>
        <p:nvPicPr>
          <p:cNvPr id="4" name="Содержимое 3" descr="71398779_0b04482f0fa47348f455b95dbf6d6c3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1714488"/>
            <a:ext cx="4214842" cy="3274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786446" y="2214554"/>
            <a:ext cx="2545890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>
                <a:latin typeface="Arno Pro" pitchFamily="18" charset="0"/>
              </a:rPr>
              <a:t>Четверо котят</a:t>
            </a:r>
            <a:br>
              <a:rPr lang="ru-RU" sz="2400" b="1" i="1" dirty="0">
                <a:latin typeface="Arno Pro" pitchFamily="18" charset="0"/>
              </a:rPr>
            </a:br>
            <a:r>
              <a:rPr lang="ru-RU" sz="2400" b="1" i="1" dirty="0">
                <a:latin typeface="Arno Pro" pitchFamily="18" charset="0"/>
              </a:rPr>
              <a:t>Дома не сидят,</a:t>
            </a:r>
            <a:br>
              <a:rPr lang="ru-RU" sz="2400" b="1" i="1" dirty="0">
                <a:latin typeface="Arno Pro" pitchFamily="18" charset="0"/>
              </a:rPr>
            </a:br>
            <a:r>
              <a:rPr lang="ru-RU" sz="2400" b="1" i="1" dirty="0">
                <a:latin typeface="Arno Pro" pitchFamily="18" charset="0"/>
              </a:rPr>
              <a:t>Убежать от мамы</a:t>
            </a:r>
            <a:br>
              <a:rPr lang="ru-RU" sz="2400" b="1" i="1" dirty="0">
                <a:latin typeface="Arno Pro" pitchFamily="18" charset="0"/>
              </a:rPr>
            </a:br>
            <a:r>
              <a:rPr lang="ru-RU" sz="2400" b="1" i="1" dirty="0">
                <a:latin typeface="Arno Pro" pitchFamily="18" charset="0"/>
              </a:rPr>
              <a:t>Так и норовят.</a:t>
            </a:r>
          </a:p>
          <a:p>
            <a:endParaRPr lang="ru-RU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dirty="0" smtClean="0">
                <a:latin typeface="Arno Pro" pitchFamily="18" charset="0"/>
              </a:rPr>
              <a:t>Тигрица и тигрёнок </a:t>
            </a:r>
            <a:endParaRPr lang="ru-RU" sz="3600" b="1" i="1" dirty="0">
              <a:latin typeface="Arno Pro" pitchFamily="18" charset="0"/>
            </a:endParaRPr>
          </a:p>
        </p:txBody>
      </p:sp>
      <p:pic>
        <p:nvPicPr>
          <p:cNvPr id="4" name="Содержимое 3" descr="118833-1024x76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1571612"/>
            <a:ext cx="4874697" cy="36560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643538" y="2143116"/>
            <a:ext cx="35004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latin typeface="Arno Pro" pitchFamily="18" charset="0"/>
              </a:rPr>
              <a:t>Сосчитай, тигренок, мне</a:t>
            </a:r>
            <a:br>
              <a:rPr lang="ru-RU" sz="2400" b="1" i="1" dirty="0">
                <a:latin typeface="Arno Pro" pitchFamily="18" charset="0"/>
              </a:rPr>
            </a:br>
            <a:r>
              <a:rPr lang="ru-RU" sz="2400" b="1" i="1" dirty="0">
                <a:latin typeface="Arno Pro" pitchFamily="18" charset="0"/>
              </a:rPr>
              <a:t>Все полоски на спине</a:t>
            </a:r>
            <a:br>
              <a:rPr lang="ru-RU" sz="2400" b="1" i="1" dirty="0">
                <a:latin typeface="Arno Pro" pitchFamily="18" charset="0"/>
              </a:rPr>
            </a:br>
            <a:r>
              <a:rPr lang="ru-RU" sz="2400" b="1" i="1" dirty="0">
                <a:latin typeface="Arno Pro" pitchFamily="18" charset="0"/>
              </a:rPr>
              <a:t>И на хвостике твоем.</a:t>
            </a:r>
            <a:br>
              <a:rPr lang="ru-RU" sz="2400" b="1" i="1" dirty="0">
                <a:latin typeface="Arno Pro" pitchFamily="18" charset="0"/>
              </a:rPr>
            </a:br>
            <a:r>
              <a:rPr lang="ru-RU" sz="2400" b="1" i="1" dirty="0">
                <a:latin typeface="Arno Pro" pitchFamily="18" charset="0"/>
              </a:rPr>
              <a:t>Ох, давай считать вдвоем.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dirty="0" smtClean="0">
                <a:latin typeface="Arno Pro" pitchFamily="18" charset="0"/>
              </a:rPr>
              <a:t>Крольчиха и крольчата</a:t>
            </a:r>
            <a:endParaRPr lang="ru-RU" sz="3600" b="1" i="1" dirty="0">
              <a:latin typeface="Arno Pro" pitchFamily="18" charset="0"/>
            </a:endParaRPr>
          </a:p>
        </p:txBody>
      </p:sp>
      <p:pic>
        <p:nvPicPr>
          <p:cNvPr id="4" name="Содержимое 3" descr="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45" y="1643050"/>
            <a:ext cx="4857784" cy="3643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143505" y="1785927"/>
            <a:ext cx="4000496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latin typeface="Arno Pro" pitchFamily="18" charset="0"/>
              </a:rPr>
              <a:t>Где крольчата?</a:t>
            </a:r>
            <a:br>
              <a:rPr lang="ru-RU" sz="2400" b="1" i="1" dirty="0">
                <a:latin typeface="Arno Pro" pitchFamily="18" charset="0"/>
              </a:rPr>
            </a:br>
            <a:r>
              <a:rPr lang="ru-RU" sz="2400" b="1" i="1" dirty="0">
                <a:latin typeface="Arno Pro" pitchFamily="18" charset="0"/>
              </a:rPr>
              <a:t>Потеряла крольчиха крольчат,</a:t>
            </a:r>
            <a:br>
              <a:rPr lang="ru-RU" sz="2400" b="1" i="1" dirty="0">
                <a:latin typeface="Arno Pro" pitchFamily="18" charset="0"/>
              </a:rPr>
            </a:br>
            <a:r>
              <a:rPr lang="ru-RU" sz="2400" b="1" i="1" dirty="0">
                <a:latin typeface="Arno Pro" pitchFamily="18" charset="0"/>
              </a:rPr>
              <a:t>А крольчата лежат и молчат.</a:t>
            </a:r>
            <a:br>
              <a:rPr lang="ru-RU" sz="2400" b="1" i="1" dirty="0">
                <a:latin typeface="Arno Pro" pitchFamily="18" charset="0"/>
              </a:rPr>
            </a:br>
            <a:r>
              <a:rPr lang="ru-RU" sz="2400" b="1" i="1" dirty="0">
                <a:latin typeface="Arno Pro" pitchFamily="18" charset="0"/>
              </a:rPr>
              <a:t>Один - за ветлой,</a:t>
            </a:r>
            <a:br>
              <a:rPr lang="ru-RU" sz="2400" b="1" i="1" dirty="0">
                <a:latin typeface="Arno Pro" pitchFamily="18" charset="0"/>
              </a:rPr>
            </a:br>
            <a:r>
              <a:rPr lang="ru-RU" sz="2400" b="1" i="1" dirty="0">
                <a:latin typeface="Arno Pro" pitchFamily="18" charset="0"/>
              </a:rPr>
              <a:t>Двое - за метлой,</a:t>
            </a:r>
            <a:br>
              <a:rPr lang="ru-RU" sz="2400" b="1" i="1" dirty="0">
                <a:latin typeface="Arno Pro" pitchFamily="18" charset="0"/>
              </a:rPr>
            </a:br>
            <a:r>
              <a:rPr lang="ru-RU" sz="2400" b="1" i="1" dirty="0">
                <a:latin typeface="Arno Pro" pitchFamily="18" charset="0"/>
              </a:rPr>
              <a:t>Один - под листом,</a:t>
            </a:r>
            <a:br>
              <a:rPr lang="ru-RU" sz="2400" b="1" i="1" dirty="0">
                <a:latin typeface="Arno Pro" pitchFamily="18" charset="0"/>
              </a:rPr>
            </a:br>
            <a:r>
              <a:rPr lang="ru-RU" sz="2400" b="1" i="1" dirty="0">
                <a:latin typeface="Arno Pro" pitchFamily="18" charset="0"/>
              </a:rPr>
              <a:t>Двое - под кустом.</a:t>
            </a:r>
            <a:br>
              <a:rPr lang="ru-RU" sz="2400" b="1" i="1" dirty="0">
                <a:latin typeface="Arno Pro" pitchFamily="18" charset="0"/>
              </a:rPr>
            </a:br>
            <a:r>
              <a:rPr lang="ru-RU" sz="2400" b="1" i="1" dirty="0">
                <a:latin typeface="Arno Pro" pitchFamily="18" charset="0"/>
              </a:rPr>
              <a:t>Как детей поскорее найти?</a:t>
            </a:r>
            <a:br>
              <a:rPr lang="ru-RU" sz="2400" b="1" i="1" dirty="0">
                <a:latin typeface="Arno Pro" pitchFamily="18" charset="0"/>
              </a:rPr>
            </a:br>
            <a:r>
              <a:rPr lang="ru-RU" sz="2400" b="1" i="1" dirty="0">
                <a:latin typeface="Arno Pro" pitchFamily="18" charset="0"/>
              </a:rPr>
              <a:t>Их у мамы чуть больше пяти.</a:t>
            </a:r>
            <a:r>
              <a:rPr lang="ru-RU" dirty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dirty="0" smtClean="0">
                <a:latin typeface="Arno Pro" pitchFamily="18" charset="0"/>
              </a:rPr>
              <a:t>Мышка и мышонок</a:t>
            </a:r>
            <a:endParaRPr lang="ru-RU" sz="3600" b="1" i="1" dirty="0">
              <a:latin typeface="Arno Pro" pitchFamily="18" charset="0"/>
            </a:endParaRPr>
          </a:p>
        </p:txBody>
      </p:sp>
      <p:pic>
        <p:nvPicPr>
          <p:cNvPr id="4" name="Содержимое 3" descr="fadeeva-mice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1857364"/>
            <a:ext cx="4042874" cy="35981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203498" y="2357430"/>
            <a:ext cx="3940502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>
                <a:latin typeface="Arno Pro" pitchFamily="18" charset="0"/>
              </a:rPr>
              <a:t>Озорной мышонок-крошка</a:t>
            </a:r>
            <a:br>
              <a:rPr lang="ru-RU" sz="2400" b="1" i="1" dirty="0">
                <a:latin typeface="Arno Pro" pitchFamily="18" charset="0"/>
              </a:rPr>
            </a:br>
            <a:r>
              <a:rPr lang="ru-RU" sz="2400" b="1" i="1" dirty="0">
                <a:latin typeface="Arno Pro" pitchFamily="18" charset="0"/>
              </a:rPr>
              <a:t>Сыр стащил у спящей кошки:</a:t>
            </a:r>
            <a:br>
              <a:rPr lang="ru-RU" sz="2400" b="1" i="1" dirty="0">
                <a:latin typeface="Arno Pro" pitchFamily="18" charset="0"/>
              </a:rPr>
            </a:br>
            <a:r>
              <a:rPr lang="ru-RU" sz="2400" b="1" i="1" dirty="0">
                <a:latin typeface="Arno Pro" pitchFamily="18" charset="0"/>
              </a:rPr>
              <a:t>Ах, какой же вкусный сыр,</a:t>
            </a:r>
            <a:br>
              <a:rPr lang="ru-RU" sz="2400" b="1" i="1" dirty="0">
                <a:latin typeface="Arno Pro" pitchFamily="18" charset="0"/>
              </a:rPr>
            </a:br>
            <a:r>
              <a:rPr lang="ru-RU" sz="2400" b="1" i="1" dirty="0">
                <a:latin typeface="Arno Pro" pitchFamily="18" charset="0"/>
              </a:rPr>
              <a:t>Только много в сыре дыр.</a:t>
            </a:r>
          </a:p>
          <a:p>
            <a:endParaRPr lang="ru-RU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00364" y="1214422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2500298" y="2285992"/>
            <a:ext cx="378621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no Pro" pitchFamily="18" charset="0"/>
                <a:ea typeface="Times New Roman" pitchFamily="18" charset="0"/>
                <a:cs typeface="Arial" pitchFamily="34" charset="0"/>
              </a:rPr>
              <a:t>Много мам на белом свете,</a:t>
            </a:r>
            <a:b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no Pro" pitchFamily="18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no Pro" pitchFamily="18" charset="0"/>
                <a:ea typeface="Times New Roman" pitchFamily="18" charset="0"/>
                <a:cs typeface="Arial" pitchFamily="34" charset="0"/>
              </a:rPr>
              <a:t>Всей душой их любят дети,</a:t>
            </a:r>
            <a:b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no Pro" pitchFamily="18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no Pro" pitchFamily="18" charset="0"/>
                <a:ea typeface="Times New Roman" pitchFamily="18" charset="0"/>
                <a:cs typeface="Arial" pitchFamily="34" charset="0"/>
              </a:rPr>
              <a:t>Только мама есть одна,</a:t>
            </a:r>
            <a:b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no Pro" pitchFamily="18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no Pro" pitchFamily="18" charset="0"/>
                <a:ea typeface="Times New Roman" pitchFamily="18" charset="0"/>
                <a:cs typeface="Arial" pitchFamily="34" charset="0"/>
              </a:rPr>
              <a:t>Всех дороже мне она.</a:t>
            </a:r>
            <a:b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no Pro" pitchFamily="18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no Pro" pitchFamily="18" charset="0"/>
                <a:ea typeface="Times New Roman" pitchFamily="18" charset="0"/>
                <a:cs typeface="Arial" pitchFamily="34" charset="0"/>
              </a:rPr>
              <a:t>Кто она? Отвечу я:</a:t>
            </a:r>
            <a:b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no Pro" pitchFamily="18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no Pro" pitchFamily="18" charset="0"/>
                <a:ea typeface="Times New Roman" pitchFamily="18" charset="0"/>
                <a:cs typeface="Arial" pitchFamily="34" charset="0"/>
              </a:rPr>
              <a:t>Это мамочка моя.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no Pro" pitchFamily="18" charset="0"/>
            </a:endParaRPr>
          </a:p>
        </p:txBody>
      </p:sp>
      <p:pic>
        <p:nvPicPr>
          <p:cNvPr id="7" name="Рисунок 6" descr="0_291cb_cced2ef3_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42852"/>
            <a:ext cx="1037003" cy="150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71604" y="642918"/>
            <a:ext cx="1428759" cy="10715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118833-1024x76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9058" y="714356"/>
            <a:ext cx="1333477" cy="10001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71398779_0b04482f0fa47348f455b95dbf6d6c3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5008" y="285728"/>
            <a:ext cx="1000132" cy="8658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Bear_Hug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43768" y="857232"/>
            <a:ext cx="1000100" cy="750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fadeeva-mice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858148" y="1857364"/>
            <a:ext cx="1071550" cy="953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golden-retriever-06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14282" y="2285992"/>
            <a:ext cx="1238227" cy="9286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 descr="image_59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000100" y="3500438"/>
            <a:ext cx="909626" cy="6834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 descr="s42798736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14282" y="4572008"/>
            <a:ext cx="1143008" cy="8572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 descr="www.vokrugsveta.ru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643702" y="3000372"/>
            <a:ext cx="1143008" cy="733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Рисунок 19" descr="корова и теленок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715272" y="4000504"/>
            <a:ext cx="1047725" cy="7857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14348" y="1714488"/>
            <a:ext cx="7837338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60000" endA="900" endPos="60000" dist="29997" dir="5400000" sy="-100000" algn="bl" rotWithShape="0"/>
                </a:effectLst>
              </a:rPr>
              <a:t>СПАСИБО ЗА ВНИМАНИЕ.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  <a:reflection blurRad="6350" stA="60000" endA="900" endPos="60000" dist="29997" dir="5400000" sy="-100000" algn="bl" rotWithShape="0"/>
              </a:effectLst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Общеобразовательные задачи:</a:t>
            </a:r>
          </a:p>
          <a:p>
            <a:r>
              <a:rPr lang="ru-RU" sz="2000" dirty="0" smtClean="0"/>
              <a:t>Формировать понятие «Животные и их детеныши». Расширить и углубить представления детей о животных.</a:t>
            </a:r>
          </a:p>
          <a:p>
            <a:r>
              <a:rPr lang="ru-RU" sz="2400" b="1" i="1" dirty="0" smtClean="0"/>
              <a:t>Воспитательные задачи: </a:t>
            </a:r>
          </a:p>
          <a:p>
            <a:r>
              <a:rPr lang="ru-RU" sz="2000" dirty="0" smtClean="0"/>
              <a:t>Воспитывать любовь и  бережное отношение к животным, доброжелательность, инициативность, чувство товарищества, бережное отношение.</a:t>
            </a:r>
          </a:p>
          <a:p>
            <a:r>
              <a:rPr lang="ru-RU" sz="2400" b="1" i="1" dirty="0" smtClean="0"/>
              <a:t>Развивающие задачи:</a:t>
            </a:r>
          </a:p>
          <a:p>
            <a:r>
              <a:rPr lang="ru-RU" sz="2000" dirty="0" smtClean="0"/>
              <a:t>Развивать связную речь и четкое произношение.  Вызвать интерес к жизни животных,  развивать словарный запас, развивать воображение, внимание,  любознательность, память, мышление.</a:t>
            </a:r>
          </a:p>
          <a:p>
            <a:r>
              <a:rPr lang="ru-RU" sz="2400" b="1" i="1" dirty="0" smtClean="0"/>
              <a:t>Предварительная работа:</a:t>
            </a:r>
          </a:p>
          <a:p>
            <a:r>
              <a:rPr lang="ru-RU" sz="2000" dirty="0" smtClean="0"/>
              <a:t>Беседа о животных,  рассматривание  иллюстраций, составление рассказов по картинкам, проведение дидактических, подвижных, театрализованных игр.</a:t>
            </a:r>
          </a:p>
          <a:p>
            <a:r>
              <a:rPr lang="ru-RU" sz="2400" b="1" i="1" dirty="0" smtClean="0"/>
              <a:t>Материал:</a:t>
            </a:r>
          </a:p>
          <a:p>
            <a:r>
              <a:rPr lang="ru-RU" sz="2000" dirty="0" smtClean="0"/>
              <a:t>Мнемотаблицы. Иллюстрации и изображениями животных и их детенышей Мягкие игрушки в форме зверей.</a:t>
            </a:r>
            <a:endParaRPr lang="ru-RU" sz="2000" b="1" dirty="0" smtClean="0"/>
          </a:p>
          <a:p>
            <a:endParaRPr lang="ru-RU" sz="2400" b="1" i="1" dirty="0" smtClean="0"/>
          </a:p>
          <a:p>
            <a:endParaRPr lang="ru-RU" sz="2400" b="1" i="1" dirty="0" smtClean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214291"/>
          <a:ext cx="9144001" cy="380326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28728"/>
                <a:gridCol w="1071570"/>
                <a:gridCol w="785818"/>
                <a:gridCol w="1000132"/>
                <a:gridCol w="1000132"/>
                <a:gridCol w="571504"/>
                <a:gridCol w="571504"/>
                <a:gridCol w="642942"/>
                <a:gridCol w="714380"/>
                <a:gridCol w="709289"/>
                <a:gridCol w="648002"/>
              </a:tblGrid>
              <a:tr h="404341">
                <a:tc>
                  <a:txBody>
                    <a:bodyPr/>
                    <a:lstStyle/>
                    <a:p>
                      <a:r>
                        <a:rPr lang="ru-RU" sz="1050" b="1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Направления развития</a:t>
                      </a:r>
                      <a:endParaRPr lang="ru-RU" sz="1050" b="1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ru-RU" sz="1050" b="1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Познавательно</a:t>
                      </a:r>
                      <a:r>
                        <a:rPr lang="ru-RU" sz="1050" b="1" i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– речевое</a:t>
                      </a:r>
                      <a:endParaRPr lang="ru-RU" sz="1050" b="1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3">
                  <a:txBody>
                    <a:bodyPr/>
                    <a:lstStyle/>
                    <a:p>
                      <a:r>
                        <a:rPr lang="ru-RU" sz="1050" b="1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Социально – личностное</a:t>
                      </a:r>
                      <a:endParaRPr lang="ru-RU" sz="1050" b="1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050" b="1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Художественно</a:t>
                      </a:r>
                      <a:r>
                        <a:rPr lang="ru-RU" sz="1050" b="1" i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-  эстетическое</a:t>
                      </a:r>
                      <a:endParaRPr lang="ru-RU" sz="1050" b="1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050" b="1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Физическое развитие</a:t>
                      </a:r>
                      <a:endParaRPr lang="ru-RU" sz="1050" b="1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61585">
                <a:tc>
                  <a:txBody>
                    <a:bodyPr/>
                    <a:lstStyle/>
                    <a:p>
                      <a:r>
                        <a:rPr lang="ru-RU" sz="1050" b="1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Образовательные </a:t>
                      </a:r>
                    </a:p>
                    <a:p>
                      <a:r>
                        <a:rPr lang="ru-RU" sz="1050" b="1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области</a:t>
                      </a:r>
                      <a:endParaRPr lang="ru-RU" sz="1050" b="1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b="1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Коммуникация</a:t>
                      </a:r>
                      <a:endParaRPr lang="ru-RU" sz="1050" b="1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b="1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Познание</a:t>
                      </a:r>
                      <a:endParaRPr lang="ru-RU" sz="1050" b="1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Чтение худ. литер.</a:t>
                      </a:r>
                    </a:p>
                    <a:p>
                      <a:endParaRPr lang="ru-RU" sz="1050" b="1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Социализация</a:t>
                      </a:r>
                    </a:p>
                    <a:p>
                      <a:endParaRPr lang="ru-RU" sz="1050" b="1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b="1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Труд</a:t>
                      </a:r>
                      <a:endParaRPr lang="ru-RU" sz="1050" b="1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b="1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Безопасность</a:t>
                      </a:r>
                      <a:endParaRPr lang="ru-RU" sz="1050" b="1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b="1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Худ. творч.</a:t>
                      </a:r>
                      <a:endParaRPr lang="ru-RU" sz="1050" b="1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b="1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Музыка</a:t>
                      </a:r>
                      <a:endParaRPr lang="ru-RU" sz="1050" b="1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b="1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Физкульт.</a:t>
                      </a:r>
                      <a:endParaRPr lang="ru-RU" sz="1050" b="1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b="1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Здоровье</a:t>
                      </a:r>
                      <a:endParaRPr lang="ru-RU" sz="1050" b="1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2820287">
                <a:tc>
                  <a:txBody>
                    <a:bodyPr/>
                    <a:lstStyle/>
                    <a:p>
                      <a:r>
                        <a:rPr lang="ru-RU" sz="1050" b="1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Виды</a:t>
                      </a:r>
                      <a:endParaRPr lang="ru-RU" sz="1050" b="1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sz="1050" b="1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Д.и.:</a:t>
                      </a:r>
                    </a:p>
                    <a:p>
                      <a:pPr rtl="0"/>
                      <a:r>
                        <a:rPr lang="ru-RU" sz="1050" b="1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«Четвертый лишний», «Кто мы, угадай?», «Чем их накормить?».</a:t>
                      </a:r>
                    </a:p>
                    <a:p>
                      <a:pPr rtl="0"/>
                      <a:r>
                        <a:rPr lang="ru-RU" sz="1050" b="1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С.р.и.</a:t>
                      </a:r>
                      <a:r>
                        <a:rPr lang="ru-RU" sz="1050" b="1" i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«Мир животных».</a:t>
                      </a:r>
                    </a:p>
                    <a:p>
                      <a:pPr rtl="0"/>
                      <a:r>
                        <a:rPr lang="ru-RU" sz="1050" b="1" i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Д.и. « Чьи детки?».  </a:t>
                      </a:r>
                    </a:p>
                    <a:p>
                      <a:pPr rtl="0"/>
                      <a:r>
                        <a:rPr lang="ru-RU" sz="1050" b="1" i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С.р.и. « Чьи следы?»</a:t>
                      </a:r>
                      <a:endParaRPr lang="ru-RU" sz="1050" b="1" i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050" b="1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b="1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Д.и. : «</a:t>
                      </a:r>
                      <a:r>
                        <a:rPr lang="ru-RU" sz="1050" b="1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Чья мама?», «Кто, где живет?», </a:t>
                      </a:r>
                    </a:p>
                    <a:p>
                      <a:r>
                        <a:rPr lang="ru-RU" sz="1050" b="1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"Козлёнок который считал до десяти».</a:t>
                      </a:r>
                      <a:endParaRPr lang="ru-RU" sz="1050" b="1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b="1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Чтение произведения В. </a:t>
                      </a:r>
                      <a:r>
                        <a:rPr lang="ru-RU" sz="1050" b="1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Сутеева</a:t>
                      </a:r>
                      <a:r>
                        <a:rPr lang="ru-RU" sz="1050" b="1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«Кто сказал мяу», чтение сказок «Бычок - смоляной бочок», «Три поросенка»,''Зимовье" обр. И. Соколов-Микитов,‘ 'Петушок и бобовое зернышко'‘.</a:t>
                      </a:r>
                      <a:endParaRPr lang="ru-RU" sz="1050" b="1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b="1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Д.и. :  « Отгадай</a:t>
                      </a:r>
                      <a:r>
                        <a:rPr lang="ru-RU" sz="1050" b="1" i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животного», « Маленький щенок», « В зоопарке».</a:t>
                      </a:r>
                    </a:p>
                    <a:p>
                      <a:r>
                        <a:rPr lang="ru-RU" sz="1050" b="1" i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С.р.и. « В лесу».</a:t>
                      </a:r>
                      <a:endParaRPr lang="ru-RU" sz="1050" b="1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b="1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Воспитывать и развивать</a:t>
                      </a:r>
                      <a:r>
                        <a:rPr lang="ru-RU" sz="1050" b="1" i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бережное отношение к животным. </a:t>
                      </a:r>
                      <a:endParaRPr lang="ru-RU" sz="1050" b="1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b="1" i="1" dirty="0" smtClean="0">
                          <a:latin typeface="+mn-lt"/>
                        </a:rPr>
                        <a:t>Беседа по теме </a:t>
                      </a:r>
                      <a:r>
                        <a:rPr lang="ru-RU" sz="1050" b="1" i="1" baseline="0" dirty="0" smtClean="0">
                          <a:latin typeface="+mn-lt"/>
                        </a:rPr>
                        <a:t> </a:t>
                      </a:r>
                    </a:p>
                    <a:p>
                      <a:r>
                        <a:rPr lang="ru-RU" sz="1050" b="1" i="1" baseline="0" dirty="0" smtClean="0">
                          <a:latin typeface="+mn-lt"/>
                        </a:rPr>
                        <a:t>«Домашние животные»,.</a:t>
                      </a:r>
                    </a:p>
                    <a:p>
                      <a:r>
                        <a:rPr lang="ru-RU" sz="1050" b="1" i="1" baseline="0" dirty="0" smtClean="0">
                          <a:latin typeface="+mn-lt"/>
                        </a:rPr>
                        <a:t>Беседа по теме:  « Животные».</a:t>
                      </a:r>
                      <a:endParaRPr lang="ru-RU" sz="1050" b="1" i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b="1" i="1" dirty="0" smtClean="0">
                          <a:latin typeface="+mn-lt"/>
                        </a:rPr>
                        <a:t>Рисование:</a:t>
                      </a:r>
                    </a:p>
                    <a:p>
                      <a:r>
                        <a:rPr lang="ru-RU" sz="1050" b="1" i="1" dirty="0" smtClean="0">
                          <a:latin typeface="+mn-lt"/>
                        </a:rPr>
                        <a:t>« Заяц».</a:t>
                      </a:r>
                    </a:p>
                    <a:p>
                      <a:r>
                        <a:rPr lang="ru-RU" sz="1050" b="1" i="1" dirty="0" smtClean="0">
                          <a:latin typeface="+mn-lt"/>
                        </a:rPr>
                        <a:t>Аппликация:</a:t>
                      </a:r>
                      <a:r>
                        <a:rPr lang="ru-RU" sz="1050" b="1" i="1" baseline="0" dirty="0" smtClean="0">
                          <a:latin typeface="+mn-lt"/>
                        </a:rPr>
                        <a:t> </a:t>
                      </a:r>
                    </a:p>
                    <a:p>
                      <a:r>
                        <a:rPr lang="ru-RU" sz="1050" b="1" i="1" baseline="0" dirty="0" smtClean="0">
                          <a:latin typeface="+mn-lt"/>
                        </a:rPr>
                        <a:t>« Норка».</a:t>
                      </a:r>
                    </a:p>
                    <a:p>
                      <a:r>
                        <a:rPr lang="ru-RU" sz="1050" b="1" i="1" baseline="0" dirty="0" smtClean="0">
                          <a:latin typeface="+mn-lt"/>
                        </a:rPr>
                        <a:t>Лепка:</a:t>
                      </a:r>
                    </a:p>
                    <a:p>
                      <a:r>
                        <a:rPr lang="ru-RU" sz="1050" b="1" i="1" baseline="0" dirty="0" smtClean="0">
                          <a:latin typeface="+mn-lt"/>
                        </a:rPr>
                        <a:t>«Кролик».</a:t>
                      </a:r>
                      <a:endParaRPr lang="ru-RU" sz="1050" b="1" i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b="1" i="1" dirty="0" smtClean="0">
                          <a:latin typeface="+mn-lt"/>
                        </a:rPr>
                        <a:t>Этюд- драматизация «Бегал заяц</a:t>
                      </a:r>
                      <a:r>
                        <a:rPr lang="ru-RU" sz="1050" b="1" i="1" baseline="0" dirty="0" smtClean="0">
                          <a:latin typeface="+mn-lt"/>
                        </a:rPr>
                        <a:t> по болоту»</a:t>
                      </a:r>
                    </a:p>
                    <a:p>
                      <a:r>
                        <a:rPr lang="ru-RU" sz="1050" b="1" i="1" baseline="0" dirty="0" smtClean="0">
                          <a:latin typeface="+mn-lt"/>
                        </a:rPr>
                        <a:t>(муз. </a:t>
                      </a:r>
                      <a:r>
                        <a:rPr lang="ru-RU" sz="1050" b="1" i="1" dirty="0" smtClean="0">
                          <a:latin typeface="+mn-lt"/>
                        </a:rPr>
                        <a:t> В. </a:t>
                      </a:r>
                      <a:r>
                        <a:rPr lang="ru-RU" sz="1050" b="1" i="1" dirty="0" err="1" smtClean="0">
                          <a:latin typeface="+mn-lt"/>
                        </a:rPr>
                        <a:t>Герчик</a:t>
                      </a:r>
                      <a:r>
                        <a:rPr lang="ru-RU" sz="1050" b="1" i="1" dirty="0" smtClean="0">
                          <a:latin typeface="+mn-lt"/>
                        </a:rPr>
                        <a:t>). </a:t>
                      </a:r>
                    </a:p>
                    <a:p>
                      <a:r>
                        <a:rPr lang="ru-RU" sz="1050" b="1" i="1" dirty="0" smtClean="0">
                          <a:latin typeface="+mn-lt"/>
                        </a:rPr>
                        <a:t>Разучивание песни «Заинька пушистый».</a:t>
                      </a:r>
                      <a:endParaRPr lang="ru-RU" sz="1050" b="1" i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b="1" i="1" dirty="0" smtClean="0">
                          <a:latin typeface="+mn-lt"/>
                        </a:rPr>
                        <a:t>Подвижные игры : </a:t>
                      </a:r>
                    </a:p>
                    <a:p>
                      <a:r>
                        <a:rPr lang="ru-RU" sz="1050" b="1" i="1" dirty="0" smtClean="0">
                          <a:latin typeface="+mn-lt"/>
                        </a:rPr>
                        <a:t>«Рыжая лисичка» ,</a:t>
                      </a:r>
                      <a:r>
                        <a:rPr lang="ru-RU" sz="1050" b="1" i="1" baseline="0" dirty="0" smtClean="0">
                          <a:latin typeface="+mn-lt"/>
                        </a:rPr>
                        <a:t> «У медведя по бору», «Охотник и зайцы» , « Иван-косарь и звери». </a:t>
                      </a:r>
                      <a:endParaRPr lang="ru-RU" sz="1050" b="1" i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b="1" i="1" dirty="0" smtClean="0">
                          <a:latin typeface="+mn-lt"/>
                        </a:rPr>
                        <a:t>Закаливание по схеме.</a:t>
                      </a:r>
                    </a:p>
                    <a:p>
                      <a:r>
                        <a:rPr lang="ru-RU" sz="1050" b="1" i="1" dirty="0" smtClean="0">
                          <a:latin typeface="+mn-lt"/>
                        </a:rPr>
                        <a:t>Продолжать укреплять</a:t>
                      </a:r>
                      <a:r>
                        <a:rPr lang="ru-RU" sz="1050" b="1" i="1" baseline="0" dirty="0" smtClean="0">
                          <a:latin typeface="+mn-lt"/>
                        </a:rPr>
                        <a:t> и охранять здоровее детей.</a:t>
                      </a:r>
                      <a:endParaRPr lang="ru-RU" sz="1050" b="1" i="1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500298" y="0"/>
            <a:ext cx="366478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i="1" dirty="0" smtClean="0"/>
              <a:t>Содержание работы по теме: «Животные и их дети».</a:t>
            </a:r>
            <a:endParaRPr lang="ru-RU" sz="1100" b="1" i="1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0" y="4000504"/>
          <a:ext cx="9144000" cy="28574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28728"/>
                <a:gridCol w="7715272"/>
              </a:tblGrid>
              <a:tr h="1428748">
                <a:tc>
                  <a:txBody>
                    <a:bodyPr/>
                    <a:lstStyle/>
                    <a:p>
                      <a:r>
                        <a:rPr lang="ru-RU" sz="1200" b="0" i="1" dirty="0" smtClean="0"/>
                        <a:t>Создание условий для самостоятельной деятельности детей</a:t>
                      </a:r>
                      <a:r>
                        <a:rPr lang="ru-RU" sz="1200" b="0" i="1" baseline="0" dirty="0" smtClean="0"/>
                        <a:t> </a:t>
                      </a:r>
                      <a:endParaRPr lang="ru-RU" sz="1200" b="0" i="1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sz="1200" b="0" i="1" dirty="0" smtClean="0"/>
                        <a:t>Книжный уголок</a:t>
                      </a:r>
                      <a:r>
                        <a:rPr lang="ru-RU" sz="1200" b="0" i="1" baseline="0" dirty="0" smtClean="0"/>
                        <a:t>. Книги для рассматривания и чтения.</a:t>
                      </a:r>
                    </a:p>
                    <a:p>
                      <a:r>
                        <a:rPr lang="ru-RU" sz="1200" b="0" i="1" baseline="0" dirty="0" smtClean="0"/>
                        <a:t>Русские народные сказки: «Зимовье зверей» «Сказка о лисице и волке»</a:t>
                      </a:r>
                    </a:p>
                    <a:p>
                      <a:r>
                        <a:rPr lang="ru-RU" sz="1200" b="0" i="1" baseline="0" dirty="0" smtClean="0"/>
                        <a:t>Зарубежные сказки: «Язык зверей» «Рыба-птица-зверь»</a:t>
                      </a:r>
                    </a:p>
                    <a:p>
                      <a:r>
                        <a:rPr lang="ru-RU" sz="1200" b="0" i="1" baseline="0" dirty="0" smtClean="0"/>
                        <a:t>Проза и рассказы: В.Бианки «Непонятный зверь» « Маленькие рассказы»</a:t>
                      </a:r>
                    </a:p>
                    <a:p>
                      <a:r>
                        <a:rPr lang="ru-RU" sz="1200" b="0" i="1" baseline="0" dirty="0" smtClean="0"/>
                        <a:t>Центр </a:t>
                      </a:r>
                      <a:r>
                        <a:rPr lang="ru-RU" sz="1200" b="0" i="1" baseline="0" dirty="0" err="1" smtClean="0"/>
                        <a:t>строительно</a:t>
                      </a:r>
                      <a:r>
                        <a:rPr lang="ru-RU" sz="1200" b="0" i="1" baseline="0" dirty="0" smtClean="0"/>
                        <a:t> конструктивных игр:</a:t>
                      </a:r>
                    </a:p>
                    <a:p>
                      <a:r>
                        <a:rPr lang="ru-RU" sz="1200" b="0" i="1" baseline="0" dirty="0" smtClean="0"/>
                        <a:t>Схемы для постройки теремка для зверей.</a:t>
                      </a:r>
                    </a:p>
                    <a:p>
                      <a:endParaRPr lang="ru-RU" sz="1200" b="0" i="1" dirty="0"/>
                    </a:p>
                  </a:txBody>
                  <a:tcPr/>
                </a:tc>
              </a:tr>
              <a:tr h="1428748">
                <a:tc>
                  <a:txBody>
                    <a:bodyPr/>
                    <a:lstStyle/>
                    <a:p>
                      <a:r>
                        <a:rPr lang="ru-RU" sz="1200" b="0" i="1" dirty="0" smtClean="0"/>
                        <a:t>Взаимодействие с семьей </a:t>
                      </a:r>
                      <a:endParaRPr lang="ru-RU" sz="1200" b="0" i="1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sz="1200" b="0" i="1" dirty="0" smtClean="0"/>
                        <a:t>Создание папки передвижки: </a:t>
                      </a:r>
                    </a:p>
                    <a:p>
                      <a:r>
                        <a:rPr lang="ru-RU" sz="1200" b="0" i="1" dirty="0" smtClean="0"/>
                        <a:t>«Дикие животные.»</a:t>
                      </a:r>
                    </a:p>
                    <a:p>
                      <a:r>
                        <a:rPr lang="ru-RU" sz="1200" b="0" i="1" dirty="0" smtClean="0"/>
                        <a:t>«Домашние</a:t>
                      </a:r>
                      <a:r>
                        <a:rPr lang="ru-RU" sz="1200" b="0" i="1" baseline="0" dirty="0" smtClean="0"/>
                        <a:t> животные.»</a:t>
                      </a:r>
                    </a:p>
                    <a:p>
                      <a:r>
                        <a:rPr lang="ru-RU" sz="1200" b="0" i="1" baseline="0" dirty="0" smtClean="0"/>
                        <a:t>Создание фотоальбома» «Мой домашний любимец»</a:t>
                      </a:r>
                    </a:p>
                    <a:p>
                      <a:r>
                        <a:rPr lang="ru-RU" sz="1200" b="0" i="1" baseline="0" dirty="0" smtClean="0"/>
                        <a:t>Разработка выходного дня: «Посещение с родителями зоопарка».</a:t>
                      </a:r>
                      <a:endParaRPr lang="ru-RU" sz="1200" b="0" i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dirty="0" smtClean="0">
                <a:latin typeface="Arno Pro" pitchFamily="18" charset="0"/>
              </a:rPr>
              <a:t>Корова и телёнок</a:t>
            </a:r>
            <a:endParaRPr lang="ru-RU" sz="3600" b="1" i="1" dirty="0">
              <a:latin typeface="Arno Pro" pitchFamily="18" charset="0"/>
            </a:endParaRPr>
          </a:p>
        </p:txBody>
      </p:sp>
      <p:pic>
        <p:nvPicPr>
          <p:cNvPr id="4" name="Содержимое 3" descr="корова и теленок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1785926"/>
            <a:ext cx="4303193" cy="32273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357818" y="2357430"/>
            <a:ext cx="35718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latin typeface="Arno Pro" pitchFamily="18" charset="0"/>
              </a:rPr>
              <a:t>Целый день телёнок Мука</a:t>
            </a:r>
            <a:br>
              <a:rPr lang="ru-RU" sz="2400" b="1" i="1" dirty="0">
                <a:latin typeface="Arno Pro" pitchFamily="18" charset="0"/>
              </a:rPr>
            </a:br>
            <a:r>
              <a:rPr lang="ru-RU" sz="2400" b="1" i="1" dirty="0">
                <a:latin typeface="Arno Pro" pitchFamily="18" charset="0"/>
              </a:rPr>
              <a:t>Не издал даже и звука</a:t>
            </a:r>
            <a:br>
              <a:rPr lang="ru-RU" sz="2400" b="1" i="1" dirty="0">
                <a:latin typeface="Arno Pro" pitchFamily="18" charset="0"/>
              </a:rPr>
            </a:br>
            <a:r>
              <a:rPr lang="ru-RU" sz="2400" b="1" i="1" dirty="0">
                <a:latin typeface="Arno Pro" pitchFamily="18" charset="0"/>
              </a:rPr>
              <a:t>А сейчас всё - </a:t>
            </a:r>
            <a:r>
              <a:rPr lang="ru-RU" sz="2400" b="1" i="1" dirty="0" err="1">
                <a:latin typeface="Arno Pro" pitchFamily="18" charset="0"/>
              </a:rPr>
              <a:t>Му</a:t>
            </a:r>
            <a:r>
              <a:rPr lang="ru-RU" sz="2400" b="1" i="1" dirty="0">
                <a:latin typeface="Arno Pro" pitchFamily="18" charset="0"/>
              </a:rPr>
              <a:t>, Да -</a:t>
            </a:r>
            <a:r>
              <a:rPr lang="ru-RU" sz="2400" b="1" i="1" dirty="0" err="1">
                <a:latin typeface="Arno Pro" pitchFamily="18" charset="0"/>
              </a:rPr>
              <a:t>Му</a:t>
            </a:r>
            <a:r>
              <a:rPr lang="ru-RU" sz="2400" b="1" i="1" dirty="0">
                <a:latin typeface="Arno Pro" pitchFamily="18" charset="0"/>
              </a:rPr>
              <a:t>!</a:t>
            </a:r>
            <a:br>
              <a:rPr lang="ru-RU" sz="2400" b="1" i="1" dirty="0">
                <a:latin typeface="Arno Pro" pitchFamily="18" charset="0"/>
              </a:rPr>
            </a:br>
            <a:r>
              <a:rPr lang="ru-RU" sz="2400" b="1" i="1" dirty="0">
                <a:latin typeface="Arno Pro" pitchFamily="18" charset="0"/>
              </a:rPr>
              <a:t>Захотелось пить ему.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dirty="0" smtClean="0">
                <a:latin typeface="Arno Pro" pitchFamily="18" charset="0"/>
              </a:rPr>
              <a:t>Свинья и поросёнок</a:t>
            </a:r>
            <a:endParaRPr lang="ru-RU" sz="3600" b="1" i="1" dirty="0">
              <a:latin typeface="Arno Pro" pitchFamily="18" charset="0"/>
            </a:endParaRPr>
          </a:p>
        </p:txBody>
      </p:sp>
      <p:pic>
        <p:nvPicPr>
          <p:cNvPr id="4" name="Содержимое 3" descr="www.vokrugsveta.ru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1928802"/>
            <a:ext cx="4787274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168232" y="2428868"/>
            <a:ext cx="397576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>
                <a:latin typeface="Arno Pro" pitchFamily="18" charset="0"/>
              </a:rPr>
              <a:t>Что за толстая зверюшка?</a:t>
            </a:r>
            <a:br>
              <a:rPr lang="ru-RU" sz="2400" b="1" i="1" dirty="0">
                <a:latin typeface="Arno Pro" pitchFamily="18" charset="0"/>
              </a:rPr>
            </a:br>
            <a:r>
              <a:rPr lang="ru-RU" sz="2400" b="1" i="1" dirty="0">
                <a:latin typeface="Arno Pro" pitchFamily="18" charset="0"/>
              </a:rPr>
              <a:t>– Бледно-розовая хрюшка!</a:t>
            </a:r>
            <a:br>
              <a:rPr lang="ru-RU" sz="2400" b="1" i="1" dirty="0">
                <a:latin typeface="Arno Pro" pitchFamily="18" charset="0"/>
              </a:rPr>
            </a:br>
            <a:r>
              <a:rPr lang="ru-RU" sz="2400" b="1" i="1" dirty="0">
                <a:latin typeface="Arno Pro" pitchFamily="18" charset="0"/>
              </a:rPr>
              <a:t>Хвостик – маленький крючок,</a:t>
            </a:r>
            <a:br>
              <a:rPr lang="ru-RU" sz="2400" b="1" i="1" dirty="0">
                <a:latin typeface="Arno Pro" pitchFamily="18" charset="0"/>
              </a:rPr>
            </a:br>
            <a:r>
              <a:rPr lang="ru-RU" sz="2400" b="1" i="1" dirty="0">
                <a:latin typeface="Arno Pro" pitchFamily="18" charset="0"/>
              </a:rPr>
              <a:t>Носик – мягкий пятачок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dirty="0" smtClean="0">
                <a:latin typeface="Arno Pro" pitchFamily="18" charset="0"/>
              </a:rPr>
              <a:t>Медведица и медвежонок</a:t>
            </a:r>
            <a:endParaRPr lang="ru-RU" sz="3600" b="1" i="1" dirty="0">
              <a:latin typeface="Arno Pro" pitchFamily="18" charset="0"/>
            </a:endParaRPr>
          </a:p>
        </p:txBody>
      </p:sp>
      <p:pic>
        <p:nvPicPr>
          <p:cNvPr id="4" name="Содержимое 3" descr="Bear_Hu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1714488"/>
            <a:ext cx="4803259" cy="36024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214942" y="2357430"/>
            <a:ext cx="3934090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>
                <a:latin typeface="Arno Pro" pitchFamily="18" charset="0"/>
              </a:rPr>
              <a:t>Белый медвежонок маленький</a:t>
            </a:r>
            <a:br>
              <a:rPr lang="ru-RU" sz="2400" b="1" i="1" dirty="0">
                <a:latin typeface="Arno Pro" pitchFamily="18" charset="0"/>
              </a:rPr>
            </a:br>
            <a:r>
              <a:rPr lang="ru-RU" sz="2400" b="1" i="1" dirty="0">
                <a:latin typeface="Arno Pro" pitchFamily="18" charset="0"/>
              </a:rPr>
              <a:t>Никогда не носит  валенки:</a:t>
            </a:r>
            <a:br>
              <a:rPr lang="ru-RU" sz="2400" b="1" i="1" dirty="0">
                <a:latin typeface="Arno Pro" pitchFamily="18" charset="0"/>
              </a:rPr>
            </a:br>
            <a:r>
              <a:rPr lang="ru-RU" sz="2400" b="1" i="1" dirty="0">
                <a:latin typeface="Arno Pro" pitchFamily="18" charset="0"/>
              </a:rPr>
              <a:t>Не боится он ходить пешком</a:t>
            </a:r>
            <a:br>
              <a:rPr lang="ru-RU" sz="2400" b="1" i="1" dirty="0">
                <a:latin typeface="Arno Pro" pitchFamily="18" charset="0"/>
              </a:rPr>
            </a:br>
            <a:r>
              <a:rPr lang="ru-RU" sz="2400" b="1" i="1" dirty="0">
                <a:latin typeface="Arno Pro" pitchFamily="18" charset="0"/>
              </a:rPr>
              <a:t>Прямо по сугробам босиком.</a:t>
            </a:r>
          </a:p>
          <a:p>
            <a:endParaRPr lang="ru-RU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dirty="0" smtClean="0">
                <a:latin typeface="Arno Pro" pitchFamily="18" charset="0"/>
              </a:rPr>
              <a:t>Лошадь и жеребёнок</a:t>
            </a:r>
            <a:endParaRPr lang="ru-RU" sz="3600" b="1" i="1" dirty="0">
              <a:latin typeface="Arno Pro" pitchFamily="18" charset="0"/>
            </a:endParaRPr>
          </a:p>
        </p:txBody>
      </p:sp>
      <p:pic>
        <p:nvPicPr>
          <p:cNvPr id="4" name="Содержимое 3" descr="0_291cb_cced2ef3_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1357298"/>
            <a:ext cx="2857500" cy="4133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929190" y="2428868"/>
            <a:ext cx="378661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>
                <a:latin typeface="Arno Pro" pitchFamily="18" charset="0"/>
              </a:rPr>
              <a:t>Мама – лошадь, папа – конь,</a:t>
            </a:r>
            <a:br>
              <a:rPr lang="ru-RU" sz="2400" b="1" i="1" dirty="0">
                <a:latin typeface="Arno Pro" pitchFamily="18" charset="0"/>
              </a:rPr>
            </a:br>
            <a:r>
              <a:rPr lang="ru-RU" sz="2400" b="1" i="1" dirty="0">
                <a:latin typeface="Arno Pro" pitchFamily="18" charset="0"/>
              </a:rPr>
              <a:t>Кто же их ребёнок?</a:t>
            </a:r>
            <a:br>
              <a:rPr lang="ru-RU" sz="2400" b="1" i="1" dirty="0">
                <a:latin typeface="Arno Pro" pitchFamily="18" charset="0"/>
              </a:rPr>
            </a:br>
            <a:r>
              <a:rPr lang="ru-RU" sz="2400" b="1" i="1" dirty="0">
                <a:latin typeface="Arno Pro" pitchFamily="18" charset="0"/>
              </a:rPr>
              <a:t>Рыжий, будто бы огонь,</a:t>
            </a:r>
            <a:br>
              <a:rPr lang="ru-RU" sz="2400" b="1" i="1" dirty="0">
                <a:latin typeface="Arno Pro" pitchFamily="18" charset="0"/>
              </a:rPr>
            </a:br>
            <a:r>
              <a:rPr lang="ru-RU" sz="2400" b="1" i="1" dirty="0">
                <a:latin typeface="Arno Pro" pitchFamily="18" charset="0"/>
              </a:rPr>
              <a:t>Это жеребёнок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dirty="0" smtClean="0">
                <a:latin typeface="Arno Pro" pitchFamily="18" charset="0"/>
              </a:rPr>
              <a:t>Собака и щенок</a:t>
            </a:r>
            <a:endParaRPr lang="ru-RU" sz="3600" b="1" i="1" dirty="0">
              <a:latin typeface="Arno Pro" pitchFamily="18" charset="0"/>
            </a:endParaRPr>
          </a:p>
        </p:txBody>
      </p:sp>
      <p:pic>
        <p:nvPicPr>
          <p:cNvPr id="4" name="Содержимое 3" descr="golden-retriever-0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1643050"/>
            <a:ext cx="4667283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472802" y="2214554"/>
            <a:ext cx="3671198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>
                <a:latin typeface="Arno Pro" pitchFamily="18" charset="0"/>
              </a:rPr>
              <a:t/>
            </a:r>
            <a:br>
              <a:rPr lang="ru-RU" sz="2400" b="1" i="1" dirty="0">
                <a:latin typeface="Arno Pro" pitchFamily="18" charset="0"/>
              </a:rPr>
            </a:br>
            <a:r>
              <a:rPr lang="ru-RU" sz="2400" b="1" i="1" dirty="0">
                <a:latin typeface="Arno Pro" pitchFamily="18" charset="0"/>
              </a:rPr>
              <a:t>За котом бежал щенок,</a:t>
            </a:r>
            <a:br>
              <a:rPr lang="ru-RU" sz="2400" b="1" i="1" dirty="0">
                <a:latin typeface="Arno Pro" pitchFamily="18" charset="0"/>
              </a:rPr>
            </a:br>
            <a:r>
              <a:rPr lang="ru-RU" sz="2400" b="1" i="1" dirty="0">
                <a:latin typeface="Arno Pro" pitchFamily="18" charset="0"/>
              </a:rPr>
              <a:t>Но догнать его не смог.</a:t>
            </a:r>
            <a:br>
              <a:rPr lang="ru-RU" sz="2400" b="1" i="1" dirty="0">
                <a:latin typeface="Arno Pro" pitchFamily="18" charset="0"/>
              </a:rPr>
            </a:br>
            <a:r>
              <a:rPr lang="ru-RU" sz="2400" b="1" i="1" dirty="0">
                <a:latin typeface="Arno Pro" pitchFamily="18" charset="0"/>
              </a:rPr>
              <a:t>От досады взвыл, потом -</a:t>
            </a:r>
            <a:br>
              <a:rPr lang="ru-RU" sz="2400" b="1" i="1" dirty="0">
                <a:latin typeface="Arno Pro" pitchFamily="18" charset="0"/>
              </a:rPr>
            </a:br>
            <a:r>
              <a:rPr lang="ru-RU" sz="2400" b="1" i="1" dirty="0">
                <a:latin typeface="Arno Pro" pitchFamily="18" charset="0"/>
              </a:rPr>
              <a:t>Стал гоняться за хвостом.</a:t>
            </a:r>
          </a:p>
          <a:p>
            <a:endParaRPr lang="ru-RU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451</Words>
  <Application>Microsoft Office PowerPoint</Application>
  <PresentationFormat>Экран (4:3)</PresentationFormat>
  <Paragraphs>102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Животные и их дети.</vt:lpstr>
      <vt:lpstr>Слайд 2</vt:lpstr>
      <vt:lpstr>Слайд 3</vt:lpstr>
      <vt:lpstr>Слайд 4</vt:lpstr>
      <vt:lpstr>Корова и телёнок</vt:lpstr>
      <vt:lpstr>Свинья и поросёнок</vt:lpstr>
      <vt:lpstr>Медведица и медвежонок</vt:lpstr>
      <vt:lpstr>Лошадь и жеребёнок</vt:lpstr>
      <vt:lpstr>Собака и щенок</vt:lpstr>
      <vt:lpstr>Кошка и котёнок</vt:lpstr>
      <vt:lpstr>Тигрица и тигрёнок </vt:lpstr>
      <vt:lpstr>Крольчиха и крольчата</vt:lpstr>
      <vt:lpstr>Мышка и мышонок</vt:lpstr>
      <vt:lpstr>Слайд 14</vt:lpstr>
      <vt:lpstr>Слайд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кк</dc:creator>
  <cp:lastModifiedBy>кк</cp:lastModifiedBy>
  <cp:revision>35</cp:revision>
  <dcterms:created xsi:type="dcterms:W3CDTF">2013-01-03T12:14:23Z</dcterms:created>
  <dcterms:modified xsi:type="dcterms:W3CDTF">2013-01-08T16:50:51Z</dcterms:modified>
</cp:coreProperties>
</file>