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70" r:id="rId3"/>
    <p:sldId id="259" r:id="rId4"/>
    <p:sldId id="260" r:id="rId5"/>
    <p:sldId id="271" r:id="rId6"/>
    <p:sldId id="272" r:id="rId7"/>
    <p:sldId id="273" r:id="rId8"/>
    <p:sldId id="274" r:id="rId9"/>
    <p:sldId id="278" r:id="rId10"/>
    <p:sldId id="277" r:id="rId11"/>
    <p:sldId id="276" r:id="rId12"/>
    <p:sldId id="282" r:id="rId13"/>
    <p:sldId id="281" r:id="rId14"/>
    <p:sldId id="280" r:id="rId15"/>
    <p:sldId id="279"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4" r:id="rId37"/>
    <p:sldId id="303" r:id="rId3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00"/>
    <a:srgbClr val="4A206A"/>
    <a:srgbClr val="600000"/>
    <a:srgbClr val="920000"/>
    <a:srgbClr val="4F2270"/>
    <a:srgbClr val="5F29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068" y="42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30132E-35A8-4E9D-AAA2-40EA00166A7C}" type="datetimeFigureOut">
              <a:rPr lang="ru-RU" smtClean="0"/>
              <a:pPr/>
              <a:t>03.06.2013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9C5C0-F2C6-4337-B1B6-44E1B8BB20C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6C8A9-7146-45AF-84C7-B1A39A320823}"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81D5B-186C-41EE-BEF9-0C816C46EB64}"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22F14D-17C9-452F-B23D-343620EE64EE}"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C796DB-09AC-4C58-9B69-2D58AE2307FF}"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2C0EEA-40A4-4F2B-8278-A52F6BC48624}"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9B42D1-23DF-4B0F-A02D-D72BC92E5502}"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B96225-E414-4324-9C97-F97B4BC730C0}"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87B3BC-D62F-4D59-B3B0-49D35EE67702}"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9BF1E4-7549-4C5E-98E1-9C775E022B47}"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C31F00-40F4-40E3-A7DA-EAA03201A8CF}"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5275A9-9001-40E3-B199-6865C78EBB15}" type="slidenum">
              <a:rPr lang="ru-RU">
                <a:solidFill>
                  <a:srgbClr val="000000"/>
                </a:solidFill>
              </a:rPr>
              <a:pPr>
                <a:defRPr/>
              </a:pPr>
              <a:t>‹#›</a:t>
            </a:fld>
            <a:endParaRPr lang="ru-RU">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1"/>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342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4914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A3835B0-0AFA-4EF9-9343-CF9B70FB9933}" type="slidenum">
              <a:rPr lang="ru-RU">
                <a:solidFill>
                  <a:srgbClr val="000000"/>
                </a:solidFill>
              </a:rPr>
              <a:pPr fontAlgn="base">
                <a:spcBef>
                  <a:spcPct val="0"/>
                </a:spcBef>
                <a:spcAft>
                  <a:spcPct val="0"/>
                </a:spcAft>
                <a:defRPr/>
              </a:pPr>
              <a:t>‹#›</a:t>
            </a:fld>
            <a:endParaRPr lang="ru-RU">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32.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33.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8.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50.gif"/></Relationships>
</file>

<file path=ppt/slides/_rels/slide2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11.gi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4.jpeg"/><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9.jpeg"/><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83.jpeg"/><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pedsovet.su/" TargetMode="External"/><Relationship Id="rId4" Type="http://schemas.openxmlformats.org/officeDocument/2006/relationships/hyperlink" Target="http://images.yandex.ru/yandsearch?p=8&amp;text=%D1%80%D0%BE%D0%B6%D0%B4%D0%B5%D1%81%D1%82%D0%B2%D0%B5%D0%BD%D1%81%D0%BA%D0%B8%D0%B5%20%D1%81%D0%B2%D0%B5%D1%87%D0%B8%20%D0%B0%D0%BD%D0%B8%D0%BC%D0%B0%D1%86%D0%B8%D1%8F&amp;pos=258&amp;uinfo=sw-1512-sh-864-fw-1287-fh-598-pd-1&amp;rpt=simage&amp;img_url=http://img-fotki.yandex.ru/get/4522/102699435.41c/0_73f42_54b5fc72_S.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17.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22.gif"/><Relationship Id="rId7" Type="http://schemas.openxmlformats.org/officeDocument/2006/relationships/image" Target="../media/image24.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cd70307706ec.gif"/>
          <p:cNvPicPr>
            <a:picLocks noChangeAspect="1"/>
          </p:cNvPicPr>
          <p:nvPr/>
        </p:nvPicPr>
        <p:blipFill>
          <a:blip r:embed="rId2" cstate="email"/>
          <a:stretch>
            <a:fillRect/>
          </a:stretch>
        </p:blipFill>
        <p:spPr>
          <a:xfrm>
            <a:off x="-1" y="0"/>
            <a:ext cx="6899575" cy="9144000"/>
          </a:xfrm>
          <a:prstGeom prst="rect">
            <a:avLst/>
          </a:prstGeom>
        </p:spPr>
      </p:pic>
      <p:pic>
        <p:nvPicPr>
          <p:cNvPr id="11" name="Рисунок 10" descr="667022214.jpg"/>
          <p:cNvPicPr>
            <a:picLocks noChangeAspect="1"/>
          </p:cNvPicPr>
          <p:nvPr/>
        </p:nvPicPr>
        <p:blipFill>
          <a:blip r:embed="rId3" cstate="email"/>
          <a:stretch>
            <a:fillRect/>
          </a:stretch>
        </p:blipFill>
        <p:spPr>
          <a:xfrm>
            <a:off x="2786058" y="1785918"/>
            <a:ext cx="1323975" cy="1952625"/>
          </a:xfrm>
          <a:prstGeom prst="rect">
            <a:avLst/>
          </a:prstGeom>
        </p:spPr>
      </p:pic>
      <p:sp>
        <p:nvSpPr>
          <p:cNvPr id="4" name="TextBox 3"/>
          <p:cNvSpPr txBox="1"/>
          <p:nvPr/>
        </p:nvSpPr>
        <p:spPr>
          <a:xfrm>
            <a:off x="2643182" y="2571736"/>
            <a:ext cx="164307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solidFill>
                    <a:srgbClr val="009900"/>
                  </a:solidFill>
                </a:ln>
                <a:solidFill>
                  <a:srgbClr val="009900"/>
                </a:solidFill>
                <a:effectLst>
                  <a:outerShdw blurRad="50800" dist="39000" dir="5460000" algn="tl">
                    <a:srgbClr val="000000">
                      <a:alpha val="38000"/>
                    </a:srgbClr>
                  </a:outerShdw>
                </a:effectLst>
                <a:latin typeface="Arial" pitchFamily="34" charset="0"/>
                <a:cs typeface="Arial" pitchFamily="34" charset="0"/>
              </a:rPr>
              <a:t>ДЛЯ</a:t>
            </a:r>
            <a:endParaRPr lang="ru-RU" sz="4000" b="1" dirty="0">
              <a:ln w="11430">
                <a:solidFill>
                  <a:srgbClr val="009900"/>
                </a:solidFill>
              </a:ln>
              <a:solidFill>
                <a:srgbClr val="009900"/>
              </a:solidFill>
              <a:effectLst>
                <a:outerShdw blurRad="50800" dist="39000" dir="5460000" algn="tl">
                  <a:srgbClr val="000000">
                    <a:alpha val="38000"/>
                  </a:srgbClr>
                </a:outerShdw>
              </a:effectLst>
              <a:latin typeface="Arial" pitchFamily="34" charset="0"/>
              <a:cs typeface="Arial" pitchFamily="34" charset="0"/>
            </a:endParaRPr>
          </a:p>
        </p:txBody>
      </p:sp>
      <p:sp>
        <p:nvSpPr>
          <p:cNvPr id="3" name="TextBox 2"/>
          <p:cNvSpPr txBox="1"/>
          <p:nvPr/>
        </p:nvSpPr>
        <p:spPr>
          <a:xfrm>
            <a:off x="2071678" y="1142976"/>
            <a:ext cx="3429024" cy="1015663"/>
          </a:xfrm>
          <a:prstGeom prst="rect">
            <a:avLst/>
          </a:prstGeom>
          <a:noFill/>
        </p:spPr>
        <p:txBody>
          <a:bodyPr wrap="square" rtlCol="0">
            <a:spAutoFit/>
          </a:bodyPr>
          <a:lstStyle/>
          <a:p>
            <a:pPr algn="ctr"/>
            <a:r>
              <a:rPr lang="ru-RU" sz="6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АЗБУКА</a:t>
            </a:r>
            <a:endParaRPr lang="ru-RU" sz="6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285860" y="3786182"/>
            <a:ext cx="4714908" cy="3143272"/>
          </a:xfrm>
          <a:prstGeom prst="rect">
            <a:avLst/>
          </a:prstGeom>
          <a:noFill/>
        </p:spPr>
        <p:txBody>
          <a:bodyPr wrap="square" rtlCol="0">
            <a:prstTxWarp prst="textArchUp">
              <a:avLst>
                <a:gd name="adj" fmla="val 9698509"/>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solidFill>
                    <a:srgbClr val="009900"/>
                  </a:solidFill>
                </a:ln>
                <a:solidFill>
                  <a:srgbClr val="009900"/>
                </a:solidFill>
                <a:effectLst>
                  <a:outerShdw blurRad="50800" dist="39000" dir="5460000" algn="tl">
                    <a:srgbClr val="000000">
                      <a:alpha val="38000"/>
                    </a:srgbClr>
                  </a:outerShdw>
                </a:effectLst>
                <a:latin typeface="Arial" pitchFamily="34" charset="0"/>
                <a:cs typeface="Arial" pitchFamily="34" charset="0"/>
              </a:rPr>
              <a:t>ПРАВОСЛАВНЫХ</a:t>
            </a:r>
            <a:endParaRPr lang="ru-RU" sz="4000" b="1" dirty="0">
              <a:ln w="11430">
                <a:solidFill>
                  <a:srgbClr val="009900"/>
                </a:solidFill>
              </a:ln>
              <a:solidFill>
                <a:srgbClr val="009900"/>
              </a:solidFill>
              <a:effectLst>
                <a:outerShdw blurRad="50800" dist="39000" dir="5460000" algn="tl">
                  <a:srgbClr val="000000">
                    <a:alpha val="38000"/>
                  </a:srgbClr>
                </a:outerShdw>
              </a:effectLst>
              <a:latin typeface="Arial" pitchFamily="34" charset="0"/>
              <a:cs typeface="Arial" pitchFamily="34" charset="0"/>
            </a:endParaRPr>
          </a:p>
        </p:txBody>
      </p:sp>
      <p:sp>
        <p:nvSpPr>
          <p:cNvPr id="6" name="TextBox 5"/>
          <p:cNvSpPr txBox="1"/>
          <p:nvPr/>
        </p:nvSpPr>
        <p:spPr>
          <a:xfrm>
            <a:off x="1928802" y="4429124"/>
            <a:ext cx="3429024" cy="1015663"/>
          </a:xfrm>
          <a:prstGeom prst="rect">
            <a:avLst/>
          </a:prstGeom>
          <a:noFill/>
        </p:spPr>
        <p:txBody>
          <a:bodyPr wrap="square" rtlCol="0">
            <a:spAutoFit/>
          </a:bodyPr>
          <a:lstStyle/>
          <a:p>
            <a:pPr algn="ctr"/>
            <a:r>
              <a:rPr lang="ru-RU" sz="6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ДЕТЕЙ</a:t>
            </a:r>
            <a:endParaRPr lang="ru-RU" sz="6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Рисунок 7" descr="235e2b20eb6b.jpg"/>
          <p:cNvPicPr>
            <a:picLocks noChangeAspect="1"/>
          </p:cNvPicPr>
          <p:nvPr/>
        </p:nvPicPr>
        <p:blipFill>
          <a:blip r:embed="rId4" cstate="email"/>
          <a:srcRect/>
          <a:stretch>
            <a:fillRect/>
          </a:stretch>
        </p:blipFill>
        <p:spPr>
          <a:xfrm>
            <a:off x="2357430" y="5286380"/>
            <a:ext cx="2410291" cy="2928958"/>
          </a:xfrm>
          <a:prstGeom prst="ellipse">
            <a:avLst/>
          </a:prstGeom>
        </p:spPr>
      </p:pic>
      <p:sp>
        <p:nvSpPr>
          <p:cNvPr id="9" name="TextBox 8"/>
          <p:cNvSpPr txBox="1"/>
          <p:nvPr/>
        </p:nvSpPr>
        <p:spPr>
          <a:xfrm>
            <a:off x="1285860" y="8215338"/>
            <a:ext cx="4500594" cy="646331"/>
          </a:xfrm>
          <a:prstGeom prst="rect">
            <a:avLst/>
          </a:prstGeom>
          <a:noFill/>
        </p:spPr>
        <p:txBody>
          <a:bodyPr wrap="square" rtlCol="0">
            <a:spAutoFit/>
          </a:bodyPr>
          <a:lstStyle/>
          <a:p>
            <a:pPr algn="ctr"/>
            <a:r>
              <a:rPr lang="ru-RU" b="1" dirty="0" smtClean="0">
                <a:solidFill>
                  <a:schemeClr val="bg1"/>
                </a:solidFill>
                <a:latin typeface="Arial" pitchFamily="34" charset="0"/>
                <a:cs typeface="Arial" pitchFamily="34" charset="0"/>
              </a:rPr>
              <a:t>Презентацию создала;</a:t>
            </a:r>
          </a:p>
          <a:p>
            <a:pPr algn="ctr"/>
            <a:r>
              <a:rPr lang="ru-RU" b="1" dirty="0" smtClean="0">
                <a:solidFill>
                  <a:schemeClr val="bg1"/>
                </a:solidFill>
                <a:latin typeface="Arial" pitchFamily="34" charset="0"/>
                <a:cs typeface="Arial" pitchFamily="34" charset="0"/>
              </a:rPr>
              <a:t>учитель-логопед </a:t>
            </a:r>
            <a:r>
              <a:rPr lang="ru-RU" b="1" dirty="0" err="1" smtClean="0">
                <a:solidFill>
                  <a:schemeClr val="bg1"/>
                </a:solidFill>
                <a:latin typeface="Arial" pitchFamily="34" charset="0"/>
                <a:cs typeface="Arial" pitchFamily="34" charset="0"/>
              </a:rPr>
              <a:t>Полевская</a:t>
            </a:r>
            <a:r>
              <a:rPr lang="ru-RU" b="1" dirty="0" smtClean="0">
                <a:solidFill>
                  <a:schemeClr val="bg1"/>
                </a:solidFill>
                <a:latin typeface="Arial" pitchFamily="34" charset="0"/>
                <a:cs typeface="Arial" pitchFamily="34" charset="0"/>
              </a:rPr>
              <a:t> Э.Ю.</a:t>
            </a:r>
            <a:endParaRPr lang="ru-RU" b="1" dirty="0">
              <a:solidFill>
                <a:schemeClr val="bg1"/>
              </a:solidFill>
              <a:latin typeface="Arial" pitchFamily="34" charset="0"/>
              <a:cs typeface="Arial" pitchFamily="34" charset="0"/>
            </a:endParaRPr>
          </a:p>
        </p:txBody>
      </p:sp>
      <p:sp>
        <p:nvSpPr>
          <p:cNvPr id="10" name="TextBox 9"/>
          <p:cNvSpPr txBox="1"/>
          <p:nvPr/>
        </p:nvSpPr>
        <p:spPr>
          <a:xfrm>
            <a:off x="1928802" y="357158"/>
            <a:ext cx="3429024" cy="646331"/>
          </a:xfrm>
          <a:prstGeom prst="rect">
            <a:avLst/>
          </a:prstGeom>
          <a:noFill/>
        </p:spPr>
        <p:txBody>
          <a:bodyPr wrap="square" rtlCol="0">
            <a:spAutoFit/>
          </a:bodyPr>
          <a:lstStyle/>
          <a:p>
            <a:pPr algn="ctr"/>
            <a:r>
              <a:rPr lang="ru-RU" b="1" dirty="0" smtClean="0">
                <a:solidFill>
                  <a:schemeClr val="bg1"/>
                </a:solidFill>
                <a:latin typeface="Arial" pitchFamily="34" charset="0"/>
                <a:cs typeface="Arial" pitchFamily="34" charset="0"/>
              </a:rPr>
              <a:t>МБДОУ </a:t>
            </a:r>
            <a:r>
              <a:rPr lang="ru-RU" b="1" dirty="0" err="1" smtClean="0">
                <a:solidFill>
                  <a:schemeClr val="bg1"/>
                </a:solidFill>
                <a:latin typeface="Arial" pitchFamily="34" charset="0"/>
                <a:cs typeface="Arial" pitchFamily="34" charset="0"/>
              </a:rPr>
              <a:t>д</a:t>
            </a:r>
            <a:r>
              <a:rPr lang="ru-RU" b="1" dirty="0" smtClean="0">
                <a:solidFill>
                  <a:schemeClr val="bg1"/>
                </a:solidFill>
                <a:latin typeface="Arial" pitchFamily="34" charset="0"/>
                <a:cs typeface="Arial" pitchFamily="34" charset="0"/>
              </a:rPr>
              <a:t>/с № 62</a:t>
            </a:r>
          </a:p>
          <a:p>
            <a:pPr algn="ctr"/>
            <a:r>
              <a:rPr lang="ru-RU" b="1" dirty="0" smtClean="0">
                <a:solidFill>
                  <a:schemeClr val="bg1"/>
                </a:solidFill>
                <a:latin typeface="Arial" pitchFamily="34" charset="0"/>
                <a:cs typeface="Arial" pitchFamily="34" charset="0"/>
              </a:rPr>
              <a:t>г.Новороссийск</a:t>
            </a:r>
            <a:endParaRPr lang="ru-RU"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iterate type="lt">
                                    <p:tmPct val="10000"/>
                                  </p:iterate>
                                  <p:childTnLst>
                                    <p:animClr clrSpc="hsl">
                                      <p:cBhvr override="childStyle">
                                        <p:cTn id="6" dur="1000" fill="hold"/>
                                        <p:tgtEl>
                                          <p:spTgt spid="3"/>
                                        </p:tgtEl>
                                        <p:attrNameLst>
                                          <p:attrName>style.color</p:attrName>
                                        </p:attrNameLst>
                                      </p:cBhvr>
                                      <p:by>
                                        <p:hsl h="-7200000" s="0" l="0"/>
                                      </p:by>
                                    </p:animClr>
                                    <p:animClr clrSpc="hsl">
                                      <p:cBhvr>
                                        <p:cTn id="7" dur="1000" fill="hold"/>
                                        <p:tgtEl>
                                          <p:spTgt spid="3"/>
                                        </p:tgtEl>
                                        <p:attrNameLst>
                                          <p:attrName>fillcolor</p:attrName>
                                        </p:attrNameLst>
                                      </p:cBhvr>
                                      <p:by>
                                        <p:hsl h="-7200000" s="0" l="0"/>
                                      </p:by>
                                    </p:animClr>
                                    <p:animClr clrSpc="hsl">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par>
                                <p:cTn id="20" presetID="22" presetClass="emph" presetSubtype="0" repeatCount="indefinite" fill="hold" grpId="0" nodeType="withEffect">
                                  <p:stCondLst>
                                    <p:cond delay="0"/>
                                  </p:stCondLst>
                                  <p:iterate type="lt">
                                    <p:tmPct val="10000"/>
                                  </p:iterate>
                                  <p:childTnLst>
                                    <p:animClr clrSpc="hsl">
                                      <p:cBhvr override="childStyle">
                                        <p:cTn id="21" dur="1000" fill="hold"/>
                                        <p:tgtEl>
                                          <p:spTgt spid="6"/>
                                        </p:tgtEl>
                                        <p:attrNameLst>
                                          <p:attrName>style.color</p:attrName>
                                        </p:attrNameLst>
                                      </p:cBhvr>
                                      <p:by>
                                        <p:hsl h="-7200000" s="0" l="0"/>
                                      </p:by>
                                    </p:animClr>
                                    <p:animClr clrSpc="hsl">
                                      <p:cBhvr>
                                        <p:cTn id="22" dur="1000" fill="hold"/>
                                        <p:tgtEl>
                                          <p:spTgt spid="6"/>
                                        </p:tgtEl>
                                        <p:attrNameLst>
                                          <p:attrName>fillcolor</p:attrName>
                                        </p:attrNameLst>
                                      </p:cBhvr>
                                      <p:by>
                                        <p:hsl h="-7200000" s="0" l="0"/>
                                      </p:by>
                                    </p:animClr>
                                    <p:animClr clrSpc="hsl">
                                      <p:cBhvr>
                                        <p:cTn id="23" dur="1000" fill="hold"/>
                                        <p:tgtEl>
                                          <p:spTgt spid="6"/>
                                        </p:tgtEl>
                                        <p:attrNameLst>
                                          <p:attrName>stroke.color</p:attrName>
                                        </p:attrNameLst>
                                      </p:cBhvr>
                                      <p:by>
                                        <p:hsl h="-7200000" s="0" l="0"/>
                                      </p:by>
                                    </p:animClr>
                                    <p:set>
                                      <p:cBhvr>
                                        <p:cTn id="24"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3" name="TextBox 2"/>
          <p:cNvSpPr txBox="1"/>
          <p:nvPr/>
        </p:nvSpPr>
        <p:spPr>
          <a:xfrm>
            <a:off x="571480" y="2428860"/>
            <a:ext cx="3643338" cy="1754326"/>
          </a:xfrm>
          <a:prstGeom prst="rect">
            <a:avLst/>
          </a:prstGeom>
          <a:noFill/>
        </p:spPr>
        <p:txBody>
          <a:bodyPr wrap="square" rtlCol="0">
            <a:spAutoFit/>
          </a:bodyPr>
          <a:lstStyle/>
          <a:p>
            <a:r>
              <a:rPr lang="ru-RU" b="1" dirty="0" smtClean="0">
                <a:solidFill>
                  <a:srgbClr val="4A206A"/>
                </a:solidFill>
              </a:rPr>
              <a:t>Если кто-нибудь кому –то</a:t>
            </a:r>
          </a:p>
          <a:p>
            <a:r>
              <a:rPr lang="ru-RU" b="1" dirty="0" smtClean="0">
                <a:solidFill>
                  <a:srgbClr val="4A206A"/>
                </a:solidFill>
              </a:rPr>
              <a:t>Что-то очень пожалел –</a:t>
            </a:r>
          </a:p>
          <a:p>
            <a:r>
              <a:rPr lang="ru-RU" b="1" dirty="0" smtClean="0">
                <a:solidFill>
                  <a:srgbClr val="4A206A"/>
                </a:solidFill>
              </a:rPr>
              <a:t>Это жадность.</a:t>
            </a:r>
          </a:p>
          <a:p>
            <a:r>
              <a:rPr lang="ru-RU" b="1" dirty="0" smtClean="0">
                <a:solidFill>
                  <a:srgbClr val="4A206A"/>
                </a:solidFill>
              </a:rPr>
              <a:t>Если кто-нибудь кого-то</a:t>
            </a:r>
          </a:p>
          <a:p>
            <a:r>
              <a:rPr lang="ru-RU" b="1" dirty="0" smtClean="0">
                <a:solidFill>
                  <a:srgbClr val="4A206A"/>
                </a:solidFill>
              </a:rPr>
              <a:t>Где-то очень пожалел –</a:t>
            </a:r>
          </a:p>
          <a:p>
            <a:r>
              <a:rPr lang="ru-RU" b="1" dirty="0" smtClean="0">
                <a:solidFill>
                  <a:srgbClr val="4A206A"/>
                </a:solidFill>
              </a:rPr>
              <a:t>Это жалость.</a:t>
            </a:r>
          </a:p>
        </p:txBody>
      </p:sp>
      <p:pic>
        <p:nvPicPr>
          <p:cNvPr id="7170" name="Picture 2" descr="C:\Documents and Settings\User\Мои документы\1302197174_a-z.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71546" y="571472"/>
            <a:ext cx="1285884" cy="1653279"/>
          </a:xfrm>
          <a:prstGeom prst="rect">
            <a:avLst/>
          </a:prstGeom>
          <a:noFill/>
        </p:spPr>
      </p:pic>
      <p:pic>
        <p:nvPicPr>
          <p:cNvPr id="6" name="Рисунок 5" descr="Копия 330026694634_3916823_rrrrrsss.jpg"/>
          <p:cNvPicPr>
            <a:picLocks noChangeAspect="1"/>
          </p:cNvPicPr>
          <p:nvPr/>
        </p:nvPicPr>
        <p:blipFill>
          <a:blip r:embed="rId4" cstate="email"/>
          <a:stretch>
            <a:fillRect/>
          </a:stretch>
        </p:blipFill>
        <p:spPr>
          <a:xfrm>
            <a:off x="928670" y="5357818"/>
            <a:ext cx="3405190" cy="2463442"/>
          </a:xfrm>
          <a:prstGeom prst="rect">
            <a:avLst/>
          </a:prstGeom>
        </p:spPr>
      </p:pic>
      <p:sp>
        <p:nvSpPr>
          <p:cNvPr id="7" name="TextBox 6"/>
          <p:cNvSpPr txBox="1"/>
          <p:nvPr/>
        </p:nvSpPr>
        <p:spPr>
          <a:xfrm>
            <a:off x="2357430" y="1000100"/>
            <a:ext cx="4000528" cy="1200329"/>
          </a:xfrm>
          <a:prstGeom prst="rect">
            <a:avLst/>
          </a:prstGeom>
          <a:noFill/>
        </p:spPr>
        <p:txBody>
          <a:bodyPr wrap="square" rtlCol="0">
            <a:spAutoFit/>
          </a:bodyPr>
          <a:lstStyle/>
          <a:p>
            <a:r>
              <a:rPr lang="ru-RU" sz="36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ЖАДНОСТЬ И ЖАЛОСТЬ</a:t>
            </a:r>
          </a:p>
        </p:txBody>
      </p:sp>
      <p:pic>
        <p:nvPicPr>
          <p:cNvPr id="27649" name="Picture 1" descr="C:\Documents and Settings\User\Мои документы\Православие картинки\0_5473c_6f6f1d7e_XL.jpg"/>
          <p:cNvPicPr>
            <a:picLocks noChangeAspect="1" noChangeArrowheads="1"/>
          </p:cNvPicPr>
          <p:nvPr/>
        </p:nvPicPr>
        <p:blipFill>
          <a:blip r:embed="rId5" cstate="email">
            <a:clrChange>
              <a:clrFrom>
                <a:srgbClr val="FCFCFC"/>
              </a:clrFrom>
              <a:clrTo>
                <a:srgbClr val="FCFCFC">
                  <a:alpha val="0"/>
                </a:srgbClr>
              </a:clrTo>
            </a:clrChange>
          </a:blip>
          <a:srcRect/>
          <a:stretch>
            <a:fillRect/>
          </a:stretch>
        </p:blipFill>
        <p:spPr bwMode="auto">
          <a:xfrm>
            <a:off x="4143380" y="2285984"/>
            <a:ext cx="2033588" cy="3810001"/>
          </a:xfrm>
          <a:prstGeom prst="rect">
            <a:avLst/>
          </a:prstGeom>
          <a:noFill/>
        </p:spPr>
      </p:pic>
      <p:pic>
        <p:nvPicPr>
          <p:cNvPr id="8" name="Рисунок 7" descr="81062255_963d259a5d72.png"/>
          <p:cNvPicPr>
            <a:picLocks noChangeAspect="1"/>
          </p:cNvPicPr>
          <p:nvPr/>
        </p:nvPicPr>
        <p:blipFill>
          <a:blip r:embed="rId6" cstate="email"/>
          <a:stretch>
            <a:fillRect/>
          </a:stretch>
        </p:blipFill>
        <p:spPr>
          <a:xfrm>
            <a:off x="1571612" y="8063499"/>
            <a:ext cx="3929090" cy="1080501"/>
          </a:xfrm>
          <a:prstGeom prst="rect">
            <a:avLst/>
          </a:prstGeom>
        </p:spPr>
      </p:pic>
      <p:pic>
        <p:nvPicPr>
          <p:cNvPr id="9" name="Рисунок 8" descr="ogon-117.gif"/>
          <p:cNvPicPr>
            <a:picLocks noChangeAspect="1"/>
          </p:cNvPicPr>
          <p:nvPr/>
        </p:nvPicPr>
        <p:blipFill>
          <a:blip r:embed="rId7"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pic>
        <p:nvPicPr>
          <p:cNvPr id="5" name="Рисунок 4" descr="330026694634_263917462_rrrsss.jpg"/>
          <p:cNvPicPr>
            <a:picLocks noChangeAspect="1"/>
          </p:cNvPicPr>
          <p:nvPr/>
        </p:nvPicPr>
        <p:blipFill>
          <a:blip r:embed="rId3" cstate="email"/>
          <a:srcRect/>
          <a:stretch>
            <a:fillRect/>
          </a:stretch>
        </p:blipFill>
        <p:spPr>
          <a:xfrm flipH="1">
            <a:off x="3275355" y="4429124"/>
            <a:ext cx="2824307" cy="3585572"/>
          </a:xfrm>
          <a:prstGeom prst="rect">
            <a:avLst/>
          </a:prstGeom>
          <a:ln>
            <a:noFill/>
          </a:ln>
          <a:effectLst>
            <a:softEdge rad="112500"/>
          </a:effectLst>
        </p:spPr>
      </p:pic>
      <p:sp>
        <p:nvSpPr>
          <p:cNvPr id="3" name="TextBox 2"/>
          <p:cNvSpPr txBox="1"/>
          <p:nvPr/>
        </p:nvSpPr>
        <p:spPr>
          <a:xfrm>
            <a:off x="571480" y="2500298"/>
            <a:ext cx="3429024" cy="3139321"/>
          </a:xfrm>
          <a:prstGeom prst="rect">
            <a:avLst/>
          </a:prstGeom>
          <a:noFill/>
        </p:spPr>
        <p:txBody>
          <a:bodyPr wrap="square" rtlCol="0">
            <a:spAutoFit/>
          </a:bodyPr>
          <a:lstStyle/>
          <a:p>
            <a:r>
              <a:rPr lang="ru-RU" b="1" dirty="0" smtClean="0">
                <a:solidFill>
                  <a:srgbClr val="4A206A"/>
                </a:solidFill>
              </a:rPr>
              <a:t>Мне вчера не повезло:</a:t>
            </a:r>
          </a:p>
          <a:p>
            <a:r>
              <a:rPr lang="ru-RU" b="1" dirty="0" smtClean="0">
                <a:solidFill>
                  <a:srgbClr val="4A206A"/>
                </a:solidFill>
              </a:rPr>
              <a:t>Один мальчишка –</a:t>
            </a:r>
          </a:p>
          <a:p>
            <a:r>
              <a:rPr lang="ru-RU" b="1" dirty="0" smtClean="0">
                <a:solidFill>
                  <a:srgbClr val="4A206A"/>
                </a:solidFill>
              </a:rPr>
              <a:t>Злой-презлой –</a:t>
            </a:r>
          </a:p>
          <a:p>
            <a:r>
              <a:rPr lang="ru-RU" b="1" dirty="0" smtClean="0">
                <a:solidFill>
                  <a:srgbClr val="4A206A"/>
                </a:solidFill>
              </a:rPr>
              <a:t>Пистолет в меня направил.</a:t>
            </a:r>
          </a:p>
          <a:p>
            <a:r>
              <a:rPr lang="ru-RU" b="1" dirty="0" smtClean="0">
                <a:solidFill>
                  <a:srgbClr val="4A206A"/>
                </a:solidFill>
              </a:rPr>
              <a:t>Это было против правил,</a:t>
            </a:r>
          </a:p>
          <a:p>
            <a:r>
              <a:rPr lang="ru-RU" b="1" dirty="0" smtClean="0">
                <a:solidFill>
                  <a:srgbClr val="4A206A"/>
                </a:solidFill>
              </a:rPr>
              <a:t>Я его предупредил.</a:t>
            </a:r>
          </a:p>
          <a:p>
            <a:r>
              <a:rPr lang="ru-RU" b="1" dirty="0" smtClean="0">
                <a:solidFill>
                  <a:srgbClr val="4A206A"/>
                </a:solidFill>
              </a:rPr>
              <a:t>Он затопал, завопил,</a:t>
            </a:r>
          </a:p>
          <a:p>
            <a:r>
              <a:rPr lang="ru-RU" b="1" dirty="0" smtClean="0">
                <a:solidFill>
                  <a:srgbClr val="4A206A"/>
                </a:solidFill>
              </a:rPr>
              <a:t>Пистолетом размахнулся –</a:t>
            </a:r>
          </a:p>
          <a:p>
            <a:r>
              <a:rPr lang="ru-RU" b="1" dirty="0" smtClean="0">
                <a:solidFill>
                  <a:srgbClr val="4A206A"/>
                </a:solidFill>
              </a:rPr>
              <a:t>И на месте растянулся.</a:t>
            </a:r>
          </a:p>
          <a:p>
            <a:r>
              <a:rPr lang="ru-RU" b="1" dirty="0" smtClean="0">
                <a:solidFill>
                  <a:srgbClr val="4A206A"/>
                </a:solidFill>
              </a:rPr>
              <a:t>Зло меня не победило –</a:t>
            </a:r>
          </a:p>
          <a:p>
            <a:r>
              <a:rPr lang="ru-RU" b="1" dirty="0" smtClean="0">
                <a:solidFill>
                  <a:srgbClr val="4A206A"/>
                </a:solidFill>
              </a:rPr>
              <a:t>Прямо в лужу угодило.</a:t>
            </a:r>
          </a:p>
        </p:txBody>
      </p:sp>
      <p:pic>
        <p:nvPicPr>
          <p:cNvPr id="8194" name="Picture 2" descr="C:\Documents and Settings\User\Мои документы\1302197174_a-z.jpg"/>
          <p:cNvPicPr>
            <a:picLocks noChangeAspect="1" noChangeArrowheads="1"/>
          </p:cNvPicPr>
          <p:nvPr/>
        </p:nvPicPr>
        <p:blipFill>
          <a:blip r:embed="rId4" cstate="email"/>
          <a:srcRect/>
          <a:stretch>
            <a:fillRect/>
          </a:stretch>
        </p:blipFill>
        <p:spPr bwMode="auto">
          <a:xfrm>
            <a:off x="1285860" y="642910"/>
            <a:ext cx="1095366" cy="2000264"/>
          </a:xfrm>
          <a:prstGeom prst="rect">
            <a:avLst/>
          </a:prstGeom>
          <a:noFill/>
        </p:spPr>
      </p:pic>
      <p:sp>
        <p:nvSpPr>
          <p:cNvPr id="6" name="TextBox 5"/>
          <p:cNvSpPr txBox="1"/>
          <p:nvPr/>
        </p:nvSpPr>
        <p:spPr>
          <a:xfrm>
            <a:off x="2428868" y="1571604"/>
            <a:ext cx="2000264"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ЗЛО</a:t>
            </a:r>
          </a:p>
        </p:txBody>
      </p:sp>
      <p:pic>
        <p:nvPicPr>
          <p:cNvPr id="26625" name="Picture 1" descr="C:\Documents and Settings\User\Мои документы\Православие картинки\43964299_00000043.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flipH="1">
            <a:off x="1214422" y="5857884"/>
            <a:ext cx="1857388" cy="2111322"/>
          </a:xfrm>
          <a:prstGeom prst="rect">
            <a:avLst/>
          </a:prstGeom>
          <a:noFill/>
        </p:spPr>
      </p:pic>
      <p:pic>
        <p:nvPicPr>
          <p:cNvPr id="8" name="Рисунок 7" descr="81062255_963d259a5d72.png"/>
          <p:cNvPicPr>
            <a:picLocks noChangeAspect="1"/>
          </p:cNvPicPr>
          <p:nvPr/>
        </p:nvPicPr>
        <p:blipFill>
          <a:blip r:embed="rId6" cstate="email"/>
          <a:stretch>
            <a:fillRect/>
          </a:stretch>
        </p:blipFill>
        <p:spPr>
          <a:xfrm>
            <a:off x="1571612" y="7929586"/>
            <a:ext cx="3929090" cy="1080501"/>
          </a:xfrm>
          <a:prstGeom prst="rect">
            <a:avLst/>
          </a:prstGeom>
        </p:spPr>
      </p:pic>
      <p:pic>
        <p:nvPicPr>
          <p:cNvPr id="9" name="Рисунок 8" descr="ogon-117.gif"/>
          <p:cNvPicPr>
            <a:picLocks noChangeAspect="1"/>
          </p:cNvPicPr>
          <p:nvPr/>
        </p:nvPicPr>
        <p:blipFill>
          <a:blip r:embed="rId7"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3" name="TextBox 2"/>
          <p:cNvSpPr txBox="1"/>
          <p:nvPr/>
        </p:nvSpPr>
        <p:spPr>
          <a:xfrm>
            <a:off x="500042" y="2714612"/>
            <a:ext cx="3571900" cy="2585323"/>
          </a:xfrm>
          <a:prstGeom prst="rect">
            <a:avLst/>
          </a:prstGeom>
          <a:noFill/>
        </p:spPr>
        <p:txBody>
          <a:bodyPr wrap="square" rtlCol="0">
            <a:spAutoFit/>
          </a:bodyPr>
          <a:lstStyle/>
          <a:p>
            <a:r>
              <a:rPr lang="ru-RU" b="1" dirty="0" smtClean="0">
                <a:solidFill>
                  <a:srgbClr val="4A206A"/>
                </a:solidFill>
              </a:rPr>
              <a:t>Над кроваткой, чуть в сторонке,</a:t>
            </a:r>
          </a:p>
          <a:p>
            <a:r>
              <a:rPr lang="ru-RU" b="1" dirty="0" smtClean="0">
                <a:solidFill>
                  <a:srgbClr val="4A206A"/>
                </a:solidFill>
              </a:rPr>
              <a:t>Божьей Матери иконка.</a:t>
            </a:r>
          </a:p>
          <a:p>
            <a:r>
              <a:rPr lang="ru-RU" b="1" dirty="0" smtClean="0">
                <a:solidFill>
                  <a:srgbClr val="4A206A"/>
                </a:solidFill>
              </a:rPr>
              <a:t>Добрый взгляд Её лучится;</a:t>
            </a:r>
          </a:p>
          <a:p>
            <a:r>
              <a:rPr lang="ru-RU" b="1" dirty="0" smtClean="0">
                <a:solidFill>
                  <a:srgbClr val="4A206A"/>
                </a:solidFill>
              </a:rPr>
              <a:t>Если мама отлучился,</a:t>
            </a:r>
          </a:p>
          <a:p>
            <a:r>
              <a:rPr lang="ru-RU" b="1" dirty="0" smtClean="0">
                <a:solidFill>
                  <a:srgbClr val="4A206A"/>
                </a:solidFill>
              </a:rPr>
              <a:t>То не страшно мне одной –</a:t>
            </a:r>
          </a:p>
          <a:p>
            <a:r>
              <a:rPr lang="ru-RU" b="1" dirty="0" smtClean="0">
                <a:solidFill>
                  <a:srgbClr val="4A206A"/>
                </a:solidFill>
              </a:rPr>
              <a:t>Матерь Божия со мной.</a:t>
            </a:r>
          </a:p>
          <a:p>
            <a:r>
              <a:rPr lang="ru-RU" b="1" dirty="0" smtClean="0">
                <a:solidFill>
                  <a:srgbClr val="4A206A"/>
                </a:solidFill>
              </a:rPr>
              <a:t> </a:t>
            </a:r>
          </a:p>
          <a:p>
            <a:r>
              <a:rPr lang="ru-RU" b="1" dirty="0" smtClean="0">
                <a:solidFill>
                  <a:srgbClr val="4A206A"/>
                </a:solidFill>
              </a:rPr>
              <a:t>Утром рано я проснусь</a:t>
            </a:r>
          </a:p>
          <a:p>
            <a:r>
              <a:rPr lang="ru-RU" b="1" dirty="0" smtClean="0">
                <a:solidFill>
                  <a:srgbClr val="4A206A"/>
                </a:solidFill>
              </a:rPr>
              <a:t>На иконку помолюсь.</a:t>
            </a:r>
          </a:p>
        </p:txBody>
      </p:sp>
      <p:pic>
        <p:nvPicPr>
          <p:cNvPr id="9218" name="Picture 2" descr="C:\Documents and Settings\User\Мои документы\1302197312_i-r.jpg"/>
          <p:cNvPicPr>
            <a:picLocks noChangeAspect="1" noChangeArrowheads="1"/>
          </p:cNvPicPr>
          <p:nvPr/>
        </p:nvPicPr>
        <p:blipFill>
          <a:blip r:embed="rId3" cstate="email"/>
          <a:srcRect/>
          <a:stretch>
            <a:fillRect/>
          </a:stretch>
        </p:blipFill>
        <p:spPr bwMode="auto">
          <a:xfrm>
            <a:off x="1071546" y="642910"/>
            <a:ext cx="1238242" cy="1785950"/>
          </a:xfrm>
          <a:prstGeom prst="rect">
            <a:avLst/>
          </a:prstGeom>
          <a:noFill/>
        </p:spPr>
      </p:pic>
      <p:sp>
        <p:nvSpPr>
          <p:cNvPr id="5" name="TextBox 4"/>
          <p:cNvSpPr txBox="1"/>
          <p:nvPr/>
        </p:nvSpPr>
        <p:spPr>
          <a:xfrm>
            <a:off x="2214554" y="1643042"/>
            <a:ext cx="3357586" cy="707886"/>
          </a:xfrm>
          <a:prstGeom prst="rect">
            <a:avLst/>
          </a:prstGeom>
          <a:noFill/>
        </p:spPr>
        <p:txBody>
          <a:bodyPr wrap="square" rtlCol="0">
            <a:spAutoFit/>
          </a:bodyPr>
          <a:lstStyle/>
          <a:p>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ИКОНКА</a:t>
            </a:r>
          </a:p>
        </p:txBody>
      </p:sp>
      <p:pic>
        <p:nvPicPr>
          <p:cNvPr id="8" name="Рисунок 7" descr="81062255_963d259a5d72.png"/>
          <p:cNvPicPr>
            <a:picLocks noChangeAspect="1"/>
          </p:cNvPicPr>
          <p:nvPr/>
        </p:nvPicPr>
        <p:blipFill>
          <a:blip r:embed="rId4" cstate="email"/>
          <a:stretch>
            <a:fillRect/>
          </a:stretch>
        </p:blipFill>
        <p:spPr>
          <a:xfrm>
            <a:off x="1571612" y="7929586"/>
            <a:ext cx="3929090" cy="1080501"/>
          </a:xfrm>
          <a:prstGeom prst="rect">
            <a:avLst/>
          </a:prstGeom>
        </p:spPr>
      </p:pic>
      <p:pic>
        <p:nvPicPr>
          <p:cNvPr id="9" name="Рисунок 8" descr="0_671c8_42b0bdaf_L.gif"/>
          <p:cNvPicPr>
            <a:picLocks noChangeAspect="1"/>
          </p:cNvPicPr>
          <p:nvPr/>
        </p:nvPicPr>
        <p:blipFill>
          <a:blip r:embed="rId5" cstate="email"/>
          <a:stretch>
            <a:fillRect/>
          </a:stretch>
        </p:blipFill>
        <p:spPr>
          <a:xfrm>
            <a:off x="3429000" y="4357686"/>
            <a:ext cx="2643182" cy="3377399"/>
          </a:xfrm>
          <a:prstGeom prst="rect">
            <a:avLst/>
          </a:prstGeom>
        </p:spPr>
      </p:pic>
      <p:pic>
        <p:nvPicPr>
          <p:cNvPr id="10" name="Рисунок 9" descr="ogon-117.gif"/>
          <p:cNvPicPr>
            <a:picLocks noChangeAspect="1"/>
          </p:cNvPicPr>
          <p:nvPr/>
        </p:nvPicPr>
        <p:blipFill>
          <a:blip r:embed="rId6" cstate="email"/>
          <a:stretch>
            <a:fillRect/>
          </a:stretch>
        </p:blipFill>
        <p:spPr>
          <a:xfrm>
            <a:off x="3429000" y="7572396"/>
            <a:ext cx="352425" cy="666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4" name="TextBox 3"/>
          <p:cNvSpPr txBox="1"/>
          <p:nvPr/>
        </p:nvSpPr>
        <p:spPr>
          <a:xfrm>
            <a:off x="571480" y="3143240"/>
            <a:ext cx="4500594" cy="1754326"/>
          </a:xfrm>
          <a:prstGeom prst="rect">
            <a:avLst/>
          </a:prstGeom>
          <a:noFill/>
        </p:spPr>
        <p:txBody>
          <a:bodyPr wrap="square" rtlCol="0">
            <a:spAutoFit/>
          </a:bodyPr>
          <a:lstStyle/>
          <a:p>
            <a:r>
              <a:rPr lang="ru-RU" b="1" dirty="0" smtClean="0">
                <a:solidFill>
                  <a:srgbClr val="4A206A"/>
                </a:solidFill>
              </a:rPr>
              <a:t>Я разрисовал яичко:</a:t>
            </a:r>
          </a:p>
          <a:p>
            <a:r>
              <a:rPr lang="ru-RU" b="1" dirty="0" smtClean="0">
                <a:solidFill>
                  <a:srgbClr val="4A206A"/>
                </a:solidFill>
              </a:rPr>
              <a:t>Ветка, а на ветке птичка,</a:t>
            </a:r>
          </a:p>
          <a:p>
            <a:r>
              <a:rPr lang="ru-RU" b="1" dirty="0" smtClean="0">
                <a:solidFill>
                  <a:srgbClr val="4A206A"/>
                </a:solidFill>
              </a:rPr>
              <a:t>Облако летит в простор,</a:t>
            </a:r>
          </a:p>
          <a:p>
            <a:r>
              <a:rPr lang="ru-RU" b="1" dirty="0" smtClean="0">
                <a:solidFill>
                  <a:srgbClr val="4A206A"/>
                </a:solidFill>
              </a:rPr>
              <a:t>В голубое поднебесье,</a:t>
            </a:r>
          </a:p>
          <a:p>
            <a:r>
              <a:rPr lang="ru-RU" b="1" dirty="0" smtClean="0">
                <a:solidFill>
                  <a:srgbClr val="4A206A"/>
                </a:solidFill>
              </a:rPr>
              <a:t>По серёдочке – узор,</a:t>
            </a:r>
          </a:p>
          <a:p>
            <a:r>
              <a:rPr lang="ru-RU" b="1" dirty="0" smtClean="0">
                <a:solidFill>
                  <a:srgbClr val="4A206A"/>
                </a:solidFill>
              </a:rPr>
              <a:t>А внизу: «Христос </a:t>
            </a:r>
            <a:r>
              <a:rPr lang="ru-RU" b="1" dirty="0" err="1" smtClean="0">
                <a:solidFill>
                  <a:srgbClr val="4A206A"/>
                </a:solidFill>
              </a:rPr>
              <a:t>Воскресе</a:t>
            </a:r>
            <a:r>
              <a:rPr lang="ru-RU" b="1" dirty="0" smtClean="0">
                <a:solidFill>
                  <a:srgbClr val="4A206A"/>
                </a:solidFill>
              </a:rPr>
              <a:t>!»</a:t>
            </a:r>
          </a:p>
        </p:txBody>
      </p:sp>
      <p:pic>
        <p:nvPicPr>
          <p:cNvPr id="6" name="Picture 2" descr="C:\Documents and Settings\User\Мои документы\1302197312_i-r.jpg"/>
          <p:cNvPicPr>
            <a:picLocks noChangeAspect="1" noChangeArrowheads="1"/>
          </p:cNvPicPr>
          <p:nvPr/>
        </p:nvPicPr>
        <p:blipFill>
          <a:blip r:embed="rId3" cstate="email">
            <a:clrChange>
              <a:clrFrom>
                <a:srgbClr val="F5FFFB"/>
              </a:clrFrom>
              <a:clrTo>
                <a:srgbClr val="F5FFFB">
                  <a:alpha val="0"/>
                </a:srgbClr>
              </a:clrTo>
            </a:clrChange>
          </a:blip>
          <a:srcRect/>
          <a:stretch>
            <a:fillRect/>
          </a:stretch>
        </p:blipFill>
        <p:spPr bwMode="auto">
          <a:xfrm>
            <a:off x="928670" y="928662"/>
            <a:ext cx="1238242" cy="1785950"/>
          </a:xfrm>
          <a:prstGeom prst="rect">
            <a:avLst/>
          </a:prstGeom>
          <a:noFill/>
        </p:spPr>
      </p:pic>
      <p:sp>
        <p:nvSpPr>
          <p:cNvPr id="7" name="TextBox 6"/>
          <p:cNvSpPr txBox="1"/>
          <p:nvPr/>
        </p:nvSpPr>
        <p:spPr>
          <a:xfrm>
            <a:off x="2143116" y="1785918"/>
            <a:ext cx="3357586" cy="923330"/>
          </a:xfrm>
          <a:prstGeom prst="rect">
            <a:avLst/>
          </a:prstGeom>
          <a:noFill/>
        </p:spPr>
        <p:txBody>
          <a:bodyPr wrap="square" rtlCol="0">
            <a:spAutoFit/>
          </a:bodyPr>
          <a:lstStyle/>
          <a:p>
            <a:r>
              <a:rPr lang="ru-RU" sz="40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 – Я</a:t>
            </a:r>
            <a:r>
              <a:rPr lang="ru-RU" sz="54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Й</a:t>
            </a:r>
            <a:r>
              <a:rPr lang="ru-RU" sz="40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ЦО</a:t>
            </a:r>
          </a:p>
        </p:txBody>
      </p:sp>
      <p:sp>
        <p:nvSpPr>
          <p:cNvPr id="8" name="Месяц 7"/>
          <p:cNvSpPr/>
          <p:nvPr/>
        </p:nvSpPr>
        <p:spPr>
          <a:xfrm rot="16200000">
            <a:off x="1500174" y="785786"/>
            <a:ext cx="142876" cy="285752"/>
          </a:xfrm>
          <a:prstGeom prst="moon">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81062255_963d259a5d72.png"/>
          <p:cNvPicPr>
            <a:picLocks noChangeAspect="1"/>
          </p:cNvPicPr>
          <p:nvPr/>
        </p:nvPicPr>
        <p:blipFill>
          <a:blip r:embed="rId4" cstate="email"/>
          <a:stretch>
            <a:fillRect/>
          </a:stretch>
        </p:blipFill>
        <p:spPr>
          <a:xfrm>
            <a:off x="1571612" y="7929586"/>
            <a:ext cx="3929090" cy="1080501"/>
          </a:xfrm>
          <a:prstGeom prst="rect">
            <a:avLst/>
          </a:prstGeom>
        </p:spPr>
      </p:pic>
      <p:pic>
        <p:nvPicPr>
          <p:cNvPr id="10" name="Рисунок 9" descr="яйцо.gif"/>
          <p:cNvPicPr>
            <a:picLocks noChangeAspect="1"/>
          </p:cNvPicPr>
          <p:nvPr/>
        </p:nvPicPr>
        <p:blipFill>
          <a:blip r:embed="rId5" cstate="email"/>
          <a:stretch>
            <a:fillRect/>
          </a:stretch>
        </p:blipFill>
        <p:spPr>
          <a:xfrm>
            <a:off x="3643314" y="4714876"/>
            <a:ext cx="2524132" cy="3257708"/>
          </a:xfrm>
          <a:prstGeom prst="rect">
            <a:avLst/>
          </a:prstGeom>
        </p:spPr>
      </p:pic>
      <p:pic>
        <p:nvPicPr>
          <p:cNvPr id="11" name="Рисунок 10"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71480" y="3000364"/>
            <a:ext cx="3357586" cy="2308324"/>
          </a:xfrm>
          <a:prstGeom prst="rect">
            <a:avLst/>
          </a:prstGeom>
          <a:noFill/>
        </p:spPr>
        <p:txBody>
          <a:bodyPr wrap="square" rtlCol="0">
            <a:spAutoFit/>
          </a:bodyPr>
          <a:lstStyle/>
          <a:p>
            <a:r>
              <a:rPr lang="ru-RU" b="1" dirty="0" smtClean="0">
                <a:solidFill>
                  <a:srgbClr val="4A206A"/>
                </a:solidFill>
              </a:rPr>
              <a:t>Мой родной </a:t>
            </a:r>
          </a:p>
          <a:p>
            <a:r>
              <a:rPr lang="ru-RU" b="1" dirty="0" smtClean="0">
                <a:solidFill>
                  <a:srgbClr val="4A206A"/>
                </a:solidFill>
              </a:rPr>
              <a:t>Нательный   крестик,</a:t>
            </a:r>
          </a:p>
          <a:p>
            <a:r>
              <a:rPr lang="ru-RU" b="1" dirty="0" smtClean="0">
                <a:solidFill>
                  <a:srgbClr val="4A206A"/>
                </a:solidFill>
              </a:rPr>
              <a:t>Мы всегда с тобою вместе!</a:t>
            </a:r>
          </a:p>
          <a:p>
            <a:r>
              <a:rPr lang="ru-RU" b="1" dirty="0" smtClean="0">
                <a:solidFill>
                  <a:srgbClr val="4A206A"/>
                </a:solidFill>
              </a:rPr>
              <a:t>Даже в ванной ты со мной:</a:t>
            </a:r>
          </a:p>
          <a:p>
            <a:r>
              <a:rPr lang="ru-RU" b="1" dirty="0" smtClean="0">
                <a:solidFill>
                  <a:srgbClr val="4A206A"/>
                </a:solidFill>
              </a:rPr>
              <a:t>Я плыву, борюсь с волной,</a:t>
            </a:r>
          </a:p>
          <a:p>
            <a:r>
              <a:rPr lang="ru-RU" b="1" dirty="0" smtClean="0">
                <a:solidFill>
                  <a:srgbClr val="4A206A"/>
                </a:solidFill>
              </a:rPr>
              <a:t>А ты – спасаешь от беды,</a:t>
            </a:r>
          </a:p>
          <a:p>
            <a:r>
              <a:rPr lang="ru-RU" b="1" dirty="0" smtClean="0">
                <a:solidFill>
                  <a:srgbClr val="4A206A"/>
                </a:solidFill>
              </a:rPr>
              <a:t>От бушующей воды.</a:t>
            </a:r>
          </a:p>
          <a:p>
            <a:endParaRPr lang="ru-RU" b="1" dirty="0">
              <a:solidFill>
                <a:srgbClr val="4A206A"/>
              </a:solidFill>
            </a:endParaRPr>
          </a:p>
        </p:txBody>
      </p:sp>
      <p:pic>
        <p:nvPicPr>
          <p:cNvPr id="4" name="Рисунок 3" descr="cf868545f0cc.gif"/>
          <p:cNvPicPr>
            <a:picLocks noChangeAspect="1"/>
          </p:cNvPicPr>
          <p:nvPr/>
        </p:nvPicPr>
        <p:blipFill>
          <a:blip r:embed="rId3" cstate="email"/>
          <a:stretch>
            <a:fillRect/>
          </a:stretch>
        </p:blipFill>
        <p:spPr>
          <a:xfrm>
            <a:off x="4214818" y="2000232"/>
            <a:ext cx="1643074" cy="3719486"/>
          </a:xfrm>
          <a:prstGeom prst="rect">
            <a:avLst/>
          </a:prstGeom>
        </p:spPr>
      </p:pic>
      <p:pic>
        <p:nvPicPr>
          <p:cNvPr id="11266" name="Picture 2" descr="C:\Documents and Settings\User\Мои документы\1302197312_i-r.jpg"/>
          <p:cNvPicPr>
            <a:picLocks noChangeAspect="1" noChangeArrowheads="1"/>
          </p:cNvPicPr>
          <p:nvPr/>
        </p:nvPicPr>
        <p:blipFill>
          <a:blip r:embed="rId4" cstate="email"/>
          <a:srcRect/>
          <a:stretch>
            <a:fillRect/>
          </a:stretch>
        </p:blipFill>
        <p:spPr bwMode="auto">
          <a:xfrm>
            <a:off x="1285860" y="1071538"/>
            <a:ext cx="1071570" cy="1785950"/>
          </a:xfrm>
          <a:prstGeom prst="rect">
            <a:avLst/>
          </a:prstGeom>
          <a:noFill/>
        </p:spPr>
      </p:pic>
      <p:sp>
        <p:nvSpPr>
          <p:cNvPr id="7" name="Прямоугольник 6"/>
          <p:cNvSpPr/>
          <p:nvPr/>
        </p:nvSpPr>
        <p:spPr>
          <a:xfrm>
            <a:off x="2428868" y="2071670"/>
            <a:ext cx="357190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КРЕСТИК</a:t>
            </a:r>
          </a:p>
        </p:txBody>
      </p:sp>
      <p:pic>
        <p:nvPicPr>
          <p:cNvPr id="9" name="Рисунок 8"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10" name="Рисунок 9" descr="k19fs7.gif"/>
          <p:cNvPicPr>
            <a:picLocks noChangeAspect="1"/>
          </p:cNvPicPr>
          <p:nvPr/>
        </p:nvPicPr>
        <p:blipFill>
          <a:blip r:embed="rId6" cstate="email"/>
          <a:stretch>
            <a:fillRect/>
          </a:stretch>
        </p:blipFill>
        <p:spPr>
          <a:xfrm>
            <a:off x="1000108" y="5143504"/>
            <a:ext cx="3683847" cy="2929205"/>
          </a:xfrm>
          <a:prstGeom prst="rect">
            <a:avLst/>
          </a:prstGeom>
        </p:spPr>
      </p:pic>
      <p:pic>
        <p:nvPicPr>
          <p:cNvPr id="11" name="Рисунок 10" descr="ogon-117.gif"/>
          <p:cNvPicPr>
            <a:picLocks noChangeAspect="1"/>
          </p:cNvPicPr>
          <p:nvPr/>
        </p:nvPicPr>
        <p:blipFill>
          <a:blip r:embed="rId7"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00042" y="2285984"/>
            <a:ext cx="3643338" cy="2031325"/>
          </a:xfrm>
          <a:prstGeom prst="rect">
            <a:avLst/>
          </a:prstGeom>
          <a:noFill/>
        </p:spPr>
        <p:txBody>
          <a:bodyPr wrap="square" rtlCol="0">
            <a:spAutoFit/>
          </a:bodyPr>
          <a:lstStyle/>
          <a:p>
            <a:r>
              <a:rPr lang="ru-RU" b="1" dirty="0" smtClean="0">
                <a:solidFill>
                  <a:srgbClr val="4A206A"/>
                </a:solidFill>
              </a:rPr>
              <a:t>На меня напала лень.</a:t>
            </a:r>
          </a:p>
          <a:p>
            <a:r>
              <a:rPr lang="ru-RU" b="1" dirty="0" smtClean="0">
                <a:solidFill>
                  <a:srgbClr val="4A206A"/>
                </a:solidFill>
              </a:rPr>
              <a:t>Я борюсь с ней</a:t>
            </a:r>
          </a:p>
          <a:p>
            <a:r>
              <a:rPr lang="ru-RU" b="1" dirty="0" smtClean="0">
                <a:solidFill>
                  <a:srgbClr val="4A206A"/>
                </a:solidFill>
              </a:rPr>
              <a:t>Целый день.</a:t>
            </a:r>
          </a:p>
          <a:p>
            <a:r>
              <a:rPr lang="ru-RU" b="1" dirty="0" smtClean="0">
                <a:solidFill>
                  <a:srgbClr val="4A206A"/>
                </a:solidFill>
              </a:rPr>
              <a:t>Лень, ребята, душу губит,</a:t>
            </a:r>
          </a:p>
          <a:p>
            <a:r>
              <a:rPr lang="ru-RU" b="1" dirty="0" smtClean="0">
                <a:solidFill>
                  <a:srgbClr val="4A206A"/>
                </a:solidFill>
              </a:rPr>
              <a:t>И ленивых</a:t>
            </a:r>
          </a:p>
          <a:p>
            <a:r>
              <a:rPr lang="ru-RU" b="1" dirty="0" smtClean="0">
                <a:solidFill>
                  <a:srgbClr val="4A206A"/>
                </a:solidFill>
              </a:rPr>
              <a:t>Бог не любит.</a:t>
            </a:r>
          </a:p>
          <a:p>
            <a:r>
              <a:rPr lang="ru-RU" b="1" dirty="0" smtClean="0">
                <a:solidFill>
                  <a:srgbClr val="4A206A"/>
                </a:solidFill>
              </a:rPr>
              <a:t>Я прогнал её за дверь.</a:t>
            </a:r>
          </a:p>
        </p:txBody>
      </p:sp>
      <p:pic>
        <p:nvPicPr>
          <p:cNvPr id="12290" name="Picture 2" descr="C:\Documents and Settings\User\Мои документы\1302197312_i-r.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00108" y="571472"/>
            <a:ext cx="1214446" cy="1857388"/>
          </a:xfrm>
          <a:prstGeom prst="rect">
            <a:avLst/>
          </a:prstGeom>
          <a:noFill/>
        </p:spPr>
      </p:pic>
      <p:sp>
        <p:nvSpPr>
          <p:cNvPr id="5" name="TextBox 4"/>
          <p:cNvSpPr txBox="1"/>
          <p:nvPr/>
        </p:nvSpPr>
        <p:spPr>
          <a:xfrm>
            <a:off x="2071678" y="1500166"/>
            <a:ext cx="4071966"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ЛЕНОСТЬ</a:t>
            </a:r>
          </a:p>
        </p:txBody>
      </p:sp>
      <p:pic>
        <p:nvPicPr>
          <p:cNvPr id="6" name="Рисунок 5" descr="0706011235240.jpg"/>
          <p:cNvPicPr>
            <a:picLocks noChangeAspect="1"/>
          </p:cNvPicPr>
          <p:nvPr/>
        </p:nvPicPr>
        <p:blipFill>
          <a:blip r:embed="rId4" cstate="email"/>
          <a:srcRect/>
          <a:stretch>
            <a:fillRect/>
          </a:stretch>
        </p:blipFill>
        <p:spPr>
          <a:xfrm>
            <a:off x="1357298" y="5500694"/>
            <a:ext cx="4000528" cy="2645510"/>
          </a:xfrm>
          <a:prstGeom prst="rect">
            <a:avLst/>
          </a:prstGeom>
        </p:spPr>
      </p:pic>
      <p:sp>
        <p:nvSpPr>
          <p:cNvPr id="7" name="Прямоугольник 6"/>
          <p:cNvSpPr/>
          <p:nvPr/>
        </p:nvSpPr>
        <p:spPr>
          <a:xfrm>
            <a:off x="3500438" y="3214678"/>
            <a:ext cx="2928934" cy="2308324"/>
          </a:xfrm>
          <a:prstGeom prst="rect">
            <a:avLst/>
          </a:prstGeom>
        </p:spPr>
        <p:txBody>
          <a:bodyPr wrap="square">
            <a:spAutoFit/>
          </a:bodyPr>
          <a:lstStyle/>
          <a:p>
            <a:r>
              <a:rPr lang="ru-RU" b="1" dirty="0" smtClean="0">
                <a:solidFill>
                  <a:srgbClr val="4A206A"/>
                </a:solidFill>
              </a:rPr>
              <a:t>На душе легко теперь,</a:t>
            </a:r>
          </a:p>
          <a:p>
            <a:r>
              <a:rPr lang="ru-RU" b="1" dirty="0" smtClean="0">
                <a:solidFill>
                  <a:srgbClr val="4A206A"/>
                </a:solidFill>
              </a:rPr>
              <a:t>Только чувствую:</a:t>
            </a:r>
          </a:p>
          <a:p>
            <a:r>
              <a:rPr lang="ru-RU" b="1" dirty="0" smtClean="0">
                <a:solidFill>
                  <a:srgbClr val="4A206A"/>
                </a:solidFill>
              </a:rPr>
              <a:t>Злодейка</a:t>
            </a:r>
          </a:p>
          <a:p>
            <a:r>
              <a:rPr lang="ru-RU" b="1" dirty="0" smtClean="0">
                <a:solidFill>
                  <a:srgbClr val="4A206A"/>
                </a:solidFill>
              </a:rPr>
              <a:t>Вновь нашла</a:t>
            </a:r>
          </a:p>
          <a:p>
            <a:r>
              <a:rPr lang="ru-RU" b="1" dirty="0" smtClean="0">
                <a:solidFill>
                  <a:srgbClr val="4A206A"/>
                </a:solidFill>
              </a:rPr>
              <a:t>Ко мне лазейку.</a:t>
            </a:r>
          </a:p>
          <a:p>
            <a:r>
              <a:rPr lang="ru-RU" b="1" dirty="0" smtClean="0">
                <a:solidFill>
                  <a:srgbClr val="4A206A"/>
                </a:solidFill>
              </a:rPr>
              <a:t> </a:t>
            </a:r>
          </a:p>
          <a:p>
            <a:r>
              <a:rPr lang="ru-RU" b="1" dirty="0" smtClean="0">
                <a:solidFill>
                  <a:srgbClr val="4A206A"/>
                </a:solidFill>
              </a:rPr>
              <a:t>Пусть терпение и труд</a:t>
            </a:r>
          </a:p>
          <a:p>
            <a:r>
              <a:rPr lang="ru-RU" b="1" dirty="0" smtClean="0">
                <a:solidFill>
                  <a:srgbClr val="4A206A"/>
                </a:solidFill>
              </a:rPr>
              <a:t>В порошок её сотрут!</a:t>
            </a:r>
          </a:p>
        </p:txBody>
      </p:sp>
      <p:pic>
        <p:nvPicPr>
          <p:cNvPr id="8" name="Рисунок 7"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9" name="Рисунок 8" descr="ogon-117.gif"/>
          <p:cNvPicPr>
            <a:picLocks noChangeAspect="1"/>
          </p:cNvPicPr>
          <p:nvPr/>
        </p:nvPicPr>
        <p:blipFill>
          <a:blip r:embed="rId6"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00042" y="2500298"/>
            <a:ext cx="3143272" cy="3139321"/>
          </a:xfrm>
          <a:prstGeom prst="rect">
            <a:avLst/>
          </a:prstGeom>
          <a:noFill/>
        </p:spPr>
        <p:txBody>
          <a:bodyPr wrap="square" rtlCol="0">
            <a:spAutoFit/>
          </a:bodyPr>
          <a:lstStyle/>
          <a:p>
            <a:r>
              <a:rPr lang="ru-RU" b="1" dirty="0" smtClean="0">
                <a:solidFill>
                  <a:srgbClr val="4A206A"/>
                </a:solidFill>
                <a:effectLst>
                  <a:outerShdw blurRad="38100" dist="38100" dir="2700000" algn="tl">
                    <a:srgbClr val="000000">
                      <a:alpha val="43137"/>
                    </a:srgbClr>
                  </a:outerShdw>
                </a:effectLst>
              </a:rPr>
              <a:t>Я о братике мечтал,</a:t>
            </a:r>
          </a:p>
          <a:p>
            <a:r>
              <a:rPr lang="ru-RU" b="1" dirty="0" smtClean="0">
                <a:solidFill>
                  <a:srgbClr val="4A206A"/>
                </a:solidFill>
                <a:effectLst>
                  <a:outerShdw blurRad="38100" dist="38100" dir="2700000" algn="tl">
                    <a:srgbClr val="000000">
                      <a:alpha val="43137"/>
                    </a:srgbClr>
                  </a:outerShdw>
                </a:effectLst>
              </a:rPr>
              <a:t>Много дней молился,</a:t>
            </a:r>
          </a:p>
          <a:p>
            <a:r>
              <a:rPr lang="ru-RU" b="1" dirty="0" smtClean="0">
                <a:solidFill>
                  <a:srgbClr val="4A206A"/>
                </a:solidFill>
                <a:effectLst>
                  <a:outerShdw blurRad="38100" dist="38100" dir="2700000" algn="tl">
                    <a:srgbClr val="000000">
                      <a:alpha val="43137"/>
                    </a:srgbClr>
                  </a:outerShdw>
                </a:effectLst>
              </a:rPr>
              <a:t>Чтобы он родился.</a:t>
            </a:r>
          </a:p>
          <a:p>
            <a:r>
              <a:rPr lang="ru-RU" b="1" dirty="0" smtClean="0">
                <a:solidFill>
                  <a:srgbClr val="4A206A"/>
                </a:solidFill>
                <a:effectLst>
                  <a:outerShdw blurRad="38100" dist="38100" dir="2700000" algn="tl">
                    <a:srgbClr val="000000">
                      <a:alpha val="43137"/>
                    </a:srgbClr>
                  </a:outerShdw>
                </a:effectLst>
              </a:rPr>
              <a:t>Чтобы делался умней,</a:t>
            </a:r>
          </a:p>
          <a:p>
            <a:r>
              <a:rPr lang="ru-RU" b="1" dirty="0" smtClean="0">
                <a:solidFill>
                  <a:srgbClr val="4A206A"/>
                </a:solidFill>
                <a:effectLst>
                  <a:outerShdw blurRad="38100" dist="38100" dir="2700000" algn="tl">
                    <a:srgbClr val="000000">
                      <a:alpha val="43137"/>
                    </a:srgbClr>
                  </a:outerShdw>
                </a:effectLst>
              </a:rPr>
              <a:t>Становился выше.</a:t>
            </a:r>
          </a:p>
          <a:p>
            <a:r>
              <a:rPr lang="ru-RU" b="1" dirty="0" smtClean="0">
                <a:solidFill>
                  <a:srgbClr val="4A206A"/>
                </a:solidFill>
                <a:effectLst>
                  <a:outerShdw blurRad="38100" dist="38100" dir="2700000" algn="tl">
                    <a:srgbClr val="000000">
                      <a:alpha val="43137"/>
                    </a:srgbClr>
                  </a:outerShdw>
                </a:effectLst>
              </a:rPr>
              <a:t>Я молился много дней-</a:t>
            </a:r>
          </a:p>
          <a:p>
            <a:r>
              <a:rPr lang="ru-RU" b="1" dirty="0" smtClean="0">
                <a:solidFill>
                  <a:srgbClr val="4A206A"/>
                </a:solidFill>
                <a:effectLst>
                  <a:outerShdw blurRad="38100" dist="38100" dir="2700000" algn="tl">
                    <a:srgbClr val="000000">
                      <a:alpha val="43137"/>
                    </a:srgbClr>
                  </a:outerShdw>
                </a:effectLst>
              </a:rPr>
              <a:t>И Господь услышал:</a:t>
            </a:r>
          </a:p>
          <a:p>
            <a:r>
              <a:rPr lang="ru-RU" b="1" dirty="0" smtClean="0">
                <a:solidFill>
                  <a:srgbClr val="4A206A"/>
                </a:solidFill>
                <a:effectLst>
                  <a:outerShdw blurRad="38100" dist="38100" dir="2700000" algn="tl">
                    <a:srgbClr val="000000">
                      <a:alpha val="43137"/>
                    </a:srgbClr>
                  </a:outerShdw>
                </a:effectLst>
              </a:rPr>
              <a:t> </a:t>
            </a:r>
          </a:p>
          <a:p>
            <a:r>
              <a:rPr lang="ru-RU" b="1" dirty="0" smtClean="0">
                <a:solidFill>
                  <a:srgbClr val="4A206A"/>
                </a:solidFill>
                <a:effectLst>
                  <a:outerShdw blurRad="38100" dist="38100" dir="2700000" algn="tl">
                    <a:srgbClr val="000000">
                      <a:alpha val="43137"/>
                    </a:srgbClr>
                  </a:outerShdw>
                </a:effectLst>
              </a:rPr>
              <a:t>Есть братишка у меня –</a:t>
            </a:r>
          </a:p>
          <a:p>
            <a:r>
              <a:rPr lang="ru-RU" b="1" dirty="0" smtClean="0">
                <a:solidFill>
                  <a:srgbClr val="4A206A"/>
                </a:solidFill>
                <a:effectLst>
                  <a:outerShdw blurRad="38100" dist="38100" dir="2700000" algn="tl">
                    <a:srgbClr val="000000">
                      <a:alpha val="43137"/>
                    </a:srgbClr>
                  </a:outerShdw>
                </a:effectLst>
              </a:rPr>
              <a:t>Ему уже четыре дня.</a:t>
            </a:r>
          </a:p>
          <a:p>
            <a:endParaRPr lang="ru-RU" b="1" dirty="0">
              <a:solidFill>
                <a:srgbClr val="4A206A"/>
              </a:solidFill>
              <a:effectLst>
                <a:outerShdw blurRad="38100" dist="38100" dir="2700000" algn="tl">
                  <a:srgbClr val="000000">
                    <a:alpha val="43137"/>
                  </a:srgbClr>
                </a:outerShdw>
              </a:effectLst>
            </a:endParaRPr>
          </a:p>
        </p:txBody>
      </p:sp>
      <p:pic>
        <p:nvPicPr>
          <p:cNvPr id="13314" name="Picture 2" descr="C:\Documents and Settings\User\Мои документы\1302197312_i-r.jpg"/>
          <p:cNvPicPr>
            <a:picLocks noChangeAspect="1" noChangeArrowheads="1"/>
          </p:cNvPicPr>
          <p:nvPr/>
        </p:nvPicPr>
        <p:blipFill>
          <a:blip r:embed="rId3" cstate="email"/>
          <a:srcRect/>
          <a:stretch>
            <a:fillRect/>
          </a:stretch>
        </p:blipFill>
        <p:spPr bwMode="auto">
          <a:xfrm>
            <a:off x="1142984" y="714348"/>
            <a:ext cx="1309680" cy="1857388"/>
          </a:xfrm>
          <a:prstGeom prst="rect">
            <a:avLst/>
          </a:prstGeom>
          <a:noFill/>
        </p:spPr>
      </p:pic>
      <p:sp>
        <p:nvSpPr>
          <p:cNvPr id="5" name="TextBox 4"/>
          <p:cNvSpPr txBox="1"/>
          <p:nvPr/>
        </p:nvSpPr>
        <p:spPr>
          <a:xfrm>
            <a:off x="2285992" y="1643042"/>
            <a:ext cx="3929090" cy="707886"/>
          </a:xfrm>
          <a:prstGeom prst="rect">
            <a:avLst/>
          </a:prstGeom>
          <a:noFill/>
        </p:spPr>
        <p:txBody>
          <a:bodyPr wrap="square" rtlCol="0">
            <a:spAutoFit/>
          </a:bodyPr>
          <a:lstStyle/>
          <a:p>
            <a:r>
              <a:rPr lang="ru-RU" sz="4000" b="1" dirty="0" smtClean="0">
                <a:solidFill>
                  <a:srgbClr val="009900"/>
                </a:solidFill>
                <a:latin typeface="Arial" pitchFamily="34" charset="0"/>
                <a:cs typeface="Arial" pitchFamily="34" charset="0"/>
              </a:rPr>
              <a:t> – МОЛИТВА</a:t>
            </a:r>
          </a:p>
        </p:txBody>
      </p:sp>
      <p:pic>
        <p:nvPicPr>
          <p:cNvPr id="6" name="Рисунок 5" descr="235e2b20eb6b.jpg"/>
          <p:cNvPicPr>
            <a:picLocks noChangeAspect="1"/>
          </p:cNvPicPr>
          <p:nvPr/>
        </p:nvPicPr>
        <p:blipFill>
          <a:blip r:embed="rId4" cstate="email"/>
          <a:srcRect/>
          <a:stretch>
            <a:fillRect/>
          </a:stretch>
        </p:blipFill>
        <p:spPr>
          <a:xfrm>
            <a:off x="3143248" y="4357686"/>
            <a:ext cx="2821778" cy="3428992"/>
          </a:xfrm>
          <a:prstGeom prst="ellipse">
            <a:avLst/>
          </a:prstGeom>
        </p:spPr>
      </p:pic>
      <p:pic>
        <p:nvPicPr>
          <p:cNvPr id="7" name="Рисунок 6" descr="81062255_963d259a5d72.png"/>
          <p:cNvPicPr>
            <a:picLocks noChangeAspect="1"/>
          </p:cNvPicPr>
          <p:nvPr/>
        </p:nvPicPr>
        <p:blipFill>
          <a:blip r:embed="rId5" cstate="email"/>
          <a:stretch>
            <a:fillRect/>
          </a:stretch>
        </p:blipFill>
        <p:spPr>
          <a:xfrm>
            <a:off x="1571612" y="7786710"/>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71480" y="2357422"/>
            <a:ext cx="3286148" cy="4247317"/>
          </a:xfrm>
          <a:prstGeom prst="rect">
            <a:avLst/>
          </a:prstGeom>
          <a:noFill/>
        </p:spPr>
        <p:txBody>
          <a:bodyPr wrap="square" rtlCol="0">
            <a:spAutoFit/>
          </a:bodyPr>
          <a:lstStyle/>
          <a:p>
            <a:r>
              <a:rPr lang="ru-RU" b="1" dirty="0" smtClean="0">
                <a:solidFill>
                  <a:srgbClr val="4A206A"/>
                </a:solidFill>
              </a:rPr>
              <a:t>Я учусь читать слова –</a:t>
            </a:r>
          </a:p>
          <a:p>
            <a:r>
              <a:rPr lang="ru-RU" b="1" dirty="0" smtClean="0">
                <a:solidFill>
                  <a:srgbClr val="4A206A"/>
                </a:solidFill>
              </a:rPr>
              <a:t>Разболелась голова!</a:t>
            </a:r>
          </a:p>
          <a:p>
            <a:r>
              <a:rPr lang="ru-RU" b="1" dirty="0" smtClean="0">
                <a:solidFill>
                  <a:srgbClr val="4A206A"/>
                </a:solidFill>
              </a:rPr>
              <a:t>Вместо «булка» -</a:t>
            </a:r>
          </a:p>
          <a:p>
            <a:r>
              <a:rPr lang="ru-RU" b="1" dirty="0" smtClean="0">
                <a:solidFill>
                  <a:srgbClr val="4A206A"/>
                </a:solidFill>
              </a:rPr>
              <a:t>Вышло «бука»;</a:t>
            </a:r>
          </a:p>
          <a:p>
            <a:r>
              <a:rPr lang="ru-RU" b="1" dirty="0" smtClean="0">
                <a:solidFill>
                  <a:srgbClr val="4A206A"/>
                </a:solidFill>
              </a:rPr>
              <a:t>Вместо «Мурка»-</a:t>
            </a:r>
          </a:p>
          <a:p>
            <a:r>
              <a:rPr lang="ru-RU" b="1" dirty="0" smtClean="0">
                <a:solidFill>
                  <a:srgbClr val="4A206A"/>
                </a:solidFill>
              </a:rPr>
              <a:t>Вышло «мука».</a:t>
            </a:r>
          </a:p>
          <a:p>
            <a:r>
              <a:rPr lang="ru-RU" b="1" dirty="0" smtClean="0">
                <a:solidFill>
                  <a:srgbClr val="4A206A"/>
                </a:solidFill>
              </a:rPr>
              <a:t>Вот мученье так мученье!</a:t>
            </a:r>
          </a:p>
          <a:p>
            <a:r>
              <a:rPr lang="ru-RU" b="1" dirty="0" smtClean="0">
                <a:solidFill>
                  <a:srgbClr val="4A206A"/>
                </a:solidFill>
              </a:rPr>
              <a:t>Не даётся мне ученье.</a:t>
            </a:r>
          </a:p>
          <a:p>
            <a:r>
              <a:rPr lang="ru-RU" b="1" dirty="0" smtClean="0">
                <a:solidFill>
                  <a:srgbClr val="4A206A"/>
                </a:solidFill>
              </a:rPr>
              <a:t>Я не плачу, я креплюсь,</a:t>
            </a:r>
          </a:p>
          <a:p>
            <a:r>
              <a:rPr lang="ru-RU" b="1" dirty="0" smtClean="0">
                <a:solidFill>
                  <a:srgbClr val="4A206A"/>
                </a:solidFill>
              </a:rPr>
              <a:t>Часто Господу молюсь.</a:t>
            </a:r>
          </a:p>
          <a:p>
            <a:r>
              <a:rPr lang="ru-RU" b="1" dirty="0" smtClean="0">
                <a:solidFill>
                  <a:srgbClr val="4A206A"/>
                </a:solidFill>
              </a:rPr>
              <a:t> </a:t>
            </a:r>
          </a:p>
          <a:p>
            <a:r>
              <a:rPr lang="ru-RU" b="1" dirty="0" smtClean="0">
                <a:solidFill>
                  <a:srgbClr val="4A206A"/>
                </a:solidFill>
              </a:rPr>
              <a:t>Пусть пока что я невежда,</a:t>
            </a:r>
          </a:p>
          <a:p>
            <a:r>
              <a:rPr lang="ru-RU" b="1" dirty="0" smtClean="0">
                <a:solidFill>
                  <a:srgbClr val="4A206A"/>
                </a:solidFill>
              </a:rPr>
              <a:t>Но во мне живёт </a:t>
            </a:r>
          </a:p>
          <a:p>
            <a:r>
              <a:rPr lang="ru-RU" b="1" dirty="0" smtClean="0">
                <a:solidFill>
                  <a:srgbClr val="4A206A"/>
                </a:solidFill>
              </a:rPr>
              <a:t>НАДЕЖДА!</a:t>
            </a:r>
          </a:p>
          <a:p>
            <a:endParaRPr lang="ru-RU" b="1" dirty="0">
              <a:solidFill>
                <a:srgbClr val="4A206A"/>
              </a:solidFill>
            </a:endParaRPr>
          </a:p>
        </p:txBody>
      </p:sp>
      <p:pic>
        <p:nvPicPr>
          <p:cNvPr id="14338" name="Picture 2" descr="C:\Documents and Settings\User\Мои документы\1302197312_i-r.jpg"/>
          <p:cNvPicPr>
            <a:picLocks noChangeAspect="1" noChangeArrowheads="1"/>
          </p:cNvPicPr>
          <p:nvPr/>
        </p:nvPicPr>
        <p:blipFill>
          <a:blip r:embed="rId3" cstate="email"/>
          <a:srcRect/>
          <a:stretch>
            <a:fillRect/>
          </a:stretch>
        </p:blipFill>
        <p:spPr bwMode="auto">
          <a:xfrm>
            <a:off x="1142984" y="714348"/>
            <a:ext cx="1309680" cy="1928826"/>
          </a:xfrm>
          <a:prstGeom prst="rect">
            <a:avLst/>
          </a:prstGeom>
          <a:noFill/>
        </p:spPr>
      </p:pic>
      <p:sp>
        <p:nvSpPr>
          <p:cNvPr id="5" name="TextBox 4"/>
          <p:cNvSpPr txBox="1"/>
          <p:nvPr/>
        </p:nvSpPr>
        <p:spPr>
          <a:xfrm>
            <a:off x="2214554" y="1643042"/>
            <a:ext cx="3857652"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НАДЕЖДА</a:t>
            </a:r>
          </a:p>
        </p:txBody>
      </p:sp>
      <p:pic>
        <p:nvPicPr>
          <p:cNvPr id="20481" name="Picture 1" descr="C:\Documents and Settings\User\Мои документы\Православие картинки\ZSt2.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286124" y="4643438"/>
            <a:ext cx="3108011" cy="3138482"/>
          </a:xfrm>
          <a:prstGeom prst="rect">
            <a:avLst/>
          </a:prstGeom>
          <a:noFill/>
        </p:spPr>
      </p:pic>
      <p:pic>
        <p:nvPicPr>
          <p:cNvPr id="7" name="Рисунок 6"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71480" y="3071802"/>
            <a:ext cx="3357586" cy="2585323"/>
          </a:xfrm>
          <a:prstGeom prst="rect">
            <a:avLst/>
          </a:prstGeom>
          <a:noFill/>
        </p:spPr>
        <p:txBody>
          <a:bodyPr wrap="square" rtlCol="0">
            <a:spAutoFit/>
          </a:bodyPr>
          <a:lstStyle/>
          <a:p>
            <a:r>
              <a:rPr lang="ru-RU" b="1" dirty="0" smtClean="0">
                <a:solidFill>
                  <a:srgbClr val="4A206A"/>
                </a:solidFill>
              </a:rPr>
              <a:t>Вот увидишь, вот увидишь,</a:t>
            </a:r>
          </a:p>
          <a:p>
            <a:r>
              <a:rPr lang="ru-RU" b="1" dirty="0" smtClean="0">
                <a:solidFill>
                  <a:srgbClr val="4A206A"/>
                </a:solidFill>
              </a:rPr>
              <a:t>Если ты меня обидишь,</a:t>
            </a:r>
          </a:p>
          <a:p>
            <a:r>
              <a:rPr lang="ru-RU" b="1" dirty="0" smtClean="0">
                <a:solidFill>
                  <a:srgbClr val="4A206A"/>
                </a:solidFill>
              </a:rPr>
              <a:t>Я не буду обижаться,</a:t>
            </a:r>
          </a:p>
          <a:p>
            <a:r>
              <a:rPr lang="ru-RU" b="1" dirty="0" smtClean="0">
                <a:solidFill>
                  <a:srgbClr val="4A206A"/>
                </a:solidFill>
              </a:rPr>
              <a:t>Драться или обзываться.</a:t>
            </a:r>
          </a:p>
          <a:p>
            <a:r>
              <a:rPr lang="ru-RU" b="1" dirty="0" smtClean="0">
                <a:solidFill>
                  <a:srgbClr val="4A206A"/>
                </a:solidFill>
              </a:rPr>
              <a:t> </a:t>
            </a:r>
          </a:p>
          <a:p>
            <a:r>
              <a:rPr lang="ru-RU" b="1" dirty="0" smtClean="0">
                <a:solidFill>
                  <a:srgbClr val="4A206A"/>
                </a:solidFill>
              </a:rPr>
              <a:t>Всё тебе, мой друг, прощу,</a:t>
            </a:r>
          </a:p>
          <a:p>
            <a:r>
              <a:rPr lang="ru-RU" b="1" dirty="0" smtClean="0">
                <a:solidFill>
                  <a:srgbClr val="4A206A"/>
                </a:solidFill>
              </a:rPr>
              <a:t>Шоколадкой угощу,</a:t>
            </a:r>
          </a:p>
          <a:p>
            <a:r>
              <a:rPr lang="ru-RU" b="1" dirty="0" smtClean="0">
                <a:solidFill>
                  <a:srgbClr val="4A206A"/>
                </a:solidFill>
              </a:rPr>
              <a:t>Ну а после угощения</a:t>
            </a:r>
          </a:p>
          <a:p>
            <a:r>
              <a:rPr lang="ru-RU" b="1" dirty="0" smtClean="0">
                <a:solidFill>
                  <a:srgbClr val="4A206A"/>
                </a:solidFill>
              </a:rPr>
              <a:t>Попроси и ты прощения!</a:t>
            </a:r>
          </a:p>
        </p:txBody>
      </p:sp>
      <p:pic>
        <p:nvPicPr>
          <p:cNvPr id="15362" name="Picture 2" descr="C:\Documents and Settings\User\Мои документы\1302197312_i-r.jpg"/>
          <p:cNvPicPr>
            <a:picLocks noChangeAspect="1" noChangeArrowheads="1"/>
          </p:cNvPicPr>
          <p:nvPr/>
        </p:nvPicPr>
        <p:blipFill>
          <a:blip r:embed="rId3" cstate="email"/>
          <a:srcRect/>
          <a:stretch>
            <a:fillRect/>
          </a:stretch>
        </p:blipFill>
        <p:spPr bwMode="auto">
          <a:xfrm>
            <a:off x="1214422" y="785786"/>
            <a:ext cx="1143008" cy="1785950"/>
          </a:xfrm>
          <a:prstGeom prst="rect">
            <a:avLst/>
          </a:prstGeom>
          <a:noFill/>
        </p:spPr>
      </p:pic>
      <p:sp>
        <p:nvSpPr>
          <p:cNvPr id="5" name="TextBox 4"/>
          <p:cNvSpPr txBox="1"/>
          <p:nvPr/>
        </p:nvSpPr>
        <p:spPr>
          <a:xfrm>
            <a:off x="2357430" y="1857356"/>
            <a:ext cx="3357586" cy="707886"/>
          </a:xfrm>
          <a:prstGeom prst="rect">
            <a:avLst/>
          </a:prstGeom>
          <a:noFill/>
        </p:spPr>
        <p:txBody>
          <a:bodyPr wrap="square" rtlCol="0">
            <a:spAutoFit/>
          </a:bodyPr>
          <a:lstStyle/>
          <a:p>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ОБИДА</a:t>
            </a:r>
          </a:p>
        </p:txBody>
      </p:sp>
      <p:pic>
        <p:nvPicPr>
          <p:cNvPr id="7" name="Рисунок 6" descr="normal_obida.jpg"/>
          <p:cNvPicPr>
            <a:picLocks noChangeAspect="1"/>
          </p:cNvPicPr>
          <p:nvPr/>
        </p:nvPicPr>
        <p:blipFill>
          <a:blip r:embed="rId4" cstate="email">
            <a:clrChange>
              <a:clrFrom>
                <a:srgbClr val="FFFFFF"/>
              </a:clrFrom>
              <a:clrTo>
                <a:srgbClr val="FFFFFF">
                  <a:alpha val="0"/>
                </a:srgbClr>
              </a:clrTo>
            </a:clrChange>
          </a:blip>
          <a:stretch>
            <a:fillRect/>
          </a:stretch>
        </p:blipFill>
        <p:spPr>
          <a:xfrm flipH="1">
            <a:off x="3643314" y="4214810"/>
            <a:ext cx="2555327" cy="3476636"/>
          </a:xfrm>
          <a:prstGeom prst="rect">
            <a:avLst/>
          </a:prstGeom>
        </p:spPr>
      </p:pic>
      <p:pic>
        <p:nvPicPr>
          <p:cNvPr id="8" name="Рисунок 7" descr="81062255_963d259a5d72.png"/>
          <p:cNvPicPr>
            <a:picLocks noChangeAspect="1"/>
          </p:cNvPicPr>
          <p:nvPr/>
        </p:nvPicPr>
        <p:blipFill>
          <a:blip r:embed="rId5" cstate="email"/>
          <a:stretch>
            <a:fillRect/>
          </a:stretch>
        </p:blipFill>
        <p:spPr>
          <a:xfrm>
            <a:off x="1571612" y="7858148"/>
            <a:ext cx="3929090" cy="1080501"/>
          </a:xfrm>
          <a:prstGeom prst="rect">
            <a:avLst/>
          </a:prstGeom>
        </p:spPr>
      </p:pic>
      <p:pic>
        <p:nvPicPr>
          <p:cNvPr id="9" name="Рисунок 8" descr="ogon-117.gif"/>
          <p:cNvPicPr>
            <a:picLocks noChangeAspect="1"/>
          </p:cNvPicPr>
          <p:nvPr/>
        </p:nvPicPr>
        <p:blipFill>
          <a:blip r:embed="rId6"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00042" y="2571736"/>
            <a:ext cx="3429024" cy="1200329"/>
          </a:xfrm>
          <a:prstGeom prst="rect">
            <a:avLst/>
          </a:prstGeom>
          <a:noFill/>
        </p:spPr>
        <p:txBody>
          <a:bodyPr wrap="square" rtlCol="0">
            <a:spAutoFit/>
          </a:bodyPr>
          <a:lstStyle/>
          <a:p>
            <a:r>
              <a:rPr lang="ru-RU" b="1" dirty="0" smtClean="0">
                <a:solidFill>
                  <a:srgbClr val="4A206A"/>
                </a:solidFill>
              </a:rPr>
              <a:t>Говорят, что строгий пост</a:t>
            </a:r>
          </a:p>
          <a:p>
            <a:r>
              <a:rPr lang="ru-RU" b="1" dirty="0" smtClean="0">
                <a:solidFill>
                  <a:srgbClr val="4A206A"/>
                </a:solidFill>
              </a:rPr>
              <a:t>Замедляет детский рост.</a:t>
            </a:r>
          </a:p>
          <a:p>
            <a:r>
              <a:rPr lang="ru-RU" b="1" dirty="0" smtClean="0">
                <a:solidFill>
                  <a:srgbClr val="4A206A"/>
                </a:solidFill>
              </a:rPr>
              <a:t>А я, братцы, на посту</a:t>
            </a:r>
          </a:p>
          <a:p>
            <a:r>
              <a:rPr lang="ru-RU" b="1" dirty="0" smtClean="0">
                <a:solidFill>
                  <a:srgbClr val="4A206A"/>
                </a:solidFill>
              </a:rPr>
              <a:t>Посмотрите как   расту!</a:t>
            </a:r>
          </a:p>
        </p:txBody>
      </p:sp>
      <p:pic>
        <p:nvPicPr>
          <p:cNvPr id="4" name="Picture 2" descr="C:\Documents and Settings\User\Мои документы\1302197312_i-r.jpg"/>
          <p:cNvPicPr>
            <a:picLocks noChangeAspect="1" noChangeArrowheads="1"/>
          </p:cNvPicPr>
          <p:nvPr/>
        </p:nvPicPr>
        <p:blipFill>
          <a:blip r:embed="rId3" cstate="email"/>
          <a:srcRect/>
          <a:stretch>
            <a:fillRect/>
          </a:stretch>
        </p:blipFill>
        <p:spPr bwMode="auto">
          <a:xfrm>
            <a:off x="1000108" y="857224"/>
            <a:ext cx="1285884" cy="1785950"/>
          </a:xfrm>
          <a:prstGeom prst="rect">
            <a:avLst/>
          </a:prstGeom>
          <a:noFill/>
        </p:spPr>
      </p:pic>
      <p:sp>
        <p:nvSpPr>
          <p:cNvPr id="5" name="TextBox 4"/>
          <p:cNvSpPr txBox="1"/>
          <p:nvPr/>
        </p:nvSpPr>
        <p:spPr>
          <a:xfrm>
            <a:off x="2357430" y="1714480"/>
            <a:ext cx="3357586"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ПОСТ</a:t>
            </a:r>
          </a:p>
        </p:txBody>
      </p:sp>
      <p:pic>
        <p:nvPicPr>
          <p:cNvPr id="6" name="Рисунок 5" descr="post2011.jpg"/>
          <p:cNvPicPr>
            <a:picLocks noChangeAspect="1"/>
          </p:cNvPicPr>
          <p:nvPr/>
        </p:nvPicPr>
        <p:blipFill>
          <a:blip r:embed="rId4" cstate="email"/>
          <a:stretch>
            <a:fillRect/>
          </a:stretch>
        </p:blipFill>
        <p:spPr>
          <a:xfrm>
            <a:off x="1071546" y="4071934"/>
            <a:ext cx="4597051" cy="3450158"/>
          </a:xfrm>
          <a:prstGeom prst="rect">
            <a:avLst/>
          </a:prstGeom>
        </p:spPr>
      </p:pic>
      <p:pic>
        <p:nvPicPr>
          <p:cNvPr id="7" name="Рисунок 6" descr="51.jpg"/>
          <p:cNvPicPr>
            <a:picLocks noChangeAspect="1"/>
          </p:cNvPicPr>
          <p:nvPr/>
        </p:nvPicPr>
        <p:blipFill>
          <a:blip r:embed="rId5" cstate="email"/>
          <a:srcRect/>
          <a:stretch>
            <a:fillRect/>
          </a:stretch>
        </p:blipFill>
        <p:spPr>
          <a:xfrm>
            <a:off x="3580806" y="6429388"/>
            <a:ext cx="2062772" cy="1000132"/>
          </a:xfrm>
          <a:prstGeom prst="ellipse">
            <a:avLst/>
          </a:prstGeom>
        </p:spPr>
      </p:pic>
      <p:pic>
        <p:nvPicPr>
          <p:cNvPr id="8" name="Рисунок 7" descr="55356590_3f33aad79e4a.jpg"/>
          <p:cNvPicPr>
            <a:picLocks noChangeAspect="1"/>
          </p:cNvPicPr>
          <p:nvPr/>
        </p:nvPicPr>
        <p:blipFill>
          <a:blip r:embed="rId6" cstate="email"/>
          <a:srcRect/>
          <a:stretch>
            <a:fillRect/>
          </a:stretch>
        </p:blipFill>
        <p:spPr>
          <a:xfrm>
            <a:off x="1000108" y="6429388"/>
            <a:ext cx="1985224" cy="1143008"/>
          </a:xfrm>
          <a:prstGeom prst="ellipse">
            <a:avLst/>
          </a:prstGeom>
        </p:spPr>
      </p:pic>
      <p:pic>
        <p:nvPicPr>
          <p:cNvPr id="9" name="Рисунок 8" descr="81062255_963d259a5d72.png"/>
          <p:cNvPicPr>
            <a:picLocks noChangeAspect="1"/>
          </p:cNvPicPr>
          <p:nvPr/>
        </p:nvPicPr>
        <p:blipFill>
          <a:blip r:embed="rId7" cstate="email"/>
          <a:stretch>
            <a:fillRect/>
          </a:stretch>
        </p:blipFill>
        <p:spPr>
          <a:xfrm>
            <a:off x="1571612" y="7929586"/>
            <a:ext cx="3929090" cy="1080501"/>
          </a:xfrm>
          <a:prstGeom prst="rect">
            <a:avLst/>
          </a:prstGeom>
        </p:spPr>
      </p:pic>
      <p:pic>
        <p:nvPicPr>
          <p:cNvPr id="10" name="Рисунок 9" descr="ogon-117.gif"/>
          <p:cNvPicPr>
            <a:picLocks noChangeAspect="1"/>
          </p:cNvPicPr>
          <p:nvPr/>
        </p:nvPicPr>
        <p:blipFill>
          <a:blip r:embed="rId8"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17860" y="-16933"/>
            <a:ext cx="6875860" cy="9160933"/>
          </a:xfrm>
          <a:prstGeom prst="rect">
            <a:avLst/>
          </a:prstGeom>
          <a:noFill/>
        </p:spPr>
      </p:pic>
      <p:pic>
        <p:nvPicPr>
          <p:cNvPr id="6" name="Рисунок 5" descr="2.JPG"/>
          <p:cNvPicPr>
            <a:picLocks noChangeAspect="1"/>
          </p:cNvPicPr>
          <p:nvPr/>
        </p:nvPicPr>
        <p:blipFill>
          <a:blip r:embed="rId3" cstate="email"/>
          <a:stretch>
            <a:fillRect/>
          </a:stretch>
        </p:blipFill>
        <p:spPr>
          <a:xfrm>
            <a:off x="1428736" y="642910"/>
            <a:ext cx="4000528" cy="3328825"/>
          </a:xfrm>
          <a:prstGeom prst="rect">
            <a:avLst/>
          </a:prstGeom>
        </p:spPr>
      </p:pic>
      <p:sp>
        <p:nvSpPr>
          <p:cNvPr id="4" name="TextBox 3"/>
          <p:cNvSpPr txBox="1"/>
          <p:nvPr/>
        </p:nvSpPr>
        <p:spPr>
          <a:xfrm>
            <a:off x="2857496" y="3857620"/>
            <a:ext cx="3393305" cy="2862322"/>
          </a:xfrm>
          <a:prstGeom prst="rect">
            <a:avLst/>
          </a:prstGeom>
          <a:noFill/>
        </p:spPr>
        <p:txBody>
          <a:bodyPr wrap="square" rtlCol="0">
            <a:spAutoFit/>
          </a:bodyPr>
          <a:lstStyle/>
          <a:p>
            <a:r>
              <a:rPr lang="ru-RU" b="1" dirty="0" smtClean="0">
                <a:solidFill>
                  <a:srgbClr val="4F2270"/>
                </a:solidFill>
              </a:rPr>
              <a:t>Я сложил крестом ладошки,</a:t>
            </a:r>
          </a:p>
          <a:p>
            <a:r>
              <a:rPr lang="ru-RU" b="1" dirty="0" smtClean="0">
                <a:solidFill>
                  <a:srgbClr val="4F2270"/>
                </a:solidFill>
              </a:rPr>
              <a:t>И головку наклонил,</a:t>
            </a:r>
          </a:p>
          <a:p>
            <a:r>
              <a:rPr lang="ru-RU" b="1" dirty="0" smtClean="0">
                <a:solidFill>
                  <a:srgbClr val="4F2270"/>
                </a:solidFill>
              </a:rPr>
              <a:t>Батюшка взглянул с улыбкой-</a:t>
            </a:r>
          </a:p>
          <a:p>
            <a:r>
              <a:rPr lang="ru-RU" b="1" dirty="0" smtClean="0">
                <a:solidFill>
                  <a:srgbClr val="4F2270"/>
                </a:solidFill>
              </a:rPr>
              <a:t>И меня благословил.</a:t>
            </a:r>
          </a:p>
          <a:p>
            <a:r>
              <a:rPr lang="ru-RU" b="1" dirty="0" smtClean="0">
                <a:solidFill>
                  <a:srgbClr val="4F2270"/>
                </a:solidFill>
              </a:rPr>
              <a:t> </a:t>
            </a:r>
          </a:p>
          <a:p>
            <a:r>
              <a:rPr lang="ru-RU" b="1" dirty="0" smtClean="0">
                <a:solidFill>
                  <a:srgbClr val="4F2270"/>
                </a:solidFill>
              </a:rPr>
              <a:t>Я прошу благословенья</a:t>
            </a:r>
          </a:p>
          <a:p>
            <a:r>
              <a:rPr lang="ru-RU" b="1" dirty="0" smtClean="0">
                <a:solidFill>
                  <a:srgbClr val="4F2270"/>
                </a:solidFill>
              </a:rPr>
              <a:t>На серьёзное ученье.</a:t>
            </a:r>
          </a:p>
          <a:p>
            <a:r>
              <a:rPr lang="ru-RU" b="1" dirty="0" smtClean="0">
                <a:solidFill>
                  <a:srgbClr val="4F2270"/>
                </a:solidFill>
              </a:rPr>
              <a:t>Я хочу благословиться,</a:t>
            </a:r>
          </a:p>
          <a:p>
            <a:r>
              <a:rPr lang="ru-RU" b="1" dirty="0" smtClean="0">
                <a:solidFill>
                  <a:srgbClr val="4F2270"/>
                </a:solidFill>
              </a:rPr>
              <a:t>Чтобы азбуке учиться.</a:t>
            </a:r>
          </a:p>
          <a:p>
            <a:endParaRPr lang="ru-RU" b="1" dirty="0">
              <a:solidFill>
                <a:srgbClr val="4F2270"/>
              </a:solidFill>
            </a:endParaRPr>
          </a:p>
        </p:txBody>
      </p:sp>
      <p:pic>
        <p:nvPicPr>
          <p:cNvPr id="5" name="Picture 2" descr="C:\Documents and Settings\User\Мои документы\Азбука православия\Азбука в храме\Духовная азбука.files\slide0072_background.gif"/>
          <p:cNvPicPr>
            <a:picLocks noChangeAspect="1" noChangeArrowheads="1"/>
          </p:cNvPicPr>
          <p:nvPr/>
        </p:nvPicPr>
        <p:blipFill>
          <a:blip r:embed="rId4" cstate="email"/>
          <a:srcRect l="33146" t="20000" r="27528" b="6875"/>
          <a:stretch>
            <a:fillRect/>
          </a:stretch>
        </p:blipFill>
        <p:spPr bwMode="auto">
          <a:xfrm>
            <a:off x="642918" y="4143372"/>
            <a:ext cx="2011254" cy="2905145"/>
          </a:xfrm>
          <a:prstGeom prst="rect">
            <a:avLst/>
          </a:prstGeom>
          <a:noFill/>
        </p:spPr>
      </p:pic>
      <p:pic>
        <p:nvPicPr>
          <p:cNvPr id="35841" name="Picture 1" descr="C:\Documents and Settings\User\Мои документы\Православие картинки\oroik-580x621.jpg"/>
          <p:cNvPicPr>
            <a:picLocks noChangeAspect="1" noChangeArrowheads="1"/>
          </p:cNvPicPr>
          <p:nvPr/>
        </p:nvPicPr>
        <p:blipFill>
          <a:blip r:embed="rId5" cstate="email">
            <a:clrChange>
              <a:clrFrom>
                <a:srgbClr val="FFFFCD"/>
              </a:clrFrom>
              <a:clrTo>
                <a:srgbClr val="FFFFCD">
                  <a:alpha val="0"/>
                </a:srgbClr>
              </a:clrTo>
            </a:clrChange>
          </a:blip>
          <a:srcRect/>
          <a:stretch>
            <a:fillRect/>
          </a:stretch>
        </p:blipFill>
        <p:spPr bwMode="auto">
          <a:xfrm>
            <a:off x="4572008" y="6215074"/>
            <a:ext cx="2047870" cy="2192633"/>
          </a:xfrm>
          <a:prstGeom prst="rect">
            <a:avLst/>
          </a:prstGeom>
          <a:noFill/>
        </p:spPr>
      </p:pic>
      <p:pic>
        <p:nvPicPr>
          <p:cNvPr id="7" name="Рисунок 6" descr="81062255_963d259a5d72.png"/>
          <p:cNvPicPr>
            <a:picLocks noChangeAspect="1"/>
          </p:cNvPicPr>
          <p:nvPr/>
        </p:nvPicPr>
        <p:blipFill>
          <a:blip r:embed="rId6" cstate="email"/>
          <a:stretch>
            <a:fillRect/>
          </a:stretch>
        </p:blipFill>
        <p:spPr>
          <a:xfrm>
            <a:off x="1643050" y="8063499"/>
            <a:ext cx="3929090" cy="1080501"/>
          </a:xfrm>
          <a:prstGeom prst="rect">
            <a:avLst/>
          </a:prstGeom>
        </p:spPr>
      </p:pic>
      <p:pic>
        <p:nvPicPr>
          <p:cNvPr id="8" name="Рисунок 7" descr="ogon-117.gif"/>
          <p:cNvPicPr>
            <a:picLocks noChangeAspect="1"/>
          </p:cNvPicPr>
          <p:nvPr/>
        </p:nvPicPr>
        <p:blipFill>
          <a:blip r:embed="rId7" cstate="email"/>
          <a:stretch>
            <a:fillRect/>
          </a:stretch>
        </p:blipFill>
        <p:spPr>
          <a:xfrm>
            <a:off x="3500438" y="7858148"/>
            <a:ext cx="352425" cy="6667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17860" y="-16933"/>
            <a:ext cx="6875860" cy="9160933"/>
          </a:xfrm>
          <a:prstGeom prst="rect">
            <a:avLst/>
          </a:prstGeom>
          <a:noFill/>
        </p:spPr>
      </p:pic>
      <p:sp>
        <p:nvSpPr>
          <p:cNvPr id="3" name="TextBox 2"/>
          <p:cNvSpPr txBox="1"/>
          <p:nvPr/>
        </p:nvSpPr>
        <p:spPr>
          <a:xfrm>
            <a:off x="428604" y="2571736"/>
            <a:ext cx="3429024" cy="3416320"/>
          </a:xfrm>
          <a:prstGeom prst="rect">
            <a:avLst/>
          </a:prstGeom>
          <a:noFill/>
        </p:spPr>
        <p:txBody>
          <a:bodyPr wrap="square" rtlCol="0">
            <a:spAutoFit/>
          </a:bodyPr>
          <a:lstStyle/>
          <a:p>
            <a:r>
              <a:rPr lang="ru-RU" b="1" dirty="0" smtClean="0">
                <a:solidFill>
                  <a:srgbClr val="4A206A"/>
                </a:solidFill>
              </a:rPr>
              <a:t>Наступило Рождество!</a:t>
            </a:r>
          </a:p>
          <a:p>
            <a:r>
              <a:rPr lang="ru-RU" b="1" dirty="0" smtClean="0">
                <a:solidFill>
                  <a:srgbClr val="4A206A"/>
                </a:solidFill>
              </a:rPr>
              <a:t>Долго ждали мы его!</a:t>
            </a:r>
          </a:p>
          <a:p>
            <a:r>
              <a:rPr lang="ru-RU" b="1" dirty="0" smtClean="0">
                <a:solidFill>
                  <a:srgbClr val="4A206A"/>
                </a:solidFill>
              </a:rPr>
              <a:t>Послушными и скромными</a:t>
            </a:r>
          </a:p>
          <a:p>
            <a:r>
              <a:rPr lang="ru-RU" b="1" dirty="0" smtClean="0">
                <a:solidFill>
                  <a:srgbClr val="4A206A"/>
                </a:solidFill>
              </a:rPr>
              <a:t>В пост старались быть,</a:t>
            </a:r>
          </a:p>
          <a:p>
            <a:r>
              <a:rPr lang="ru-RU" b="1" dirty="0" smtClean="0">
                <a:solidFill>
                  <a:srgbClr val="4A206A"/>
                </a:solidFill>
              </a:rPr>
              <a:t>Не кушали скромного,</a:t>
            </a:r>
          </a:p>
          <a:p>
            <a:r>
              <a:rPr lang="ru-RU" b="1" dirty="0" smtClean="0">
                <a:solidFill>
                  <a:srgbClr val="4A206A"/>
                </a:solidFill>
              </a:rPr>
              <a:t>Чтоб душу не губить.</a:t>
            </a:r>
          </a:p>
          <a:p>
            <a:r>
              <a:rPr lang="ru-RU" b="1" dirty="0" smtClean="0">
                <a:solidFill>
                  <a:srgbClr val="4A206A"/>
                </a:solidFill>
              </a:rPr>
              <a:t> </a:t>
            </a:r>
          </a:p>
          <a:p>
            <a:r>
              <a:rPr lang="ru-RU" b="1" dirty="0" smtClean="0">
                <a:solidFill>
                  <a:srgbClr val="4A206A"/>
                </a:solidFill>
              </a:rPr>
              <a:t>Ночь, а на земле светло,</a:t>
            </a:r>
          </a:p>
          <a:p>
            <a:r>
              <a:rPr lang="ru-RU" b="1" dirty="0" smtClean="0">
                <a:solidFill>
                  <a:srgbClr val="4A206A"/>
                </a:solidFill>
              </a:rPr>
              <a:t>Свет весёлый, яркий.</a:t>
            </a:r>
          </a:p>
          <a:p>
            <a:r>
              <a:rPr lang="ru-RU" b="1" dirty="0" smtClean="0">
                <a:solidFill>
                  <a:srgbClr val="4A206A"/>
                </a:solidFill>
              </a:rPr>
              <a:t>Может, это Ангелы</a:t>
            </a:r>
          </a:p>
          <a:p>
            <a:r>
              <a:rPr lang="ru-RU" b="1" dirty="0" smtClean="0">
                <a:solidFill>
                  <a:srgbClr val="4A206A"/>
                </a:solidFill>
              </a:rPr>
              <a:t>Нам несут подарки?</a:t>
            </a:r>
          </a:p>
          <a:p>
            <a:endParaRPr lang="ru-RU" b="1" dirty="0">
              <a:solidFill>
                <a:srgbClr val="4A206A"/>
              </a:solidFill>
            </a:endParaRPr>
          </a:p>
        </p:txBody>
      </p:sp>
      <p:pic>
        <p:nvPicPr>
          <p:cNvPr id="4" name="Picture 2" descr="C:\Documents and Settings\User\Мои документы\1302197312_i-r.jpg"/>
          <p:cNvPicPr>
            <a:picLocks noChangeAspect="1" noChangeArrowheads="1"/>
          </p:cNvPicPr>
          <p:nvPr/>
        </p:nvPicPr>
        <p:blipFill>
          <a:blip r:embed="rId3" cstate="email"/>
          <a:srcRect/>
          <a:stretch>
            <a:fillRect/>
          </a:stretch>
        </p:blipFill>
        <p:spPr bwMode="auto">
          <a:xfrm>
            <a:off x="1142984" y="785786"/>
            <a:ext cx="1166804" cy="1785950"/>
          </a:xfrm>
          <a:prstGeom prst="rect">
            <a:avLst/>
          </a:prstGeom>
          <a:noFill/>
        </p:spPr>
      </p:pic>
      <p:sp>
        <p:nvSpPr>
          <p:cNvPr id="5" name="TextBox 4"/>
          <p:cNvSpPr txBox="1"/>
          <p:nvPr/>
        </p:nvSpPr>
        <p:spPr>
          <a:xfrm>
            <a:off x="2143116" y="1857356"/>
            <a:ext cx="3786214" cy="646331"/>
          </a:xfrm>
          <a:prstGeom prst="rect">
            <a:avLst/>
          </a:prstGeom>
          <a:noFill/>
        </p:spPr>
        <p:txBody>
          <a:bodyPr wrap="square" rtlCol="0">
            <a:spAutoFit/>
          </a:bodyPr>
          <a:lstStyle/>
          <a:p>
            <a:r>
              <a:rPr lang="ru-RU" sz="36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РОЖДЕСТВО</a:t>
            </a:r>
          </a:p>
        </p:txBody>
      </p:sp>
      <p:pic>
        <p:nvPicPr>
          <p:cNvPr id="17409" name="Picture 1" descr="C:\Documents and Settings\User\Мои документы\Православие картинки\67340304_noviygod12.gif"/>
          <p:cNvPicPr>
            <a:picLocks noChangeAspect="1" noChangeArrowheads="1" noCrop="1"/>
          </p:cNvPicPr>
          <p:nvPr/>
        </p:nvPicPr>
        <p:blipFill>
          <a:blip r:embed="rId4" cstate="email"/>
          <a:srcRect/>
          <a:stretch>
            <a:fillRect/>
          </a:stretch>
        </p:blipFill>
        <p:spPr bwMode="auto">
          <a:xfrm>
            <a:off x="2000240" y="4786314"/>
            <a:ext cx="3810000" cy="3810000"/>
          </a:xfrm>
          <a:prstGeom prst="rect">
            <a:avLst/>
          </a:prstGeom>
          <a:noFill/>
        </p:spPr>
      </p:pic>
      <p:pic>
        <p:nvPicPr>
          <p:cNvPr id="7" name="Рисунок 6" descr="81062255_963d259a5d72.png"/>
          <p:cNvPicPr>
            <a:picLocks noChangeAspect="1"/>
          </p:cNvPicPr>
          <p:nvPr/>
        </p:nvPicPr>
        <p:blipFill>
          <a:blip r:embed="rId5" cstate="email"/>
          <a:stretch>
            <a:fillRect/>
          </a:stretch>
        </p:blipFill>
        <p:spPr>
          <a:xfrm>
            <a:off x="1571612" y="7929586"/>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572396"/>
            <a:ext cx="352425" cy="6667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17860" y="-285784"/>
            <a:ext cx="6875860" cy="9160933"/>
          </a:xfrm>
          <a:prstGeom prst="rect">
            <a:avLst/>
          </a:prstGeom>
          <a:noFill/>
        </p:spPr>
      </p:pic>
      <p:sp>
        <p:nvSpPr>
          <p:cNvPr id="3" name="TextBox 2"/>
          <p:cNvSpPr txBox="1"/>
          <p:nvPr/>
        </p:nvSpPr>
        <p:spPr>
          <a:xfrm>
            <a:off x="857232" y="2643174"/>
            <a:ext cx="3500462" cy="2862322"/>
          </a:xfrm>
          <a:prstGeom prst="rect">
            <a:avLst/>
          </a:prstGeom>
          <a:noFill/>
        </p:spPr>
        <p:txBody>
          <a:bodyPr wrap="square" rtlCol="0">
            <a:spAutoFit/>
          </a:bodyPr>
          <a:lstStyle/>
          <a:p>
            <a:r>
              <a:rPr lang="ru-RU" b="1" dirty="0" smtClean="0">
                <a:solidFill>
                  <a:srgbClr val="4A206A"/>
                </a:solidFill>
              </a:rPr>
              <a:t>Как нарядно в нашем храме!</a:t>
            </a:r>
          </a:p>
          <a:p>
            <a:r>
              <a:rPr lang="ru-RU" b="1" dirty="0" smtClean="0">
                <a:solidFill>
                  <a:srgbClr val="4A206A"/>
                </a:solidFill>
              </a:rPr>
              <a:t>Всюду свечи – много, много!</a:t>
            </a:r>
          </a:p>
          <a:p>
            <a:r>
              <a:rPr lang="ru-RU" b="1" dirty="0" smtClean="0">
                <a:solidFill>
                  <a:srgbClr val="4A206A"/>
                </a:solidFill>
              </a:rPr>
              <a:t>Я шепчу тихонько маме:</a:t>
            </a:r>
          </a:p>
          <a:p>
            <a:r>
              <a:rPr lang="ru-RU" b="1" dirty="0" smtClean="0">
                <a:solidFill>
                  <a:srgbClr val="4A206A"/>
                </a:solidFill>
              </a:rPr>
              <a:t>«Мама, хорошо у Бога!»</a:t>
            </a:r>
          </a:p>
          <a:p>
            <a:r>
              <a:rPr lang="ru-RU" b="1" dirty="0" smtClean="0">
                <a:solidFill>
                  <a:srgbClr val="4A206A"/>
                </a:solidFill>
              </a:rPr>
              <a:t> </a:t>
            </a:r>
          </a:p>
          <a:p>
            <a:r>
              <a:rPr lang="ru-RU" b="1" dirty="0" smtClean="0">
                <a:solidFill>
                  <a:srgbClr val="4A206A"/>
                </a:solidFill>
              </a:rPr>
              <a:t>И я тоже так хочу</a:t>
            </a:r>
          </a:p>
          <a:p>
            <a:r>
              <a:rPr lang="ru-RU" b="1" dirty="0" smtClean="0">
                <a:solidFill>
                  <a:srgbClr val="4A206A"/>
                </a:solidFill>
              </a:rPr>
              <a:t>Поскорей зажечь свечу!</a:t>
            </a:r>
          </a:p>
          <a:p>
            <a:r>
              <a:rPr lang="ru-RU" b="1" dirty="0" smtClean="0">
                <a:solidFill>
                  <a:srgbClr val="4A206A"/>
                </a:solidFill>
              </a:rPr>
              <a:t>Я на цыпочки привстану,</a:t>
            </a:r>
          </a:p>
          <a:p>
            <a:r>
              <a:rPr lang="ru-RU" b="1" dirty="0" smtClean="0">
                <a:solidFill>
                  <a:srgbClr val="4A206A"/>
                </a:solidFill>
              </a:rPr>
              <a:t>И сама её поставлю!</a:t>
            </a:r>
          </a:p>
          <a:p>
            <a:endParaRPr lang="ru-RU" b="1" dirty="0">
              <a:solidFill>
                <a:srgbClr val="4A206A"/>
              </a:solidFill>
            </a:endParaRPr>
          </a:p>
        </p:txBody>
      </p:sp>
      <p:pic>
        <p:nvPicPr>
          <p:cNvPr id="4" name="Рисунок 3" descr="vierkaarsen.gif"/>
          <p:cNvPicPr>
            <a:picLocks noChangeAspect="1"/>
          </p:cNvPicPr>
          <p:nvPr/>
        </p:nvPicPr>
        <p:blipFill>
          <a:blip r:embed="rId3" cstate="email"/>
          <a:stretch>
            <a:fillRect/>
          </a:stretch>
        </p:blipFill>
        <p:spPr>
          <a:xfrm>
            <a:off x="2643182" y="4429124"/>
            <a:ext cx="3452810" cy="3452810"/>
          </a:xfrm>
          <a:prstGeom prst="rect">
            <a:avLst/>
          </a:prstGeom>
        </p:spPr>
      </p:pic>
      <p:pic>
        <p:nvPicPr>
          <p:cNvPr id="16386" name="Picture 2" descr="C:\Documents and Settings\User\Мои документы\1302197295_s-sh.jpg"/>
          <p:cNvPicPr>
            <a:picLocks noChangeAspect="1" noChangeArrowheads="1"/>
          </p:cNvPicPr>
          <p:nvPr/>
        </p:nvPicPr>
        <p:blipFill>
          <a:blip r:embed="rId4" cstate="email">
            <a:clrChange>
              <a:clrFrom>
                <a:srgbClr val="FEFFFF"/>
              </a:clrFrom>
              <a:clrTo>
                <a:srgbClr val="FEFFFF">
                  <a:alpha val="0"/>
                </a:srgbClr>
              </a:clrTo>
            </a:clrChange>
          </a:blip>
          <a:srcRect/>
          <a:stretch>
            <a:fillRect/>
          </a:stretch>
        </p:blipFill>
        <p:spPr bwMode="auto">
          <a:xfrm>
            <a:off x="1142984" y="357158"/>
            <a:ext cx="1166804" cy="1785950"/>
          </a:xfrm>
          <a:prstGeom prst="rect">
            <a:avLst/>
          </a:prstGeom>
          <a:noFill/>
        </p:spPr>
      </p:pic>
      <p:sp>
        <p:nvSpPr>
          <p:cNvPr id="6" name="TextBox 5"/>
          <p:cNvSpPr txBox="1"/>
          <p:nvPr/>
        </p:nvSpPr>
        <p:spPr>
          <a:xfrm>
            <a:off x="2214554" y="1357290"/>
            <a:ext cx="3143272"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СВЕЧА</a:t>
            </a:r>
          </a:p>
        </p:txBody>
      </p:sp>
      <p:pic>
        <p:nvPicPr>
          <p:cNvPr id="7" name="Рисунок 6" descr="81062255_963d259a5d72.png"/>
          <p:cNvPicPr>
            <a:picLocks noChangeAspect="1"/>
          </p:cNvPicPr>
          <p:nvPr/>
        </p:nvPicPr>
        <p:blipFill>
          <a:blip r:embed="rId5" cstate="email"/>
          <a:stretch>
            <a:fillRect/>
          </a:stretch>
        </p:blipFill>
        <p:spPr>
          <a:xfrm>
            <a:off x="1571612" y="7786710"/>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500958"/>
            <a:ext cx="352425" cy="666750"/>
          </a:xfrm>
          <a:prstGeom prst="rect">
            <a:avLst/>
          </a:prstGeom>
        </p:spPr>
      </p:pic>
      <p:pic>
        <p:nvPicPr>
          <p:cNvPr id="9" name="Рисунок 8" descr="ogon-117.gif"/>
          <p:cNvPicPr>
            <a:picLocks noChangeAspect="1"/>
          </p:cNvPicPr>
          <p:nvPr/>
        </p:nvPicPr>
        <p:blipFill>
          <a:blip r:embed="rId6" cstate="email"/>
          <a:stretch>
            <a:fillRect/>
          </a:stretch>
        </p:blipFill>
        <p:spPr>
          <a:xfrm flipH="1">
            <a:off x="3286124" y="4643438"/>
            <a:ext cx="352425" cy="666750"/>
          </a:xfrm>
          <a:prstGeom prst="rect">
            <a:avLst/>
          </a:prstGeom>
        </p:spPr>
      </p:pic>
      <p:pic>
        <p:nvPicPr>
          <p:cNvPr id="10" name="Рисунок 9" descr="ogon-117.gif"/>
          <p:cNvPicPr>
            <a:picLocks noChangeAspect="1"/>
          </p:cNvPicPr>
          <p:nvPr/>
        </p:nvPicPr>
        <p:blipFill>
          <a:blip r:embed="rId6" cstate="email"/>
          <a:stretch>
            <a:fillRect/>
          </a:stretch>
        </p:blipFill>
        <p:spPr>
          <a:xfrm flipH="1">
            <a:off x="3929066" y="4643438"/>
            <a:ext cx="352425" cy="666750"/>
          </a:xfrm>
          <a:prstGeom prst="rect">
            <a:avLst/>
          </a:prstGeom>
        </p:spPr>
      </p:pic>
      <p:pic>
        <p:nvPicPr>
          <p:cNvPr id="11" name="Рисунок 10" descr="ogon-117.gif"/>
          <p:cNvPicPr>
            <a:picLocks noChangeAspect="1"/>
          </p:cNvPicPr>
          <p:nvPr/>
        </p:nvPicPr>
        <p:blipFill>
          <a:blip r:embed="rId6" cstate="email"/>
          <a:stretch>
            <a:fillRect/>
          </a:stretch>
        </p:blipFill>
        <p:spPr>
          <a:xfrm flipH="1">
            <a:off x="5000636" y="4429124"/>
            <a:ext cx="352425" cy="666750"/>
          </a:xfrm>
          <a:prstGeom prst="rect">
            <a:avLst/>
          </a:prstGeom>
        </p:spPr>
      </p:pic>
      <p:pic>
        <p:nvPicPr>
          <p:cNvPr id="12" name="Рисунок 11" descr="ogon-117.gif"/>
          <p:cNvPicPr>
            <a:picLocks noChangeAspect="1"/>
          </p:cNvPicPr>
          <p:nvPr/>
        </p:nvPicPr>
        <p:blipFill>
          <a:blip r:embed="rId6" cstate="email"/>
          <a:stretch>
            <a:fillRect/>
          </a:stretch>
        </p:blipFill>
        <p:spPr>
          <a:xfrm flipH="1">
            <a:off x="4500570" y="4429124"/>
            <a:ext cx="352425" cy="6667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00042" y="3071802"/>
            <a:ext cx="4071966" cy="4801314"/>
          </a:xfrm>
          <a:prstGeom prst="rect">
            <a:avLst/>
          </a:prstGeom>
          <a:noFill/>
        </p:spPr>
        <p:txBody>
          <a:bodyPr wrap="square" rtlCol="0">
            <a:spAutoFit/>
          </a:bodyPr>
          <a:lstStyle/>
          <a:p>
            <a:r>
              <a:rPr lang="ru-RU" b="1" dirty="0" smtClean="0">
                <a:solidFill>
                  <a:srgbClr val="4A206A"/>
                </a:solidFill>
              </a:rPr>
              <a:t>Есть в саду у нас </a:t>
            </a:r>
            <a:r>
              <a:rPr lang="ru-RU" b="1" dirty="0" err="1" smtClean="0">
                <a:solidFill>
                  <a:srgbClr val="4A206A"/>
                </a:solidFill>
              </a:rPr>
              <a:t>Данилка</a:t>
            </a:r>
            <a:r>
              <a:rPr lang="ru-RU" b="1" dirty="0" smtClean="0">
                <a:solidFill>
                  <a:srgbClr val="4A206A"/>
                </a:solidFill>
              </a:rPr>
              <a:t>,</a:t>
            </a:r>
          </a:p>
          <a:p>
            <a:r>
              <a:rPr lang="ru-RU" b="1" dirty="0" smtClean="0">
                <a:solidFill>
                  <a:srgbClr val="4A206A"/>
                </a:solidFill>
              </a:rPr>
              <a:t>Он житья мне не даёт:</a:t>
            </a:r>
          </a:p>
          <a:p>
            <a:r>
              <a:rPr lang="ru-RU" b="1" dirty="0" smtClean="0">
                <a:solidFill>
                  <a:srgbClr val="4A206A"/>
                </a:solidFill>
              </a:rPr>
              <a:t>То придумает дразнилку,</a:t>
            </a:r>
          </a:p>
          <a:p>
            <a:r>
              <a:rPr lang="ru-RU" b="1" dirty="0" smtClean="0">
                <a:solidFill>
                  <a:srgbClr val="4A206A"/>
                </a:solidFill>
              </a:rPr>
              <a:t>То щипнёт, а то толкнёт.</a:t>
            </a:r>
          </a:p>
          <a:p>
            <a:r>
              <a:rPr lang="ru-RU" b="1" dirty="0" smtClean="0">
                <a:solidFill>
                  <a:srgbClr val="4A206A"/>
                </a:solidFill>
              </a:rPr>
              <a:t>Вот какое у него</a:t>
            </a:r>
          </a:p>
          <a:p>
            <a:r>
              <a:rPr lang="ru-RU" b="1" dirty="0" smtClean="0">
                <a:solidFill>
                  <a:srgbClr val="4A206A"/>
                </a:solidFill>
              </a:rPr>
              <a:t>Отношение!</a:t>
            </a:r>
          </a:p>
          <a:p>
            <a:r>
              <a:rPr lang="ru-RU" b="1" dirty="0" smtClean="0">
                <a:solidFill>
                  <a:srgbClr val="4A206A"/>
                </a:solidFill>
              </a:rPr>
              <a:t>Вот какое я терплю</a:t>
            </a:r>
          </a:p>
          <a:p>
            <a:r>
              <a:rPr lang="ru-RU" b="1" dirty="0" smtClean="0">
                <a:solidFill>
                  <a:srgbClr val="4A206A"/>
                </a:solidFill>
              </a:rPr>
              <a:t>Поношение!</a:t>
            </a:r>
          </a:p>
          <a:p>
            <a:r>
              <a:rPr lang="ru-RU" b="1" dirty="0" smtClean="0">
                <a:solidFill>
                  <a:srgbClr val="4A206A"/>
                </a:solidFill>
              </a:rPr>
              <a:t> </a:t>
            </a:r>
          </a:p>
          <a:p>
            <a:r>
              <a:rPr lang="ru-RU" b="1" dirty="0" smtClean="0">
                <a:solidFill>
                  <a:srgbClr val="4A206A"/>
                </a:solidFill>
              </a:rPr>
              <a:t>Я бы мог, мучитель,</a:t>
            </a:r>
          </a:p>
          <a:p>
            <a:r>
              <a:rPr lang="ru-RU" b="1" dirty="0" smtClean="0">
                <a:solidFill>
                  <a:srgbClr val="4A206A"/>
                </a:solidFill>
              </a:rPr>
              <a:t>Очень больно отлупить,</a:t>
            </a:r>
          </a:p>
          <a:p>
            <a:r>
              <a:rPr lang="ru-RU" b="1" dirty="0" smtClean="0">
                <a:solidFill>
                  <a:srgbClr val="4A206A"/>
                </a:solidFill>
              </a:rPr>
              <a:t>Только нам Христос Спаситель</a:t>
            </a:r>
          </a:p>
          <a:p>
            <a:r>
              <a:rPr lang="ru-RU" b="1" dirty="0" smtClean="0">
                <a:solidFill>
                  <a:srgbClr val="4A206A"/>
                </a:solidFill>
              </a:rPr>
              <a:t>Завещал врагов любить.</a:t>
            </a:r>
          </a:p>
          <a:p>
            <a:r>
              <a:rPr lang="ru-RU" b="1" dirty="0" smtClean="0">
                <a:solidFill>
                  <a:srgbClr val="4A206A"/>
                </a:solidFill>
              </a:rPr>
              <a:t> </a:t>
            </a:r>
          </a:p>
          <a:p>
            <a:r>
              <a:rPr lang="ru-RU" b="1" dirty="0" smtClean="0">
                <a:solidFill>
                  <a:srgbClr val="4A206A"/>
                </a:solidFill>
              </a:rPr>
              <a:t>Всё терпение собрала  и терплю.</a:t>
            </a:r>
          </a:p>
          <a:p>
            <a:r>
              <a:rPr lang="ru-RU" b="1" dirty="0" smtClean="0">
                <a:solidFill>
                  <a:srgbClr val="4A206A"/>
                </a:solidFill>
              </a:rPr>
              <a:t>Может скоро я </a:t>
            </a:r>
            <a:r>
              <a:rPr lang="ru-RU" b="1" dirty="0" err="1" smtClean="0">
                <a:solidFill>
                  <a:srgbClr val="4A206A"/>
                </a:solidFill>
              </a:rPr>
              <a:t>Данилку</a:t>
            </a:r>
            <a:r>
              <a:rPr lang="ru-RU" b="1" dirty="0" smtClean="0">
                <a:solidFill>
                  <a:srgbClr val="4A206A"/>
                </a:solidFill>
              </a:rPr>
              <a:t>  полюблю.</a:t>
            </a:r>
          </a:p>
          <a:p>
            <a:endParaRPr lang="ru-RU" b="1" dirty="0">
              <a:solidFill>
                <a:srgbClr val="4A206A"/>
              </a:solidFill>
            </a:endParaRPr>
          </a:p>
        </p:txBody>
      </p:sp>
      <p:pic>
        <p:nvPicPr>
          <p:cNvPr id="17410" name="Picture 2" descr="C:\Documents and Settings\User\Мои документы\1302197295_s-sh.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71546" y="642910"/>
            <a:ext cx="1214446" cy="1714512"/>
          </a:xfrm>
          <a:prstGeom prst="rect">
            <a:avLst/>
          </a:prstGeom>
          <a:noFill/>
        </p:spPr>
      </p:pic>
      <p:sp>
        <p:nvSpPr>
          <p:cNvPr id="5" name="TextBox 4"/>
          <p:cNvSpPr txBox="1"/>
          <p:nvPr/>
        </p:nvSpPr>
        <p:spPr>
          <a:xfrm>
            <a:off x="2143116" y="1571604"/>
            <a:ext cx="4071966"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ТЕРПЕНИЕ</a:t>
            </a:r>
          </a:p>
        </p:txBody>
      </p:sp>
      <p:pic>
        <p:nvPicPr>
          <p:cNvPr id="15361" name="Picture 1" descr="C:\Documents and Settings\User\Мои документы\Православие картинки\post27962_img1.jpg"/>
          <p:cNvPicPr>
            <a:picLocks noChangeAspect="1" noChangeArrowheads="1"/>
          </p:cNvPicPr>
          <p:nvPr/>
        </p:nvPicPr>
        <p:blipFill>
          <a:blip r:embed="rId4" cstate="email"/>
          <a:srcRect/>
          <a:stretch>
            <a:fillRect/>
          </a:stretch>
        </p:blipFill>
        <p:spPr bwMode="auto">
          <a:xfrm>
            <a:off x="3714752" y="2428860"/>
            <a:ext cx="2633634" cy="3148018"/>
          </a:xfrm>
          <a:prstGeom prst="ellipse">
            <a:avLst/>
          </a:prstGeom>
          <a:noFill/>
        </p:spPr>
      </p:pic>
      <p:pic>
        <p:nvPicPr>
          <p:cNvPr id="7" name="Рисунок 6" descr="81062255_963d259a5d72.png"/>
          <p:cNvPicPr>
            <a:picLocks noChangeAspect="1"/>
          </p:cNvPicPr>
          <p:nvPr/>
        </p:nvPicPr>
        <p:blipFill>
          <a:blip r:embed="rId5" cstate="email"/>
          <a:stretch>
            <a:fillRect/>
          </a:stretch>
        </p:blipFill>
        <p:spPr>
          <a:xfrm>
            <a:off x="1571612" y="7786710"/>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18434" name="Picture 2" descr="C:\Documents and Settings\User\Мои документы\1302197295_s-sh.jpg"/>
          <p:cNvPicPr>
            <a:picLocks noChangeAspect="1" noChangeArrowheads="1"/>
          </p:cNvPicPr>
          <p:nvPr/>
        </p:nvPicPr>
        <p:blipFill>
          <a:blip r:embed="rId3" cstate="email"/>
          <a:srcRect/>
          <a:stretch>
            <a:fillRect/>
          </a:stretch>
        </p:blipFill>
        <p:spPr bwMode="auto">
          <a:xfrm>
            <a:off x="1142984" y="571472"/>
            <a:ext cx="1428760" cy="1857388"/>
          </a:xfrm>
          <a:prstGeom prst="rect">
            <a:avLst/>
          </a:prstGeom>
          <a:noFill/>
        </p:spPr>
      </p:pic>
      <p:sp>
        <p:nvSpPr>
          <p:cNvPr id="3" name="TextBox 2"/>
          <p:cNvSpPr txBox="1"/>
          <p:nvPr/>
        </p:nvSpPr>
        <p:spPr>
          <a:xfrm>
            <a:off x="500042" y="2071670"/>
            <a:ext cx="4714908" cy="3139321"/>
          </a:xfrm>
          <a:prstGeom prst="rect">
            <a:avLst/>
          </a:prstGeom>
          <a:noFill/>
        </p:spPr>
        <p:txBody>
          <a:bodyPr wrap="square" rtlCol="0">
            <a:spAutoFit/>
          </a:bodyPr>
          <a:lstStyle/>
          <a:p>
            <a:r>
              <a:rPr lang="ru-RU" b="1" dirty="0" smtClean="0">
                <a:solidFill>
                  <a:srgbClr val="4A206A"/>
                </a:solidFill>
              </a:rPr>
              <a:t>В воскресной школе на уроке</a:t>
            </a:r>
          </a:p>
          <a:p>
            <a:r>
              <a:rPr lang="ru-RU" b="1" dirty="0" smtClean="0">
                <a:solidFill>
                  <a:srgbClr val="4A206A"/>
                </a:solidFill>
              </a:rPr>
              <a:t>Мы говорили о пророке.</a:t>
            </a:r>
          </a:p>
          <a:p>
            <a:r>
              <a:rPr lang="ru-RU" b="1" dirty="0" smtClean="0">
                <a:solidFill>
                  <a:srgbClr val="4A206A"/>
                </a:solidFill>
              </a:rPr>
              <a:t>И я задумался глубоко:</a:t>
            </a:r>
          </a:p>
          <a:p>
            <a:r>
              <a:rPr lang="ru-RU" b="1" dirty="0" smtClean="0">
                <a:solidFill>
                  <a:srgbClr val="4A206A"/>
                </a:solidFill>
              </a:rPr>
              <a:t>«Вот мне бы сделаться  Пророком!»</a:t>
            </a:r>
          </a:p>
          <a:p>
            <a:r>
              <a:rPr lang="ru-RU" b="1" dirty="0" smtClean="0">
                <a:solidFill>
                  <a:srgbClr val="4A206A"/>
                </a:solidFill>
              </a:rPr>
              <a:t> </a:t>
            </a:r>
          </a:p>
          <a:p>
            <a:r>
              <a:rPr lang="ru-RU" b="1" dirty="0" smtClean="0">
                <a:solidFill>
                  <a:srgbClr val="4A206A"/>
                </a:solidFill>
              </a:rPr>
              <a:t>У батюшки спросил совета,</a:t>
            </a:r>
          </a:p>
          <a:p>
            <a:r>
              <a:rPr lang="ru-RU" b="1" dirty="0" smtClean="0">
                <a:solidFill>
                  <a:srgbClr val="4A206A"/>
                </a:solidFill>
              </a:rPr>
              <a:t>А он ответил мне на это:</a:t>
            </a:r>
          </a:p>
          <a:p>
            <a:r>
              <a:rPr lang="ru-RU" b="1" dirty="0" smtClean="0">
                <a:solidFill>
                  <a:srgbClr val="4A206A"/>
                </a:solidFill>
              </a:rPr>
              <a:t>«Пошла тебе, я вижу впрок</a:t>
            </a:r>
          </a:p>
          <a:p>
            <a:r>
              <a:rPr lang="ru-RU" b="1" dirty="0" smtClean="0">
                <a:solidFill>
                  <a:srgbClr val="4A206A"/>
                </a:solidFill>
              </a:rPr>
              <a:t>Беседа нашего урока,</a:t>
            </a:r>
          </a:p>
          <a:p>
            <a:r>
              <a:rPr lang="ru-RU" b="1" dirty="0" smtClean="0">
                <a:solidFill>
                  <a:srgbClr val="4A206A"/>
                </a:solidFill>
              </a:rPr>
              <a:t>Но сделаться нельзя пророком,</a:t>
            </a:r>
          </a:p>
          <a:p>
            <a:r>
              <a:rPr lang="ru-RU" b="1" dirty="0" smtClean="0">
                <a:solidFill>
                  <a:srgbClr val="4A206A"/>
                </a:solidFill>
              </a:rPr>
              <a:t>Пророка выбирает Бог».</a:t>
            </a:r>
          </a:p>
        </p:txBody>
      </p:sp>
      <p:sp>
        <p:nvSpPr>
          <p:cNvPr id="5" name="TextBox 4"/>
          <p:cNvSpPr txBox="1"/>
          <p:nvPr/>
        </p:nvSpPr>
        <p:spPr>
          <a:xfrm>
            <a:off x="2285992" y="1285852"/>
            <a:ext cx="2286016" cy="707886"/>
          </a:xfrm>
          <a:prstGeom prst="rect">
            <a:avLst/>
          </a:prstGeom>
          <a:noFill/>
        </p:spPr>
        <p:txBody>
          <a:bodyPr wrap="square" rtlCol="0">
            <a:spAutoFit/>
          </a:bodyPr>
          <a:lstStyle/>
          <a:p>
            <a:r>
              <a:rPr lang="ru-RU" sz="4000" b="1" dirty="0" smtClean="0">
                <a:solidFill>
                  <a:srgbClr val="FF0000"/>
                </a:solidFill>
                <a:latin typeface="Arial" pitchFamily="34" charset="0"/>
                <a:cs typeface="Arial" pitchFamily="34" charset="0"/>
              </a:rPr>
              <a:t> – УРОК</a:t>
            </a:r>
          </a:p>
        </p:txBody>
      </p:sp>
      <p:pic>
        <p:nvPicPr>
          <p:cNvPr id="6" name="Рисунок 5" descr="omega3909020big.jpg"/>
          <p:cNvPicPr>
            <a:picLocks noChangeAspect="1"/>
          </p:cNvPicPr>
          <p:nvPr/>
        </p:nvPicPr>
        <p:blipFill>
          <a:blip r:embed="rId4" cstate="email"/>
          <a:stretch>
            <a:fillRect/>
          </a:stretch>
        </p:blipFill>
        <p:spPr>
          <a:xfrm>
            <a:off x="3929066" y="4429124"/>
            <a:ext cx="2382874" cy="3274668"/>
          </a:xfrm>
          <a:prstGeom prst="rect">
            <a:avLst/>
          </a:prstGeom>
        </p:spPr>
      </p:pic>
      <p:pic>
        <p:nvPicPr>
          <p:cNvPr id="7" name="Рисунок 6" descr="81062255_963d259a5d72.png"/>
          <p:cNvPicPr>
            <a:picLocks noChangeAspect="1"/>
          </p:cNvPicPr>
          <p:nvPr/>
        </p:nvPicPr>
        <p:blipFill>
          <a:blip r:embed="rId5" cstate="email"/>
          <a:stretch>
            <a:fillRect/>
          </a:stretch>
        </p:blipFill>
        <p:spPr>
          <a:xfrm>
            <a:off x="1571612" y="7929586"/>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6" name="Рисунок 5" descr="the-parable-of-the-pharisee-and-the-tax-collector.jpg"/>
          <p:cNvPicPr>
            <a:picLocks noChangeAspect="1"/>
          </p:cNvPicPr>
          <p:nvPr/>
        </p:nvPicPr>
        <p:blipFill>
          <a:blip r:embed="rId3" cstate="email">
            <a:clrChange>
              <a:clrFrom>
                <a:srgbClr val="FFFBFC"/>
              </a:clrFrom>
              <a:clrTo>
                <a:srgbClr val="FFFBFC">
                  <a:alpha val="0"/>
                </a:srgbClr>
              </a:clrTo>
            </a:clrChange>
          </a:blip>
          <a:stretch>
            <a:fillRect/>
          </a:stretch>
        </p:blipFill>
        <p:spPr>
          <a:xfrm flipH="1">
            <a:off x="2357430" y="5143504"/>
            <a:ext cx="4197820" cy="3249606"/>
          </a:xfrm>
          <a:prstGeom prst="rect">
            <a:avLst/>
          </a:prstGeom>
        </p:spPr>
      </p:pic>
      <p:sp>
        <p:nvSpPr>
          <p:cNvPr id="3" name="TextBox 2"/>
          <p:cNvSpPr txBox="1"/>
          <p:nvPr/>
        </p:nvSpPr>
        <p:spPr>
          <a:xfrm>
            <a:off x="571480" y="2285984"/>
            <a:ext cx="3714776" cy="4247317"/>
          </a:xfrm>
          <a:prstGeom prst="rect">
            <a:avLst/>
          </a:prstGeom>
          <a:noFill/>
        </p:spPr>
        <p:txBody>
          <a:bodyPr wrap="square" rtlCol="0">
            <a:spAutoFit/>
          </a:bodyPr>
          <a:lstStyle/>
          <a:p>
            <a:r>
              <a:rPr lang="ru-RU" b="1" dirty="0" smtClean="0">
                <a:solidFill>
                  <a:srgbClr val="4A206A"/>
                </a:solidFill>
              </a:rPr>
              <a:t>Я спросил: «Алексей,</a:t>
            </a:r>
          </a:p>
          <a:p>
            <a:r>
              <a:rPr lang="ru-RU" b="1" dirty="0" smtClean="0">
                <a:solidFill>
                  <a:srgbClr val="4A206A"/>
                </a:solidFill>
              </a:rPr>
              <a:t>Кто такой фарисей?</a:t>
            </a:r>
          </a:p>
          <a:p>
            <a:r>
              <a:rPr lang="ru-RU" b="1" dirty="0" smtClean="0">
                <a:solidFill>
                  <a:srgbClr val="4A206A"/>
                </a:solidFill>
              </a:rPr>
              <a:t>Старший брат ответил важно:</a:t>
            </a:r>
          </a:p>
          <a:p>
            <a:r>
              <a:rPr lang="ru-RU" b="1" dirty="0" smtClean="0">
                <a:solidFill>
                  <a:srgbClr val="4A206A"/>
                </a:solidFill>
              </a:rPr>
              <a:t>«Знаю, что слышал не однажды!</a:t>
            </a:r>
          </a:p>
          <a:p>
            <a:r>
              <a:rPr lang="ru-RU" b="1" dirty="0" smtClean="0">
                <a:solidFill>
                  <a:srgbClr val="4A206A"/>
                </a:solidFill>
              </a:rPr>
              <a:t>Это тот, кто думает,</a:t>
            </a:r>
          </a:p>
          <a:p>
            <a:r>
              <a:rPr lang="ru-RU" b="1" dirty="0" smtClean="0">
                <a:solidFill>
                  <a:srgbClr val="4A206A"/>
                </a:solidFill>
              </a:rPr>
              <a:t>Что знает всё на пять,</a:t>
            </a:r>
          </a:p>
          <a:p>
            <a:r>
              <a:rPr lang="ru-RU" b="1" dirty="0" smtClean="0">
                <a:solidFill>
                  <a:srgbClr val="4A206A"/>
                </a:solidFill>
              </a:rPr>
              <a:t>Что самый-самый умный он,</a:t>
            </a:r>
          </a:p>
          <a:p>
            <a:r>
              <a:rPr lang="ru-RU" b="1" dirty="0" smtClean="0">
                <a:solidFill>
                  <a:srgbClr val="4A206A"/>
                </a:solidFill>
              </a:rPr>
              <a:t>И может поучать,</a:t>
            </a:r>
          </a:p>
          <a:p>
            <a:r>
              <a:rPr lang="ru-RU" b="1" dirty="0" smtClean="0">
                <a:solidFill>
                  <a:srgbClr val="4A206A"/>
                </a:solidFill>
              </a:rPr>
              <a:t>Кто сам собою  гордится,</a:t>
            </a:r>
          </a:p>
          <a:p>
            <a:r>
              <a:rPr lang="ru-RU" b="1" dirty="0" smtClean="0">
                <a:solidFill>
                  <a:srgbClr val="4A206A"/>
                </a:solidFill>
              </a:rPr>
              <a:t>Что никогда не извинится».</a:t>
            </a:r>
          </a:p>
          <a:p>
            <a:r>
              <a:rPr lang="ru-RU" b="1" dirty="0" smtClean="0">
                <a:solidFill>
                  <a:srgbClr val="4A206A"/>
                </a:solidFill>
              </a:rPr>
              <a:t>Я хожу повесив нос,</a:t>
            </a:r>
          </a:p>
          <a:p>
            <a:r>
              <a:rPr lang="ru-RU" b="1" dirty="0" smtClean="0">
                <a:solidFill>
                  <a:srgbClr val="4A206A"/>
                </a:solidFill>
              </a:rPr>
              <a:t>И меня грызёт вопрос:</a:t>
            </a:r>
          </a:p>
          <a:p>
            <a:r>
              <a:rPr lang="ru-RU" b="1" dirty="0" smtClean="0">
                <a:solidFill>
                  <a:srgbClr val="4A206A"/>
                </a:solidFill>
              </a:rPr>
              <a:t>Неужели Алексей – </a:t>
            </a:r>
          </a:p>
          <a:p>
            <a:r>
              <a:rPr lang="ru-RU" b="1" dirty="0" smtClean="0">
                <a:solidFill>
                  <a:srgbClr val="4A206A"/>
                </a:solidFill>
              </a:rPr>
              <a:t>Фарисей?</a:t>
            </a:r>
          </a:p>
          <a:p>
            <a:endParaRPr lang="ru-RU" b="1" dirty="0">
              <a:solidFill>
                <a:srgbClr val="4A206A"/>
              </a:solidFill>
            </a:endParaRPr>
          </a:p>
        </p:txBody>
      </p:sp>
      <p:pic>
        <p:nvPicPr>
          <p:cNvPr id="19458" name="Picture 2" descr="C:\Documents and Settings\User\Мои документы\1302197295_s-sh.jpg"/>
          <p:cNvPicPr>
            <a:picLocks noChangeAspect="1" noChangeArrowheads="1"/>
          </p:cNvPicPr>
          <p:nvPr/>
        </p:nvPicPr>
        <p:blipFill>
          <a:blip r:embed="rId4" cstate="email">
            <a:clrChange>
              <a:clrFrom>
                <a:srgbClr val="FCFFF6"/>
              </a:clrFrom>
              <a:clrTo>
                <a:srgbClr val="FCFFF6">
                  <a:alpha val="0"/>
                </a:srgbClr>
              </a:clrTo>
            </a:clrChange>
          </a:blip>
          <a:srcRect/>
          <a:stretch>
            <a:fillRect/>
          </a:stretch>
        </p:blipFill>
        <p:spPr bwMode="auto">
          <a:xfrm>
            <a:off x="714356" y="571472"/>
            <a:ext cx="1238242" cy="1714512"/>
          </a:xfrm>
          <a:prstGeom prst="rect">
            <a:avLst/>
          </a:prstGeom>
          <a:noFill/>
        </p:spPr>
      </p:pic>
      <p:sp>
        <p:nvSpPr>
          <p:cNvPr id="5" name="TextBox 4"/>
          <p:cNvSpPr txBox="1"/>
          <p:nvPr/>
        </p:nvSpPr>
        <p:spPr>
          <a:xfrm>
            <a:off x="1928802" y="1500166"/>
            <a:ext cx="4071966"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ФАРИСЕЙ</a:t>
            </a:r>
          </a:p>
        </p:txBody>
      </p:sp>
      <p:pic>
        <p:nvPicPr>
          <p:cNvPr id="7" name="Рисунок 6" descr="81062255_963d259a5d72.png"/>
          <p:cNvPicPr>
            <a:picLocks noChangeAspect="1"/>
          </p:cNvPicPr>
          <p:nvPr/>
        </p:nvPicPr>
        <p:blipFill>
          <a:blip r:embed="rId5" cstate="email"/>
          <a:stretch>
            <a:fillRect/>
          </a:stretch>
        </p:blipFill>
        <p:spPr>
          <a:xfrm>
            <a:off x="1571612" y="7929586"/>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9" name="Рисунок 8" descr="687692599.gif"/>
          <p:cNvPicPr>
            <a:picLocks noChangeAspect="1"/>
          </p:cNvPicPr>
          <p:nvPr/>
        </p:nvPicPr>
        <p:blipFill>
          <a:blip r:embed="rId3" cstate="email"/>
          <a:stretch>
            <a:fillRect/>
          </a:stretch>
        </p:blipFill>
        <p:spPr>
          <a:xfrm>
            <a:off x="3429000" y="5000628"/>
            <a:ext cx="2952754" cy="2952754"/>
          </a:xfrm>
          <a:prstGeom prst="rect">
            <a:avLst/>
          </a:prstGeom>
        </p:spPr>
      </p:pic>
      <p:sp>
        <p:nvSpPr>
          <p:cNvPr id="3" name="TextBox 2"/>
          <p:cNvSpPr txBox="1"/>
          <p:nvPr/>
        </p:nvSpPr>
        <p:spPr>
          <a:xfrm>
            <a:off x="357166" y="2714612"/>
            <a:ext cx="3643338" cy="4247317"/>
          </a:xfrm>
          <a:prstGeom prst="rect">
            <a:avLst/>
          </a:prstGeom>
          <a:noFill/>
        </p:spPr>
        <p:txBody>
          <a:bodyPr wrap="square" rtlCol="0">
            <a:spAutoFit/>
          </a:bodyPr>
          <a:lstStyle/>
          <a:p>
            <a:r>
              <a:rPr lang="ru-RU" b="1" dirty="0" smtClean="0">
                <a:solidFill>
                  <a:srgbClr val="4A206A"/>
                </a:solidFill>
              </a:rPr>
              <a:t>Вхожу я тихо с мамой в храм-</a:t>
            </a:r>
          </a:p>
          <a:p>
            <a:r>
              <a:rPr lang="ru-RU" b="1" dirty="0" smtClean="0">
                <a:solidFill>
                  <a:srgbClr val="4A206A"/>
                </a:solidFill>
              </a:rPr>
              <a:t>Нисколько не шалю.</a:t>
            </a:r>
          </a:p>
          <a:p>
            <a:r>
              <a:rPr lang="ru-RU" b="1" dirty="0" smtClean="0">
                <a:solidFill>
                  <a:srgbClr val="4A206A"/>
                </a:solidFill>
              </a:rPr>
              <a:t>Пусть Боженька увидит Сам,</a:t>
            </a:r>
          </a:p>
          <a:p>
            <a:r>
              <a:rPr lang="ru-RU" b="1" dirty="0" smtClean="0">
                <a:solidFill>
                  <a:srgbClr val="4A206A"/>
                </a:solidFill>
              </a:rPr>
              <a:t>Как я Его люблю!</a:t>
            </a:r>
          </a:p>
          <a:p>
            <a:r>
              <a:rPr lang="ru-RU" b="1" dirty="0" smtClean="0">
                <a:solidFill>
                  <a:srgbClr val="4A206A"/>
                </a:solidFill>
              </a:rPr>
              <a:t>В сиянье царские врата!</a:t>
            </a:r>
          </a:p>
          <a:p>
            <a:r>
              <a:rPr lang="ru-RU" b="1" dirty="0" smtClean="0">
                <a:solidFill>
                  <a:srgbClr val="4A206A"/>
                </a:solidFill>
              </a:rPr>
              <a:t>Поставлю я свечу</a:t>
            </a:r>
          </a:p>
          <a:p>
            <a:r>
              <a:rPr lang="ru-RU" b="1" dirty="0" smtClean="0">
                <a:solidFill>
                  <a:srgbClr val="4A206A"/>
                </a:solidFill>
              </a:rPr>
              <a:t>И перед образом Христа</a:t>
            </a:r>
          </a:p>
          <a:p>
            <a:r>
              <a:rPr lang="ru-RU" b="1" dirty="0" smtClean="0">
                <a:solidFill>
                  <a:srgbClr val="4A206A"/>
                </a:solidFill>
              </a:rPr>
              <a:t>Прощенье прошепчу.</a:t>
            </a:r>
          </a:p>
          <a:p>
            <a:r>
              <a:rPr lang="ru-RU" b="1" dirty="0" smtClean="0">
                <a:solidFill>
                  <a:srgbClr val="4A206A"/>
                </a:solidFill>
              </a:rPr>
              <a:t>И кажется, что рядом Он.</a:t>
            </a:r>
          </a:p>
          <a:p>
            <a:r>
              <a:rPr lang="ru-RU" b="1" dirty="0" smtClean="0">
                <a:solidFill>
                  <a:srgbClr val="4A206A"/>
                </a:solidFill>
              </a:rPr>
              <a:t>И происходит чудо!</a:t>
            </a:r>
          </a:p>
          <a:p>
            <a:r>
              <a:rPr lang="ru-RU" b="1" dirty="0" smtClean="0">
                <a:solidFill>
                  <a:srgbClr val="4A206A"/>
                </a:solidFill>
              </a:rPr>
              <a:t> </a:t>
            </a:r>
          </a:p>
          <a:p>
            <a:r>
              <a:rPr lang="ru-RU" b="1" dirty="0" smtClean="0">
                <a:solidFill>
                  <a:srgbClr val="4A206A"/>
                </a:solidFill>
              </a:rPr>
              <a:t>Я в этом храме был крещён.</a:t>
            </a:r>
          </a:p>
          <a:p>
            <a:r>
              <a:rPr lang="ru-RU" b="1" dirty="0" smtClean="0">
                <a:solidFill>
                  <a:srgbClr val="4A206A"/>
                </a:solidFill>
              </a:rPr>
              <a:t>Здесь и венчаться будут!</a:t>
            </a:r>
          </a:p>
          <a:p>
            <a:r>
              <a:rPr lang="ru-RU" b="1" dirty="0" smtClean="0">
                <a:solidFill>
                  <a:srgbClr val="4A206A"/>
                </a:solidFill>
              </a:rPr>
              <a:t> </a:t>
            </a:r>
          </a:p>
          <a:p>
            <a:endParaRPr lang="ru-RU" b="1" dirty="0">
              <a:solidFill>
                <a:srgbClr val="4A206A"/>
              </a:solidFill>
            </a:endParaRPr>
          </a:p>
        </p:txBody>
      </p:sp>
      <p:pic>
        <p:nvPicPr>
          <p:cNvPr id="20482" name="Picture 2" descr="C:\Documents and Settings\User\Мои документы\1302197295_s-sh.jpg"/>
          <p:cNvPicPr>
            <a:picLocks noChangeAspect="1" noChangeArrowheads="1"/>
          </p:cNvPicPr>
          <p:nvPr/>
        </p:nvPicPr>
        <p:blipFill>
          <a:blip r:embed="rId4" cstate="email">
            <a:clrChange>
              <a:clrFrom>
                <a:srgbClr val="FEFEFE"/>
              </a:clrFrom>
              <a:clrTo>
                <a:srgbClr val="FEFEFE">
                  <a:alpha val="0"/>
                </a:srgbClr>
              </a:clrTo>
            </a:clrChange>
          </a:blip>
          <a:srcRect/>
          <a:stretch>
            <a:fillRect/>
          </a:stretch>
        </p:blipFill>
        <p:spPr bwMode="auto">
          <a:xfrm>
            <a:off x="1142984" y="785786"/>
            <a:ext cx="1095366" cy="1571636"/>
          </a:xfrm>
          <a:prstGeom prst="rect">
            <a:avLst/>
          </a:prstGeom>
          <a:noFill/>
        </p:spPr>
      </p:pic>
      <p:sp>
        <p:nvSpPr>
          <p:cNvPr id="6" name="TextBox 5"/>
          <p:cNvSpPr txBox="1"/>
          <p:nvPr/>
        </p:nvSpPr>
        <p:spPr>
          <a:xfrm>
            <a:off x="2357430" y="1714480"/>
            <a:ext cx="3500462"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ХРАМ</a:t>
            </a:r>
          </a:p>
        </p:txBody>
      </p:sp>
      <p:pic>
        <p:nvPicPr>
          <p:cNvPr id="8" name="Рисунок 7" descr="81062255_963d259a5d72.png"/>
          <p:cNvPicPr>
            <a:picLocks noChangeAspect="1"/>
          </p:cNvPicPr>
          <p:nvPr/>
        </p:nvPicPr>
        <p:blipFill>
          <a:blip r:embed="rId5" cstate="email"/>
          <a:stretch>
            <a:fillRect/>
          </a:stretch>
        </p:blipFill>
        <p:spPr>
          <a:xfrm>
            <a:off x="1643050" y="8063499"/>
            <a:ext cx="3929090" cy="1080501"/>
          </a:xfrm>
          <a:prstGeom prst="rect">
            <a:avLst/>
          </a:prstGeom>
        </p:spPr>
      </p:pic>
      <p:pic>
        <p:nvPicPr>
          <p:cNvPr id="10" name="Рисунок 9" descr="ogon-117.gif"/>
          <p:cNvPicPr>
            <a:picLocks noChangeAspect="1"/>
          </p:cNvPicPr>
          <p:nvPr/>
        </p:nvPicPr>
        <p:blipFill>
          <a:blip r:embed="rId6" cstate="email"/>
          <a:stretch>
            <a:fillRect/>
          </a:stretch>
        </p:blipFill>
        <p:spPr>
          <a:xfrm>
            <a:off x="3500438" y="7786710"/>
            <a:ext cx="352425" cy="6667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11265" name="Picture 1" descr="C:\Documents and Settings\User\Мои документы\Православие картинки\0_9496d_e286391c_XL.jpg"/>
          <p:cNvPicPr>
            <a:picLocks noChangeAspect="1" noChangeArrowheads="1"/>
          </p:cNvPicPr>
          <p:nvPr/>
        </p:nvPicPr>
        <p:blipFill>
          <a:blip r:embed="rId3" cstate="email"/>
          <a:srcRect/>
          <a:stretch>
            <a:fillRect/>
          </a:stretch>
        </p:blipFill>
        <p:spPr bwMode="auto">
          <a:xfrm>
            <a:off x="1000108" y="4929190"/>
            <a:ext cx="5343538" cy="3419482"/>
          </a:xfrm>
          <a:prstGeom prst="rect">
            <a:avLst/>
          </a:prstGeom>
          <a:noFill/>
        </p:spPr>
      </p:pic>
      <p:sp>
        <p:nvSpPr>
          <p:cNvPr id="3" name="TextBox 2"/>
          <p:cNvSpPr txBox="1"/>
          <p:nvPr/>
        </p:nvSpPr>
        <p:spPr>
          <a:xfrm>
            <a:off x="642918" y="3143240"/>
            <a:ext cx="3071834" cy="2585323"/>
          </a:xfrm>
          <a:prstGeom prst="rect">
            <a:avLst/>
          </a:prstGeom>
          <a:noFill/>
        </p:spPr>
        <p:txBody>
          <a:bodyPr wrap="square" rtlCol="0">
            <a:spAutoFit/>
          </a:bodyPr>
          <a:lstStyle/>
          <a:p>
            <a:r>
              <a:rPr lang="ru-RU" b="1" dirty="0" smtClean="0">
                <a:solidFill>
                  <a:srgbClr val="4A206A"/>
                </a:solidFill>
              </a:rPr>
              <a:t>В деревне Ручейки</a:t>
            </a:r>
          </a:p>
          <a:p>
            <a:r>
              <a:rPr lang="ru-RU" b="1" dirty="0" smtClean="0">
                <a:solidFill>
                  <a:srgbClr val="4A206A"/>
                </a:solidFill>
              </a:rPr>
              <a:t>Строят церковь мужики.</a:t>
            </a:r>
          </a:p>
          <a:p>
            <a:r>
              <a:rPr lang="ru-RU" b="1" dirty="0" smtClean="0">
                <a:solidFill>
                  <a:srgbClr val="4A206A"/>
                </a:solidFill>
              </a:rPr>
              <a:t>Церковка-красавица!</a:t>
            </a:r>
          </a:p>
          <a:p>
            <a:r>
              <a:rPr lang="ru-RU" b="1" dirty="0" smtClean="0">
                <a:solidFill>
                  <a:srgbClr val="4A206A"/>
                </a:solidFill>
              </a:rPr>
              <a:t>Она мне очень нравится!</a:t>
            </a:r>
          </a:p>
          <a:p>
            <a:r>
              <a:rPr lang="ru-RU" b="1" dirty="0" smtClean="0">
                <a:solidFill>
                  <a:srgbClr val="4A206A"/>
                </a:solidFill>
              </a:rPr>
              <a:t>Я кричу во всю мочь:</a:t>
            </a:r>
          </a:p>
          <a:p>
            <a:r>
              <a:rPr lang="ru-RU" b="1" dirty="0" smtClean="0">
                <a:solidFill>
                  <a:srgbClr val="4A206A"/>
                </a:solidFill>
              </a:rPr>
              <a:t>«Мужики, вам помочь?»</a:t>
            </a:r>
          </a:p>
          <a:p>
            <a:r>
              <a:rPr lang="ru-RU" b="1" dirty="0" smtClean="0">
                <a:solidFill>
                  <a:srgbClr val="4A206A"/>
                </a:solidFill>
              </a:rPr>
              <a:t>Церковь – Божье дело,</a:t>
            </a:r>
          </a:p>
          <a:p>
            <a:r>
              <a:rPr lang="ru-RU" b="1" dirty="0" smtClean="0">
                <a:solidFill>
                  <a:srgbClr val="4A206A"/>
                </a:solidFill>
              </a:rPr>
              <a:t>А я мужик умелый!»</a:t>
            </a:r>
          </a:p>
          <a:p>
            <a:endParaRPr lang="ru-RU" b="1" dirty="0">
              <a:solidFill>
                <a:srgbClr val="4A206A"/>
              </a:solidFill>
            </a:endParaRPr>
          </a:p>
        </p:txBody>
      </p:sp>
      <p:pic>
        <p:nvPicPr>
          <p:cNvPr id="4" name="Picture 2" descr="C:\Documents and Settings\User\Мои документы\1302197295_s-sh.jpg"/>
          <p:cNvPicPr>
            <a:picLocks noChangeAspect="1" noChangeArrowheads="1"/>
          </p:cNvPicPr>
          <p:nvPr/>
        </p:nvPicPr>
        <p:blipFill>
          <a:blip r:embed="rId4" cstate="email"/>
          <a:srcRect/>
          <a:stretch>
            <a:fillRect/>
          </a:stretch>
        </p:blipFill>
        <p:spPr bwMode="auto">
          <a:xfrm>
            <a:off x="1000108" y="857224"/>
            <a:ext cx="1143008" cy="2000264"/>
          </a:xfrm>
          <a:prstGeom prst="rect">
            <a:avLst/>
          </a:prstGeom>
          <a:noFill/>
        </p:spPr>
      </p:pic>
      <p:sp>
        <p:nvSpPr>
          <p:cNvPr id="5" name="TextBox 4"/>
          <p:cNvSpPr txBox="1"/>
          <p:nvPr/>
        </p:nvSpPr>
        <p:spPr>
          <a:xfrm>
            <a:off x="2071678" y="2071670"/>
            <a:ext cx="3929090"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ЦЕРКОВЬ</a:t>
            </a:r>
          </a:p>
        </p:txBody>
      </p:sp>
      <p:pic>
        <p:nvPicPr>
          <p:cNvPr id="7" name="Рисунок 6"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715272"/>
            <a:ext cx="352425" cy="6667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1026" name="Picture 2" descr="C:\Documents and Settings\User\Мои документы\Православие картинки\azbuka-dlya-pravoslavnych-detey-orlova-n-bukva-tch.jpg"/>
          <p:cNvPicPr>
            <a:picLocks noChangeAspect="1" noChangeArrowheads="1"/>
          </p:cNvPicPr>
          <p:nvPr/>
        </p:nvPicPr>
        <p:blipFill>
          <a:blip r:embed="rId3" cstate="email"/>
          <a:srcRect/>
          <a:stretch>
            <a:fillRect/>
          </a:stretch>
        </p:blipFill>
        <p:spPr bwMode="auto">
          <a:xfrm>
            <a:off x="3527279" y="3857620"/>
            <a:ext cx="2949729" cy="2551516"/>
          </a:xfrm>
          <a:prstGeom prst="rect">
            <a:avLst/>
          </a:prstGeom>
          <a:noFill/>
        </p:spPr>
      </p:pic>
      <p:sp>
        <p:nvSpPr>
          <p:cNvPr id="3" name="TextBox 2"/>
          <p:cNvSpPr txBox="1"/>
          <p:nvPr/>
        </p:nvSpPr>
        <p:spPr>
          <a:xfrm>
            <a:off x="642918" y="2000232"/>
            <a:ext cx="3571900" cy="6186309"/>
          </a:xfrm>
          <a:prstGeom prst="rect">
            <a:avLst/>
          </a:prstGeom>
          <a:noFill/>
        </p:spPr>
        <p:txBody>
          <a:bodyPr wrap="square" rtlCol="0">
            <a:spAutoFit/>
          </a:bodyPr>
          <a:lstStyle/>
          <a:p>
            <a:r>
              <a:rPr lang="ru-RU" b="1" dirty="0" smtClean="0">
                <a:solidFill>
                  <a:srgbClr val="4A206A"/>
                </a:solidFill>
              </a:rPr>
              <a:t>Вот и Чистый Понедельник-</a:t>
            </a:r>
          </a:p>
          <a:p>
            <a:r>
              <a:rPr lang="ru-RU" b="1" dirty="0" smtClean="0">
                <a:solidFill>
                  <a:srgbClr val="4A206A"/>
                </a:solidFill>
              </a:rPr>
              <a:t>Первый день поста.</a:t>
            </a:r>
          </a:p>
          <a:p>
            <a:r>
              <a:rPr lang="ru-RU" b="1" dirty="0" smtClean="0">
                <a:solidFill>
                  <a:srgbClr val="4A206A"/>
                </a:solidFill>
              </a:rPr>
              <a:t>Мы помыли все игрушки,</a:t>
            </a:r>
          </a:p>
          <a:p>
            <a:r>
              <a:rPr lang="ru-RU" b="1" dirty="0" smtClean="0">
                <a:solidFill>
                  <a:srgbClr val="4A206A"/>
                </a:solidFill>
              </a:rPr>
              <a:t>В детской – чистота!</a:t>
            </a:r>
          </a:p>
          <a:p>
            <a:r>
              <a:rPr lang="ru-RU" b="1" dirty="0" smtClean="0">
                <a:solidFill>
                  <a:srgbClr val="4A206A"/>
                </a:solidFill>
              </a:rPr>
              <a:t>Вытирали пыль повсюду,</a:t>
            </a:r>
          </a:p>
          <a:p>
            <a:r>
              <a:rPr lang="ru-RU" b="1" dirty="0" smtClean="0">
                <a:solidFill>
                  <a:srgbClr val="4A206A"/>
                </a:solidFill>
              </a:rPr>
              <a:t>Мыли, чистили посуду,</a:t>
            </a:r>
          </a:p>
          <a:p>
            <a:r>
              <a:rPr lang="ru-RU" b="1" dirty="0" smtClean="0">
                <a:solidFill>
                  <a:srgbClr val="4A206A"/>
                </a:solidFill>
              </a:rPr>
              <a:t>Не шумели, не шалили,</a:t>
            </a:r>
          </a:p>
          <a:p>
            <a:r>
              <a:rPr lang="ru-RU" b="1" dirty="0" smtClean="0">
                <a:solidFill>
                  <a:srgbClr val="4A206A"/>
                </a:solidFill>
              </a:rPr>
              <a:t>Только чистили да мыли.</a:t>
            </a:r>
          </a:p>
          <a:p>
            <a:r>
              <a:rPr lang="ru-RU" b="1" dirty="0" smtClean="0">
                <a:solidFill>
                  <a:srgbClr val="4A206A"/>
                </a:solidFill>
              </a:rPr>
              <a:t> </a:t>
            </a:r>
          </a:p>
          <a:p>
            <a:r>
              <a:rPr lang="ru-RU" b="1" dirty="0" smtClean="0">
                <a:solidFill>
                  <a:srgbClr val="4A206A"/>
                </a:solidFill>
              </a:rPr>
              <a:t>А потом мама нас</a:t>
            </a:r>
          </a:p>
          <a:p>
            <a:r>
              <a:rPr lang="ru-RU" b="1" dirty="0" smtClean="0">
                <a:solidFill>
                  <a:srgbClr val="4A206A"/>
                </a:solidFill>
              </a:rPr>
              <a:t>Мыла в ванной –целый час!</a:t>
            </a:r>
          </a:p>
          <a:p>
            <a:r>
              <a:rPr lang="ru-RU" b="1" dirty="0" smtClean="0">
                <a:solidFill>
                  <a:srgbClr val="4A206A"/>
                </a:solidFill>
              </a:rPr>
              <a:t> </a:t>
            </a:r>
          </a:p>
          <a:p>
            <a:r>
              <a:rPr lang="ru-RU" b="1" dirty="0" smtClean="0">
                <a:solidFill>
                  <a:srgbClr val="4A206A"/>
                </a:solidFill>
              </a:rPr>
              <a:t>Сколько было фырканья!</a:t>
            </a:r>
          </a:p>
          <a:p>
            <a:r>
              <a:rPr lang="ru-RU" b="1" dirty="0" smtClean="0">
                <a:solidFill>
                  <a:srgbClr val="4A206A"/>
                </a:solidFill>
              </a:rPr>
              <a:t>Сколько было плеска!</a:t>
            </a:r>
          </a:p>
          <a:p>
            <a:r>
              <a:rPr lang="ru-RU" b="1" dirty="0" smtClean="0">
                <a:solidFill>
                  <a:srgbClr val="4A206A"/>
                </a:solidFill>
              </a:rPr>
              <a:t>И теперь мы чистые,</a:t>
            </a:r>
          </a:p>
          <a:p>
            <a:r>
              <a:rPr lang="ru-RU" b="1" dirty="0" smtClean="0">
                <a:solidFill>
                  <a:srgbClr val="4A206A"/>
                </a:solidFill>
              </a:rPr>
              <a:t>Чистые до блеска!</a:t>
            </a:r>
          </a:p>
          <a:p>
            <a:r>
              <a:rPr lang="ru-RU" b="1" dirty="0" smtClean="0">
                <a:solidFill>
                  <a:srgbClr val="4A206A"/>
                </a:solidFill>
              </a:rPr>
              <a:t> </a:t>
            </a:r>
          </a:p>
          <a:p>
            <a:r>
              <a:rPr lang="ru-RU" b="1" dirty="0" smtClean="0">
                <a:solidFill>
                  <a:srgbClr val="4A206A"/>
                </a:solidFill>
              </a:rPr>
              <a:t>Будем чисто-чисто мыться</a:t>
            </a:r>
          </a:p>
          <a:p>
            <a:r>
              <a:rPr lang="ru-RU" b="1" dirty="0" smtClean="0">
                <a:solidFill>
                  <a:srgbClr val="4A206A"/>
                </a:solidFill>
              </a:rPr>
              <a:t>Каждый день под душем,</a:t>
            </a:r>
          </a:p>
          <a:p>
            <a:r>
              <a:rPr lang="ru-RU" b="1" dirty="0" smtClean="0">
                <a:solidFill>
                  <a:srgbClr val="4A206A"/>
                </a:solidFill>
              </a:rPr>
              <a:t>А поститься и молиться,</a:t>
            </a:r>
          </a:p>
          <a:p>
            <a:r>
              <a:rPr lang="ru-RU" b="1" dirty="0" smtClean="0">
                <a:solidFill>
                  <a:srgbClr val="4A206A"/>
                </a:solidFill>
              </a:rPr>
              <a:t>Чтоб очистить душу!</a:t>
            </a:r>
          </a:p>
          <a:p>
            <a:endParaRPr lang="ru-RU" b="1" dirty="0">
              <a:solidFill>
                <a:srgbClr val="4A206A"/>
              </a:solidFill>
            </a:endParaRPr>
          </a:p>
        </p:txBody>
      </p:sp>
      <p:pic>
        <p:nvPicPr>
          <p:cNvPr id="4" name="Picture 2" descr="C:\Documents and Settings\User\Мои документы\1302197295_s-sh.jpg"/>
          <p:cNvPicPr>
            <a:picLocks noChangeAspect="1" noChangeArrowheads="1"/>
          </p:cNvPicPr>
          <p:nvPr/>
        </p:nvPicPr>
        <p:blipFill>
          <a:blip r:embed="rId4" cstate="email"/>
          <a:srcRect/>
          <a:stretch>
            <a:fillRect/>
          </a:stretch>
        </p:blipFill>
        <p:spPr bwMode="auto">
          <a:xfrm>
            <a:off x="1071546" y="571472"/>
            <a:ext cx="928694" cy="1485910"/>
          </a:xfrm>
          <a:prstGeom prst="rect">
            <a:avLst/>
          </a:prstGeom>
          <a:noFill/>
        </p:spPr>
      </p:pic>
      <p:sp>
        <p:nvSpPr>
          <p:cNvPr id="5" name="Прямоугольник 4"/>
          <p:cNvSpPr/>
          <p:nvPr/>
        </p:nvSpPr>
        <p:spPr>
          <a:xfrm>
            <a:off x="2000240" y="1000100"/>
            <a:ext cx="4143404" cy="1015663"/>
          </a:xfrm>
          <a:prstGeom prst="rect">
            <a:avLst/>
          </a:prstGeom>
        </p:spPr>
        <p:txBody>
          <a:bodyPr wrap="square">
            <a:spAutoFit/>
          </a:bodyPr>
          <a:lstStyle/>
          <a:p>
            <a:r>
              <a:rPr lang="ru-RU" sz="3000" b="1" dirty="0" smtClean="0">
                <a:solidFill>
                  <a:srgbClr val="009900"/>
                </a:solidFill>
                <a:latin typeface="Arial" pitchFamily="34" charset="0"/>
                <a:cs typeface="Arial" pitchFamily="34" charset="0"/>
              </a:rPr>
              <a:t>– ЧИСТЫЙ </a:t>
            </a:r>
          </a:p>
          <a:p>
            <a:r>
              <a:rPr lang="ru-RU" sz="3000" b="1" dirty="0" smtClean="0">
                <a:solidFill>
                  <a:srgbClr val="009900"/>
                </a:solidFill>
                <a:latin typeface="Arial" pitchFamily="34" charset="0"/>
                <a:cs typeface="Arial" pitchFamily="34" charset="0"/>
              </a:rPr>
              <a:t>ПОНЕДЕЛЬНИК</a:t>
            </a:r>
            <a:endParaRPr lang="ru-RU" sz="3000" b="1" dirty="0">
              <a:solidFill>
                <a:srgbClr val="009900"/>
              </a:solidFill>
              <a:latin typeface="Arial" pitchFamily="34" charset="0"/>
              <a:cs typeface="Arial" pitchFamily="34" charset="0"/>
            </a:endParaRPr>
          </a:p>
        </p:txBody>
      </p:sp>
      <p:pic>
        <p:nvPicPr>
          <p:cNvPr id="7" name="Рисунок 6"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71480" y="2643174"/>
            <a:ext cx="3929090" cy="3693319"/>
          </a:xfrm>
          <a:prstGeom prst="rect">
            <a:avLst/>
          </a:prstGeom>
          <a:noFill/>
        </p:spPr>
        <p:txBody>
          <a:bodyPr wrap="square" rtlCol="0">
            <a:spAutoFit/>
          </a:bodyPr>
          <a:lstStyle/>
          <a:p>
            <a:r>
              <a:rPr lang="ru-RU" b="1" dirty="0" smtClean="0">
                <a:solidFill>
                  <a:srgbClr val="4A206A"/>
                </a:solidFill>
              </a:rPr>
              <a:t>Прекрасны песни Серафима,</a:t>
            </a:r>
          </a:p>
          <a:p>
            <a:r>
              <a:rPr lang="ru-RU" b="1" dirty="0" smtClean="0">
                <a:solidFill>
                  <a:srgbClr val="4A206A"/>
                </a:solidFill>
              </a:rPr>
              <a:t>Прекрасен лик невыразимо,</a:t>
            </a:r>
          </a:p>
          <a:p>
            <a:r>
              <a:rPr lang="ru-RU" b="1" dirty="0" smtClean="0">
                <a:solidFill>
                  <a:srgbClr val="4A206A"/>
                </a:solidFill>
              </a:rPr>
              <a:t>Есть у него шесть крепких крыл,</a:t>
            </a:r>
          </a:p>
          <a:p>
            <a:r>
              <a:rPr lang="ru-RU" b="1" dirty="0" smtClean="0">
                <a:solidFill>
                  <a:srgbClr val="4A206A"/>
                </a:solidFill>
              </a:rPr>
              <a:t>Он полон мощи, полон сил.</a:t>
            </a:r>
          </a:p>
          <a:p>
            <a:r>
              <a:rPr lang="ru-RU" b="1" dirty="0" smtClean="0">
                <a:solidFill>
                  <a:srgbClr val="4A206A"/>
                </a:solidFill>
              </a:rPr>
              <a:t>Сияет перед ним дорога,</a:t>
            </a:r>
          </a:p>
          <a:p>
            <a:r>
              <a:rPr lang="ru-RU" b="1" dirty="0" smtClean="0">
                <a:solidFill>
                  <a:srgbClr val="4A206A"/>
                </a:solidFill>
              </a:rPr>
              <a:t>Он укрывает лик крылами,</a:t>
            </a:r>
          </a:p>
          <a:p>
            <a:r>
              <a:rPr lang="ru-RU" b="1" dirty="0" smtClean="0">
                <a:solidFill>
                  <a:srgbClr val="4A206A"/>
                </a:solidFill>
              </a:rPr>
              <a:t>Он так горит любовью к Богу,</a:t>
            </a:r>
          </a:p>
          <a:p>
            <a:r>
              <a:rPr lang="ru-RU" b="1" dirty="0" smtClean="0">
                <a:solidFill>
                  <a:srgbClr val="4A206A"/>
                </a:solidFill>
              </a:rPr>
              <a:t>Что сам как пламень.</a:t>
            </a:r>
          </a:p>
          <a:p>
            <a:r>
              <a:rPr lang="ru-RU" b="1" dirty="0" smtClean="0">
                <a:solidFill>
                  <a:srgbClr val="4A206A"/>
                </a:solidFill>
              </a:rPr>
              <a:t> </a:t>
            </a:r>
          </a:p>
          <a:p>
            <a:r>
              <a:rPr lang="ru-RU" b="1" dirty="0" smtClean="0">
                <a:solidFill>
                  <a:srgbClr val="4A206A"/>
                </a:solidFill>
              </a:rPr>
              <a:t>Вот если б искорка огня</a:t>
            </a:r>
          </a:p>
          <a:p>
            <a:r>
              <a:rPr lang="ru-RU" b="1" dirty="0" smtClean="0">
                <a:solidFill>
                  <a:srgbClr val="4A206A"/>
                </a:solidFill>
              </a:rPr>
              <a:t>Вошла в меня!</a:t>
            </a:r>
          </a:p>
          <a:p>
            <a:r>
              <a:rPr lang="ru-RU" b="1" dirty="0" smtClean="0">
                <a:solidFill>
                  <a:srgbClr val="4A206A"/>
                </a:solidFill>
              </a:rPr>
              <a:t> </a:t>
            </a:r>
          </a:p>
          <a:p>
            <a:endParaRPr lang="ru-RU" b="1" dirty="0">
              <a:solidFill>
                <a:srgbClr val="4A206A"/>
              </a:solidFill>
            </a:endParaRPr>
          </a:p>
        </p:txBody>
      </p:sp>
      <p:pic>
        <p:nvPicPr>
          <p:cNvPr id="4" name="Рисунок 3" descr="heruvim1.gif"/>
          <p:cNvPicPr>
            <a:picLocks noChangeAspect="1"/>
          </p:cNvPicPr>
          <p:nvPr/>
        </p:nvPicPr>
        <p:blipFill>
          <a:blip r:embed="rId3" cstate="email"/>
          <a:stretch>
            <a:fillRect/>
          </a:stretch>
        </p:blipFill>
        <p:spPr>
          <a:xfrm>
            <a:off x="2428868" y="5429256"/>
            <a:ext cx="3775789" cy="2428870"/>
          </a:xfrm>
          <a:prstGeom prst="rect">
            <a:avLst/>
          </a:prstGeom>
        </p:spPr>
      </p:pic>
      <p:pic>
        <p:nvPicPr>
          <p:cNvPr id="5" name="Picture 2" descr="C:\Documents and Settings\User\Мои документы\1302197295_s-sh.jpg"/>
          <p:cNvPicPr>
            <a:picLocks noChangeAspect="1" noChangeArrowheads="1"/>
          </p:cNvPicPr>
          <p:nvPr/>
        </p:nvPicPr>
        <p:blipFill>
          <a:blip r:embed="rId4" cstate="email"/>
          <a:srcRect/>
          <a:stretch>
            <a:fillRect/>
          </a:stretch>
        </p:blipFill>
        <p:spPr bwMode="auto">
          <a:xfrm>
            <a:off x="928670" y="642910"/>
            <a:ext cx="1309680" cy="1643074"/>
          </a:xfrm>
          <a:prstGeom prst="rect">
            <a:avLst/>
          </a:prstGeom>
          <a:noFill/>
        </p:spPr>
      </p:pic>
      <p:sp>
        <p:nvSpPr>
          <p:cNvPr id="6" name="Прямоугольник 5"/>
          <p:cNvSpPr/>
          <p:nvPr/>
        </p:nvSpPr>
        <p:spPr>
          <a:xfrm>
            <a:off x="2285992" y="1214414"/>
            <a:ext cx="4286280" cy="1015663"/>
          </a:xfrm>
          <a:prstGeom prst="rect">
            <a:avLst/>
          </a:prstGeom>
        </p:spPr>
        <p:txBody>
          <a:bodyPr wrap="square">
            <a:spAutoFit/>
          </a:bodyPr>
          <a:lstStyle/>
          <a:p>
            <a:r>
              <a:rPr lang="ru-RU" sz="3000" b="1" dirty="0" smtClean="0">
                <a:solidFill>
                  <a:srgbClr val="009900"/>
                </a:solidFill>
                <a:latin typeface="Arial" pitchFamily="34" charset="0"/>
                <a:cs typeface="Arial" pitchFamily="34" charset="0"/>
              </a:rPr>
              <a:t>– ШЕСТИКРЫЛЫЕ </a:t>
            </a:r>
          </a:p>
          <a:p>
            <a:r>
              <a:rPr lang="ru-RU" sz="3000" b="1" dirty="0" smtClean="0">
                <a:solidFill>
                  <a:srgbClr val="009900"/>
                </a:solidFill>
                <a:latin typeface="Arial" pitchFamily="34" charset="0"/>
                <a:cs typeface="Arial" pitchFamily="34" charset="0"/>
              </a:rPr>
              <a:t>СЕРАФИМЫ</a:t>
            </a:r>
          </a:p>
        </p:txBody>
      </p:sp>
      <p:pic>
        <p:nvPicPr>
          <p:cNvPr id="7" name="Рисунок 6"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00042" y="2428860"/>
            <a:ext cx="3571900" cy="2862322"/>
          </a:xfrm>
          <a:prstGeom prst="rect">
            <a:avLst/>
          </a:prstGeom>
          <a:noFill/>
        </p:spPr>
        <p:txBody>
          <a:bodyPr wrap="square" rtlCol="0">
            <a:spAutoFit/>
          </a:bodyPr>
          <a:lstStyle/>
          <a:p>
            <a:r>
              <a:rPr lang="ru-RU" b="1" dirty="0" smtClean="0">
                <a:solidFill>
                  <a:srgbClr val="4A206A"/>
                </a:solidFill>
              </a:rPr>
              <a:t>Мальчик, маленькая крошка,</a:t>
            </a:r>
          </a:p>
          <a:p>
            <a:r>
              <a:rPr lang="ru-RU" b="1" dirty="0" smtClean="0">
                <a:solidFill>
                  <a:srgbClr val="4A206A"/>
                </a:solidFill>
              </a:rPr>
              <a:t>В нищем одеянье,</a:t>
            </a:r>
          </a:p>
          <a:p>
            <a:r>
              <a:rPr lang="ru-RU" b="1" dirty="0" smtClean="0">
                <a:solidFill>
                  <a:srgbClr val="4A206A"/>
                </a:solidFill>
              </a:rPr>
              <a:t>Протянул ко мне ладошку –</a:t>
            </a:r>
          </a:p>
          <a:p>
            <a:r>
              <a:rPr lang="ru-RU" b="1" dirty="0" smtClean="0">
                <a:solidFill>
                  <a:srgbClr val="4A206A"/>
                </a:solidFill>
              </a:rPr>
              <a:t>Просит подаянье.</a:t>
            </a:r>
          </a:p>
          <a:p>
            <a:r>
              <a:rPr lang="ru-RU" b="1" dirty="0" smtClean="0">
                <a:solidFill>
                  <a:srgbClr val="4A206A"/>
                </a:solidFill>
              </a:rPr>
              <a:t> </a:t>
            </a:r>
          </a:p>
          <a:p>
            <a:r>
              <a:rPr lang="ru-RU" b="1" dirty="0" smtClean="0">
                <a:solidFill>
                  <a:srgbClr val="4A206A"/>
                </a:solidFill>
              </a:rPr>
              <a:t>Бедный, бедный малышок!</a:t>
            </a:r>
          </a:p>
          <a:p>
            <a:r>
              <a:rPr lang="ru-RU" b="1" dirty="0" smtClean="0">
                <a:solidFill>
                  <a:srgbClr val="4A206A"/>
                </a:solidFill>
              </a:rPr>
              <a:t>Я сказал: «Возьми, дружок!»</a:t>
            </a:r>
          </a:p>
          <a:p>
            <a:r>
              <a:rPr lang="ru-RU" b="1" dirty="0" smtClean="0">
                <a:solidFill>
                  <a:srgbClr val="4A206A"/>
                </a:solidFill>
              </a:rPr>
              <a:t>И от жалости отдал</a:t>
            </a:r>
          </a:p>
          <a:p>
            <a:r>
              <a:rPr lang="ru-RU" b="1" dirty="0" smtClean="0">
                <a:solidFill>
                  <a:srgbClr val="4A206A"/>
                </a:solidFill>
              </a:rPr>
              <a:t>Ему свой новый самосвал.</a:t>
            </a:r>
          </a:p>
          <a:p>
            <a:endParaRPr lang="ru-RU" b="1" dirty="0">
              <a:solidFill>
                <a:srgbClr val="4A206A"/>
              </a:solidFill>
            </a:endParaRPr>
          </a:p>
        </p:txBody>
      </p:sp>
      <p:pic>
        <p:nvPicPr>
          <p:cNvPr id="21506" name="Picture 2" descr="C:\Documents and Settings\User\Мои документы\1302197483_shh-y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71546" y="571472"/>
            <a:ext cx="1523994" cy="1928826"/>
          </a:xfrm>
          <a:prstGeom prst="rect">
            <a:avLst/>
          </a:prstGeom>
          <a:noFill/>
        </p:spPr>
      </p:pic>
      <p:sp>
        <p:nvSpPr>
          <p:cNvPr id="5" name="Прямоугольник 4"/>
          <p:cNvSpPr/>
          <p:nvPr/>
        </p:nvSpPr>
        <p:spPr>
          <a:xfrm>
            <a:off x="2500306" y="1500166"/>
            <a:ext cx="3614836" cy="707886"/>
          </a:xfrm>
          <a:prstGeom prst="rect">
            <a:avLst/>
          </a:prstGeom>
        </p:spPr>
        <p:txBody>
          <a:bodyPr wrap="none">
            <a:spAutoFit/>
          </a:bodyPr>
          <a:lstStyle/>
          <a:p>
            <a:r>
              <a:rPr lang="ru-RU" sz="4000" b="1" dirty="0" smtClean="0">
                <a:solidFill>
                  <a:srgbClr val="009900"/>
                </a:solidFill>
                <a:latin typeface="Arial" pitchFamily="34" charset="0"/>
                <a:cs typeface="Arial" pitchFamily="34" charset="0"/>
              </a:rPr>
              <a:t>– ЩЕДРОСТЬ</a:t>
            </a:r>
            <a:endParaRPr lang="ru-RU" sz="4000" b="1" dirty="0">
              <a:solidFill>
                <a:srgbClr val="009900"/>
              </a:solidFill>
              <a:latin typeface="Arial" pitchFamily="34" charset="0"/>
              <a:cs typeface="Arial" pitchFamily="34" charset="0"/>
            </a:endParaRPr>
          </a:p>
        </p:txBody>
      </p:sp>
      <p:sp>
        <p:nvSpPr>
          <p:cNvPr id="9218" name="AutoShape 2" descr="http://www.sppklin.ru/upload/iblock/e6b/ng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90041954_large_lco6lcRo3c.jpg"/>
          <p:cNvPicPr>
            <a:picLocks noChangeAspect="1"/>
          </p:cNvPicPr>
          <p:nvPr/>
        </p:nvPicPr>
        <p:blipFill>
          <a:blip r:embed="rId4" cstate="email">
            <a:clrChange>
              <a:clrFrom>
                <a:srgbClr val="FFFFFF"/>
              </a:clrFrom>
              <a:clrTo>
                <a:srgbClr val="FFFFFF">
                  <a:alpha val="0"/>
                </a:srgbClr>
              </a:clrTo>
            </a:clrChange>
          </a:blip>
          <a:stretch>
            <a:fillRect/>
          </a:stretch>
        </p:blipFill>
        <p:spPr>
          <a:xfrm>
            <a:off x="1643050" y="5000628"/>
            <a:ext cx="3532190" cy="3292001"/>
          </a:xfrm>
          <a:prstGeom prst="rect">
            <a:avLst/>
          </a:prstGeom>
        </p:spPr>
      </p:pic>
      <p:pic>
        <p:nvPicPr>
          <p:cNvPr id="8" name="Рисунок 7" descr="71(1).jpg"/>
          <p:cNvPicPr>
            <a:picLocks noChangeAspect="1"/>
          </p:cNvPicPr>
          <p:nvPr/>
        </p:nvPicPr>
        <p:blipFill>
          <a:blip r:embed="rId5" cstate="email">
            <a:clrChange>
              <a:clrFrom>
                <a:srgbClr val="FFFFFF"/>
              </a:clrFrom>
              <a:clrTo>
                <a:srgbClr val="FFFFFF">
                  <a:alpha val="0"/>
                </a:srgbClr>
              </a:clrTo>
            </a:clrChange>
          </a:blip>
          <a:stretch>
            <a:fillRect/>
          </a:stretch>
        </p:blipFill>
        <p:spPr>
          <a:xfrm>
            <a:off x="4143380" y="3143240"/>
            <a:ext cx="2252349" cy="1947486"/>
          </a:xfrm>
          <a:prstGeom prst="rect">
            <a:avLst/>
          </a:prstGeom>
        </p:spPr>
      </p:pic>
      <p:pic>
        <p:nvPicPr>
          <p:cNvPr id="9" name="Рисунок 8" descr="81062255_963d259a5d72.png"/>
          <p:cNvPicPr>
            <a:picLocks noChangeAspect="1"/>
          </p:cNvPicPr>
          <p:nvPr/>
        </p:nvPicPr>
        <p:blipFill>
          <a:blip r:embed="rId6" cstate="email"/>
          <a:stretch>
            <a:fillRect/>
          </a:stretch>
        </p:blipFill>
        <p:spPr>
          <a:xfrm>
            <a:off x="1571612" y="8063499"/>
            <a:ext cx="3929090" cy="1080501"/>
          </a:xfrm>
          <a:prstGeom prst="rect">
            <a:avLst/>
          </a:prstGeom>
        </p:spPr>
      </p:pic>
      <p:pic>
        <p:nvPicPr>
          <p:cNvPr id="10" name="Рисунок 9" descr="ogon-117.gif"/>
          <p:cNvPicPr>
            <a:picLocks noChangeAspect="1"/>
          </p:cNvPicPr>
          <p:nvPr/>
        </p:nvPicPr>
        <p:blipFill>
          <a:blip r:embed="rId7"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pic>
        <p:nvPicPr>
          <p:cNvPr id="2051" name="Picture 3"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5" name="TextBox 4"/>
          <p:cNvSpPr txBox="1"/>
          <p:nvPr/>
        </p:nvSpPr>
        <p:spPr>
          <a:xfrm>
            <a:off x="571480" y="3428992"/>
            <a:ext cx="2946818" cy="2308324"/>
          </a:xfrm>
          <a:prstGeom prst="rect">
            <a:avLst/>
          </a:prstGeom>
          <a:noFill/>
        </p:spPr>
        <p:txBody>
          <a:bodyPr wrap="square" rtlCol="0">
            <a:spAutoFit/>
          </a:bodyPr>
          <a:lstStyle/>
          <a:p>
            <a:r>
              <a:rPr lang="ru-RU" b="1" dirty="0" smtClean="0">
                <a:solidFill>
                  <a:srgbClr val="5F2987"/>
                </a:solidFill>
              </a:rPr>
              <a:t>Я старательно постился</a:t>
            </a:r>
          </a:p>
          <a:p>
            <a:r>
              <a:rPr lang="ru-RU" b="1" dirty="0" smtClean="0">
                <a:solidFill>
                  <a:srgbClr val="5F2987"/>
                </a:solidFill>
              </a:rPr>
              <a:t>Перед причащением,</a:t>
            </a:r>
          </a:p>
          <a:p>
            <a:r>
              <a:rPr lang="ru-RU" b="1" dirty="0" smtClean="0">
                <a:solidFill>
                  <a:srgbClr val="5F2987"/>
                </a:solidFill>
              </a:rPr>
              <a:t>Я с сестрою помирился,</a:t>
            </a:r>
          </a:p>
          <a:p>
            <a:r>
              <a:rPr lang="ru-RU" b="1" dirty="0" smtClean="0">
                <a:solidFill>
                  <a:srgbClr val="5F2987"/>
                </a:solidFill>
              </a:rPr>
              <a:t>Попросил прощения</a:t>
            </a:r>
          </a:p>
          <a:p>
            <a:r>
              <a:rPr lang="ru-RU" b="1" dirty="0" smtClean="0">
                <a:solidFill>
                  <a:srgbClr val="5F2987"/>
                </a:solidFill>
              </a:rPr>
              <a:t>У Андрея и у Даши,</a:t>
            </a:r>
          </a:p>
          <a:p>
            <a:r>
              <a:rPr lang="ru-RU" b="1" dirty="0" smtClean="0">
                <a:solidFill>
                  <a:srgbClr val="5F2987"/>
                </a:solidFill>
              </a:rPr>
              <a:t>И когда я причащался,</a:t>
            </a:r>
          </a:p>
          <a:p>
            <a:r>
              <a:rPr lang="ru-RU" b="1" dirty="0" smtClean="0">
                <a:solidFill>
                  <a:srgbClr val="5F2987"/>
                </a:solidFill>
              </a:rPr>
              <a:t>То увидел: возле Чаши</a:t>
            </a:r>
          </a:p>
          <a:p>
            <a:r>
              <a:rPr lang="ru-RU" b="1" dirty="0" smtClean="0">
                <a:solidFill>
                  <a:srgbClr val="5F2987"/>
                </a:solidFill>
              </a:rPr>
              <a:t>Добрый Ангел улыбался.</a:t>
            </a:r>
          </a:p>
        </p:txBody>
      </p:sp>
      <p:sp>
        <p:nvSpPr>
          <p:cNvPr id="7" name="TextBox 6"/>
          <p:cNvSpPr txBox="1"/>
          <p:nvPr/>
        </p:nvSpPr>
        <p:spPr>
          <a:xfrm>
            <a:off x="2428868" y="1643042"/>
            <a:ext cx="2589628" cy="707886"/>
          </a:xfrm>
          <a:prstGeom prst="rect">
            <a:avLst/>
          </a:prstGeom>
          <a:noFill/>
        </p:spPr>
        <p:txBody>
          <a:bodyPr wrap="square" rtlCol="0">
            <a:spAutoFit/>
          </a:bodyPr>
          <a:lstStyle/>
          <a:p>
            <a:pPr algn="ctr"/>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АНГЕЛ</a:t>
            </a:r>
          </a:p>
        </p:txBody>
      </p:sp>
      <p:pic>
        <p:nvPicPr>
          <p:cNvPr id="1026" name="Picture 2" descr="C:\Documents and Settings\User\Мои документы\1302197174_a-z.jpg"/>
          <p:cNvPicPr>
            <a:picLocks noChangeAspect="1" noChangeArrowheads="1"/>
          </p:cNvPicPr>
          <p:nvPr/>
        </p:nvPicPr>
        <p:blipFill>
          <a:blip r:embed="rId3" cstate="email"/>
          <a:srcRect/>
          <a:stretch>
            <a:fillRect/>
          </a:stretch>
        </p:blipFill>
        <p:spPr bwMode="auto">
          <a:xfrm>
            <a:off x="1214422" y="714348"/>
            <a:ext cx="1309680" cy="1738308"/>
          </a:xfrm>
          <a:prstGeom prst="rect">
            <a:avLst/>
          </a:prstGeom>
          <a:noFill/>
        </p:spPr>
      </p:pic>
      <p:pic>
        <p:nvPicPr>
          <p:cNvPr id="8" name="Рисунок 7" descr="81062255_963d259a5d72.png"/>
          <p:cNvPicPr>
            <a:picLocks noChangeAspect="1"/>
          </p:cNvPicPr>
          <p:nvPr/>
        </p:nvPicPr>
        <p:blipFill>
          <a:blip r:embed="rId4" cstate="email"/>
          <a:stretch>
            <a:fillRect/>
          </a:stretch>
        </p:blipFill>
        <p:spPr>
          <a:xfrm>
            <a:off x="1571612" y="7786710"/>
            <a:ext cx="3929090" cy="1080501"/>
          </a:xfrm>
          <a:prstGeom prst="rect">
            <a:avLst/>
          </a:prstGeom>
        </p:spPr>
      </p:pic>
      <p:pic>
        <p:nvPicPr>
          <p:cNvPr id="9" name="Рисунок 8" descr="F25.gif"/>
          <p:cNvPicPr>
            <a:picLocks noChangeAspect="1"/>
          </p:cNvPicPr>
          <p:nvPr/>
        </p:nvPicPr>
        <p:blipFill>
          <a:blip r:embed="rId5" cstate="email"/>
          <a:stretch>
            <a:fillRect/>
          </a:stretch>
        </p:blipFill>
        <p:spPr>
          <a:xfrm>
            <a:off x="3429000" y="2643174"/>
            <a:ext cx="2661664" cy="4271971"/>
          </a:xfrm>
          <a:prstGeom prst="rect">
            <a:avLst/>
          </a:prstGeom>
        </p:spPr>
      </p:pic>
      <p:pic>
        <p:nvPicPr>
          <p:cNvPr id="10" name="Рисунок 9"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8" name="Рисунок 7" descr="img_12983_2_1.jpg"/>
          <p:cNvPicPr>
            <a:picLocks noChangeAspect="1"/>
          </p:cNvPicPr>
          <p:nvPr/>
        </p:nvPicPr>
        <p:blipFill>
          <a:blip r:embed="rId3" cstate="email"/>
          <a:srcRect/>
          <a:stretch>
            <a:fillRect/>
          </a:stretch>
        </p:blipFill>
        <p:spPr>
          <a:xfrm>
            <a:off x="1500174" y="4357686"/>
            <a:ext cx="3795724" cy="3891281"/>
          </a:xfrm>
          <a:prstGeom prst="rect">
            <a:avLst/>
          </a:prstGeom>
        </p:spPr>
      </p:pic>
      <p:sp>
        <p:nvSpPr>
          <p:cNvPr id="3" name="TextBox 2"/>
          <p:cNvSpPr txBox="1"/>
          <p:nvPr/>
        </p:nvSpPr>
        <p:spPr>
          <a:xfrm>
            <a:off x="857232" y="2214546"/>
            <a:ext cx="3571900" cy="2862322"/>
          </a:xfrm>
          <a:prstGeom prst="rect">
            <a:avLst/>
          </a:prstGeom>
          <a:noFill/>
        </p:spPr>
        <p:txBody>
          <a:bodyPr wrap="square" rtlCol="0">
            <a:spAutoFit/>
          </a:bodyPr>
          <a:lstStyle/>
          <a:p>
            <a:r>
              <a:rPr lang="ru-RU" b="1" dirty="0" smtClean="0">
                <a:solidFill>
                  <a:srgbClr val="4A206A"/>
                </a:solidFill>
              </a:rPr>
              <a:t>Сочится синий свет в окно,</a:t>
            </a:r>
          </a:p>
          <a:p>
            <a:r>
              <a:rPr lang="ru-RU" b="1" dirty="0" err="1" smtClean="0">
                <a:solidFill>
                  <a:srgbClr val="4A206A"/>
                </a:solidFill>
              </a:rPr>
              <a:t>Похрустывает</a:t>
            </a:r>
            <a:r>
              <a:rPr lang="ru-RU" b="1" dirty="0" smtClean="0">
                <a:solidFill>
                  <a:srgbClr val="4A206A"/>
                </a:solidFill>
              </a:rPr>
              <a:t> ельник,</a:t>
            </a:r>
          </a:p>
          <a:p>
            <a:r>
              <a:rPr lang="ru-RU" b="1" dirty="0" smtClean="0">
                <a:solidFill>
                  <a:srgbClr val="4A206A"/>
                </a:solidFill>
              </a:rPr>
              <a:t>Все ожидания полно</a:t>
            </a:r>
          </a:p>
          <a:p>
            <a:r>
              <a:rPr lang="ru-RU" b="1" dirty="0" smtClean="0">
                <a:solidFill>
                  <a:srgbClr val="4A206A"/>
                </a:solidFill>
              </a:rPr>
              <a:t>В рождественский сочельник.</a:t>
            </a:r>
          </a:p>
          <a:p>
            <a:r>
              <a:rPr lang="ru-RU" b="1" dirty="0" smtClean="0">
                <a:solidFill>
                  <a:srgbClr val="4A206A"/>
                </a:solidFill>
              </a:rPr>
              <a:t> </a:t>
            </a:r>
          </a:p>
          <a:p>
            <a:r>
              <a:rPr lang="ru-RU" b="1" dirty="0" smtClean="0">
                <a:solidFill>
                  <a:srgbClr val="4A206A"/>
                </a:solidFill>
              </a:rPr>
              <a:t>Встаёт звезда из-за лесов.</a:t>
            </a:r>
          </a:p>
          <a:p>
            <a:r>
              <a:rPr lang="ru-RU" b="1" dirty="0" smtClean="0">
                <a:solidFill>
                  <a:srgbClr val="4A206A"/>
                </a:solidFill>
              </a:rPr>
              <a:t>Сердечко так и бьётся!</a:t>
            </a:r>
          </a:p>
          <a:p>
            <a:r>
              <a:rPr lang="ru-RU" b="1" dirty="0" smtClean="0">
                <a:solidFill>
                  <a:srgbClr val="4A206A"/>
                </a:solidFill>
              </a:rPr>
              <a:t>Осталось несколько часов-</a:t>
            </a:r>
          </a:p>
          <a:p>
            <a:r>
              <a:rPr lang="ru-RU" b="1" dirty="0" smtClean="0">
                <a:solidFill>
                  <a:srgbClr val="4A206A"/>
                </a:solidFill>
              </a:rPr>
              <a:t>И Рождество начнётся!</a:t>
            </a:r>
          </a:p>
          <a:p>
            <a:endParaRPr lang="ru-RU" b="1" dirty="0">
              <a:solidFill>
                <a:srgbClr val="4A206A"/>
              </a:solidFill>
            </a:endParaRPr>
          </a:p>
        </p:txBody>
      </p:sp>
      <p:pic>
        <p:nvPicPr>
          <p:cNvPr id="5" name="Picture 2" descr="C:\Documents and Settings\User\Мои документы\1302197483_shh-ya.jpg"/>
          <p:cNvPicPr>
            <a:picLocks noChangeAspect="1" noChangeArrowheads="1"/>
          </p:cNvPicPr>
          <p:nvPr/>
        </p:nvPicPr>
        <p:blipFill>
          <a:blip r:embed="rId4" cstate="email"/>
          <a:srcRect/>
          <a:stretch>
            <a:fillRect/>
          </a:stretch>
        </p:blipFill>
        <p:spPr bwMode="auto">
          <a:xfrm>
            <a:off x="1071546" y="642910"/>
            <a:ext cx="785818" cy="1500198"/>
          </a:xfrm>
          <a:prstGeom prst="rect">
            <a:avLst/>
          </a:prstGeom>
          <a:noFill/>
        </p:spPr>
      </p:pic>
      <p:sp>
        <p:nvSpPr>
          <p:cNvPr id="6" name="Прямоугольник 5"/>
          <p:cNvSpPr/>
          <p:nvPr/>
        </p:nvSpPr>
        <p:spPr>
          <a:xfrm>
            <a:off x="2071678" y="1285852"/>
            <a:ext cx="3852401" cy="707886"/>
          </a:xfrm>
          <a:prstGeom prst="rect">
            <a:avLst/>
          </a:prstGeom>
        </p:spPr>
        <p:txBody>
          <a:bodyPr wrap="none">
            <a:spAutoFit/>
          </a:bodyPr>
          <a:lstStyle/>
          <a:p>
            <a:r>
              <a:rPr lang="ru-RU" sz="4000" b="1" dirty="0" smtClean="0">
                <a:solidFill>
                  <a:srgbClr val="0066FF"/>
                </a:solidFill>
                <a:latin typeface="Arial" pitchFamily="34" charset="0"/>
                <a:cs typeface="Arial" pitchFamily="34" charset="0"/>
              </a:rPr>
              <a:t>– СОЧЕЛЬНИК</a:t>
            </a:r>
            <a:endParaRPr lang="ru-RU" sz="4000" b="1" dirty="0">
              <a:solidFill>
                <a:srgbClr val="0066FF"/>
              </a:solidFill>
              <a:latin typeface="Arial" pitchFamily="34" charset="0"/>
              <a:cs typeface="Arial" pitchFamily="34" charset="0"/>
            </a:endParaRPr>
          </a:p>
        </p:txBody>
      </p:sp>
      <p:sp>
        <p:nvSpPr>
          <p:cNvPr id="8194" name="AutoShape 2" descr="http://www.sppklin.ru/upload/iblock/e6b/ng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10" name="Рисунок 9" descr="ogon-117.gif"/>
          <p:cNvPicPr>
            <a:picLocks noChangeAspect="1"/>
          </p:cNvPicPr>
          <p:nvPr/>
        </p:nvPicPr>
        <p:blipFill>
          <a:blip r:embed="rId6"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642918" y="3000364"/>
            <a:ext cx="3000396" cy="2031325"/>
          </a:xfrm>
          <a:prstGeom prst="rect">
            <a:avLst/>
          </a:prstGeom>
          <a:noFill/>
        </p:spPr>
        <p:txBody>
          <a:bodyPr wrap="square" rtlCol="0">
            <a:spAutoFit/>
          </a:bodyPr>
          <a:lstStyle/>
          <a:p>
            <a:r>
              <a:rPr lang="ru-RU" b="1" dirty="0" smtClean="0">
                <a:solidFill>
                  <a:srgbClr val="4A206A"/>
                </a:solidFill>
              </a:rPr>
              <a:t>Возле церкви у ворот,</a:t>
            </a:r>
          </a:p>
          <a:p>
            <a:r>
              <a:rPr lang="ru-RU" b="1" dirty="0" smtClean="0">
                <a:solidFill>
                  <a:srgbClr val="4A206A"/>
                </a:solidFill>
              </a:rPr>
              <a:t>Опершись на палку,</a:t>
            </a:r>
          </a:p>
          <a:p>
            <a:r>
              <a:rPr lang="ru-RU" b="1" dirty="0" smtClean="0">
                <a:solidFill>
                  <a:srgbClr val="4A206A"/>
                </a:solidFill>
              </a:rPr>
              <a:t>Старый дедушка идёт-</a:t>
            </a:r>
          </a:p>
          <a:p>
            <a:r>
              <a:rPr lang="ru-RU" b="1" dirty="0" smtClean="0">
                <a:solidFill>
                  <a:srgbClr val="4A206A"/>
                </a:solidFill>
              </a:rPr>
              <a:t>Мне его так жалко!</a:t>
            </a:r>
          </a:p>
          <a:p>
            <a:r>
              <a:rPr lang="ru-RU" b="1" dirty="0" smtClean="0">
                <a:solidFill>
                  <a:srgbClr val="4A206A"/>
                </a:solidFill>
              </a:rPr>
              <a:t> </a:t>
            </a:r>
          </a:p>
          <a:p>
            <a:r>
              <a:rPr lang="ru-RU" b="1" dirty="0" smtClean="0">
                <a:solidFill>
                  <a:srgbClr val="4A206A"/>
                </a:solidFill>
              </a:rPr>
              <a:t>Просит он на хлебушко</a:t>
            </a:r>
          </a:p>
          <a:p>
            <a:r>
              <a:rPr lang="ru-RU" b="1" dirty="0" smtClean="0">
                <a:solidFill>
                  <a:srgbClr val="4A206A"/>
                </a:solidFill>
              </a:rPr>
              <a:t>И крестится на </a:t>
            </a:r>
            <a:r>
              <a:rPr lang="ru-RU" b="1" dirty="0" err="1" smtClean="0">
                <a:solidFill>
                  <a:srgbClr val="4A206A"/>
                </a:solidFill>
              </a:rPr>
              <a:t>небушко</a:t>
            </a:r>
            <a:r>
              <a:rPr lang="ru-RU" b="1" dirty="0" smtClean="0">
                <a:solidFill>
                  <a:srgbClr val="4A206A"/>
                </a:solidFill>
              </a:rPr>
              <a:t>.</a:t>
            </a:r>
          </a:p>
        </p:txBody>
      </p:sp>
      <p:pic>
        <p:nvPicPr>
          <p:cNvPr id="23554" name="Picture 2" descr="C:\Documents and Settings\User\Мои документы\1302197483_shh-y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00108" y="642910"/>
            <a:ext cx="1285884" cy="1571636"/>
          </a:xfrm>
          <a:prstGeom prst="rect">
            <a:avLst/>
          </a:prstGeom>
          <a:noFill/>
        </p:spPr>
      </p:pic>
      <p:sp>
        <p:nvSpPr>
          <p:cNvPr id="5" name="TextBox 4"/>
          <p:cNvSpPr txBox="1"/>
          <p:nvPr/>
        </p:nvSpPr>
        <p:spPr>
          <a:xfrm>
            <a:off x="2285968" y="1428728"/>
            <a:ext cx="4572032" cy="923330"/>
          </a:xfrm>
          <a:prstGeom prst="rect">
            <a:avLst/>
          </a:prstGeom>
          <a:noFill/>
        </p:spPr>
        <p:txBody>
          <a:bodyPr wrap="square" rtlCol="0">
            <a:spAutoFit/>
          </a:bodyPr>
          <a:lstStyle/>
          <a:p>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МИЛОСТ</a:t>
            </a:r>
            <a:r>
              <a:rPr lang="ru-RU" sz="5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Ы</a:t>
            </a:r>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НЯ</a:t>
            </a:r>
          </a:p>
        </p:txBody>
      </p:sp>
      <p:pic>
        <p:nvPicPr>
          <p:cNvPr id="6" name="Рисунок 5" descr="90908.p.jpg"/>
          <p:cNvPicPr>
            <a:picLocks noChangeAspect="1"/>
          </p:cNvPicPr>
          <p:nvPr/>
        </p:nvPicPr>
        <p:blipFill>
          <a:blip r:embed="rId4" cstate="email"/>
          <a:stretch>
            <a:fillRect/>
          </a:stretch>
        </p:blipFill>
        <p:spPr>
          <a:xfrm>
            <a:off x="1428736" y="5214942"/>
            <a:ext cx="4076700" cy="2876550"/>
          </a:xfrm>
          <a:prstGeom prst="rect">
            <a:avLst/>
          </a:prstGeom>
          <a:ln>
            <a:noFill/>
          </a:ln>
          <a:effectLst>
            <a:softEdge rad="112500"/>
          </a:effectLst>
        </p:spPr>
      </p:pic>
      <p:pic>
        <p:nvPicPr>
          <p:cNvPr id="7" name="Рисунок 6" descr="1329919785_resize_img2.jpeg"/>
          <p:cNvPicPr>
            <a:picLocks noChangeAspect="1"/>
          </p:cNvPicPr>
          <p:nvPr/>
        </p:nvPicPr>
        <p:blipFill>
          <a:blip r:embed="rId5" cstate="email">
            <a:clrChange>
              <a:clrFrom>
                <a:srgbClr val="E0D7D2"/>
              </a:clrFrom>
              <a:clrTo>
                <a:srgbClr val="E0D7D2">
                  <a:alpha val="0"/>
                </a:srgbClr>
              </a:clrTo>
            </a:clrChange>
          </a:blip>
          <a:stretch>
            <a:fillRect/>
          </a:stretch>
        </p:blipFill>
        <p:spPr>
          <a:xfrm flipH="1">
            <a:off x="4286256" y="3143240"/>
            <a:ext cx="2245185" cy="1571629"/>
          </a:xfrm>
          <a:prstGeom prst="rect">
            <a:avLst/>
          </a:prstGeom>
        </p:spPr>
      </p:pic>
      <p:pic>
        <p:nvPicPr>
          <p:cNvPr id="8" name="Рисунок 7" descr="81062255_963d259a5d72.png"/>
          <p:cNvPicPr>
            <a:picLocks noChangeAspect="1"/>
          </p:cNvPicPr>
          <p:nvPr/>
        </p:nvPicPr>
        <p:blipFill>
          <a:blip r:embed="rId6" cstate="email"/>
          <a:stretch>
            <a:fillRect/>
          </a:stretch>
        </p:blipFill>
        <p:spPr>
          <a:xfrm>
            <a:off x="1500174" y="8063499"/>
            <a:ext cx="3929090" cy="1080501"/>
          </a:xfrm>
          <a:prstGeom prst="rect">
            <a:avLst/>
          </a:prstGeom>
        </p:spPr>
      </p:pic>
      <p:pic>
        <p:nvPicPr>
          <p:cNvPr id="9" name="Рисунок 8" descr="ogon-117.gif"/>
          <p:cNvPicPr>
            <a:picLocks noChangeAspect="1"/>
          </p:cNvPicPr>
          <p:nvPr/>
        </p:nvPicPr>
        <p:blipFill>
          <a:blip r:embed="rId7" cstate="email"/>
          <a:stretch>
            <a:fillRect/>
          </a:stretch>
        </p:blipFill>
        <p:spPr>
          <a:xfrm>
            <a:off x="3357562" y="7786710"/>
            <a:ext cx="352425" cy="6667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71480" y="2643174"/>
            <a:ext cx="3214710" cy="2585323"/>
          </a:xfrm>
          <a:prstGeom prst="rect">
            <a:avLst/>
          </a:prstGeom>
          <a:noFill/>
        </p:spPr>
        <p:txBody>
          <a:bodyPr wrap="square" rtlCol="0">
            <a:spAutoFit/>
          </a:bodyPr>
          <a:lstStyle/>
          <a:p>
            <a:r>
              <a:rPr lang="ru-RU" b="1" dirty="0" smtClean="0">
                <a:solidFill>
                  <a:srgbClr val="4A206A"/>
                </a:solidFill>
              </a:rPr>
              <a:t>Что за буква твёрдый знак!</a:t>
            </a:r>
          </a:p>
          <a:p>
            <a:r>
              <a:rPr lang="ru-RU" b="1" dirty="0" smtClean="0">
                <a:solidFill>
                  <a:srgbClr val="4A206A"/>
                </a:solidFill>
              </a:rPr>
              <a:t>Не произносится никак!</a:t>
            </a:r>
          </a:p>
          <a:p>
            <a:r>
              <a:rPr lang="ru-RU" b="1" dirty="0" smtClean="0">
                <a:solidFill>
                  <a:srgbClr val="4A206A"/>
                </a:solidFill>
              </a:rPr>
              <a:t> </a:t>
            </a:r>
          </a:p>
          <a:p>
            <a:r>
              <a:rPr lang="ru-RU" b="1" dirty="0" smtClean="0">
                <a:solidFill>
                  <a:srgbClr val="4A206A"/>
                </a:solidFill>
              </a:rPr>
              <a:t>«Буква странная, прости,</a:t>
            </a:r>
          </a:p>
          <a:p>
            <a:r>
              <a:rPr lang="ru-RU" b="1" dirty="0" smtClean="0">
                <a:solidFill>
                  <a:srgbClr val="4A206A"/>
                </a:solidFill>
              </a:rPr>
              <a:t>Как тебя произнести?</a:t>
            </a:r>
          </a:p>
          <a:p>
            <a:r>
              <a:rPr lang="ru-RU" b="1" dirty="0" smtClean="0">
                <a:solidFill>
                  <a:srgbClr val="4A206A"/>
                </a:solidFill>
              </a:rPr>
              <a:t> </a:t>
            </a:r>
          </a:p>
          <a:p>
            <a:r>
              <a:rPr lang="ru-RU" b="1" dirty="0" smtClean="0">
                <a:solidFill>
                  <a:srgbClr val="4A206A"/>
                </a:solidFill>
              </a:rPr>
              <a:t>Но на все моё ворчанье</a:t>
            </a:r>
          </a:p>
          <a:p>
            <a:r>
              <a:rPr lang="ru-RU" b="1" dirty="0" smtClean="0">
                <a:solidFill>
                  <a:srgbClr val="4A206A"/>
                </a:solidFill>
              </a:rPr>
              <a:t>Только твёрдое молчанье.</a:t>
            </a:r>
          </a:p>
          <a:p>
            <a:endParaRPr lang="ru-RU" b="1" dirty="0">
              <a:solidFill>
                <a:srgbClr val="4A206A"/>
              </a:solidFill>
            </a:endParaRPr>
          </a:p>
        </p:txBody>
      </p:sp>
      <p:pic>
        <p:nvPicPr>
          <p:cNvPr id="24578" name="Picture 2" descr="C:\Documents and Settings\User\Мои документы\1302197483_shh-ya.jpg"/>
          <p:cNvPicPr>
            <a:picLocks noChangeAspect="1" noChangeArrowheads="1"/>
          </p:cNvPicPr>
          <p:nvPr/>
        </p:nvPicPr>
        <p:blipFill>
          <a:blip r:embed="rId3" cstate="email">
            <a:clrChange>
              <a:clrFrom>
                <a:srgbClr val="FFFDFE"/>
              </a:clrFrom>
              <a:clrTo>
                <a:srgbClr val="FFFDFE">
                  <a:alpha val="0"/>
                </a:srgbClr>
              </a:clrTo>
            </a:clrChange>
          </a:blip>
          <a:srcRect/>
          <a:stretch>
            <a:fillRect/>
          </a:stretch>
        </p:blipFill>
        <p:spPr bwMode="auto">
          <a:xfrm>
            <a:off x="857232" y="714348"/>
            <a:ext cx="1095366" cy="1785950"/>
          </a:xfrm>
          <a:prstGeom prst="rect">
            <a:avLst/>
          </a:prstGeom>
          <a:noFill/>
        </p:spPr>
      </p:pic>
      <p:sp>
        <p:nvSpPr>
          <p:cNvPr id="5" name="Прямоугольник 4"/>
          <p:cNvSpPr/>
          <p:nvPr/>
        </p:nvSpPr>
        <p:spPr>
          <a:xfrm>
            <a:off x="2000240" y="1714480"/>
            <a:ext cx="4251228" cy="646331"/>
          </a:xfrm>
          <a:prstGeom prst="rect">
            <a:avLst/>
          </a:prstGeom>
        </p:spPr>
        <p:txBody>
          <a:bodyPr wrap="none">
            <a:spAutoFit/>
          </a:bodyPr>
          <a:lstStyle/>
          <a:p>
            <a:r>
              <a:rPr lang="ru-RU" sz="3600" b="1" dirty="0" smtClean="0">
                <a:solidFill>
                  <a:srgbClr val="0066FF"/>
                </a:solidFill>
                <a:latin typeface="Arial" pitchFamily="34" charset="0"/>
                <a:cs typeface="Arial" pitchFamily="34" charset="0"/>
              </a:rPr>
              <a:t>– ТВЁРДЫЙ ЗНАК</a:t>
            </a:r>
          </a:p>
        </p:txBody>
      </p:sp>
      <p:pic>
        <p:nvPicPr>
          <p:cNvPr id="6" name="Рисунок 5" descr="82020125_large_.png"/>
          <p:cNvPicPr>
            <a:picLocks noChangeAspect="1"/>
          </p:cNvPicPr>
          <p:nvPr/>
        </p:nvPicPr>
        <p:blipFill>
          <a:blip r:embed="rId4" cstate="email"/>
          <a:stretch>
            <a:fillRect/>
          </a:stretch>
        </p:blipFill>
        <p:spPr>
          <a:xfrm>
            <a:off x="3071810" y="4357686"/>
            <a:ext cx="3009899" cy="3251807"/>
          </a:xfrm>
          <a:prstGeom prst="rect">
            <a:avLst/>
          </a:prstGeom>
        </p:spPr>
      </p:pic>
      <p:pic>
        <p:nvPicPr>
          <p:cNvPr id="7" name="Рисунок 6" descr="81062255_963d259a5d72.png"/>
          <p:cNvPicPr>
            <a:picLocks noChangeAspect="1"/>
          </p:cNvPicPr>
          <p:nvPr/>
        </p:nvPicPr>
        <p:blipFill>
          <a:blip r:embed="rId5" cstate="email"/>
          <a:stretch>
            <a:fillRect/>
          </a:stretch>
        </p:blipFill>
        <p:spPr>
          <a:xfrm>
            <a:off x="1571612" y="7929586"/>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357166" y="2000232"/>
            <a:ext cx="4071966" cy="3970318"/>
          </a:xfrm>
          <a:prstGeom prst="rect">
            <a:avLst/>
          </a:prstGeom>
          <a:noFill/>
        </p:spPr>
        <p:txBody>
          <a:bodyPr wrap="square" rtlCol="0">
            <a:spAutoFit/>
          </a:bodyPr>
          <a:lstStyle/>
          <a:p>
            <a:r>
              <a:rPr lang="ru-RU" b="1" dirty="0" smtClean="0">
                <a:solidFill>
                  <a:srgbClr val="4A206A"/>
                </a:solidFill>
              </a:rPr>
              <a:t>Приснилось мне, что я в раю.</a:t>
            </a:r>
          </a:p>
          <a:p>
            <a:r>
              <a:rPr lang="ru-RU" b="1" dirty="0" smtClean="0">
                <a:solidFill>
                  <a:srgbClr val="4A206A"/>
                </a:solidFill>
              </a:rPr>
              <a:t>Что я под деревом стою,</a:t>
            </a:r>
          </a:p>
          <a:p>
            <a:r>
              <a:rPr lang="ru-RU" b="1" dirty="0" smtClean="0">
                <a:solidFill>
                  <a:srgbClr val="4A206A"/>
                </a:solidFill>
              </a:rPr>
              <a:t>Под вкусным райским древом,</a:t>
            </a:r>
          </a:p>
          <a:p>
            <a:r>
              <a:rPr lang="ru-RU" b="1" dirty="0" smtClean="0">
                <a:solidFill>
                  <a:srgbClr val="4A206A"/>
                </a:solidFill>
              </a:rPr>
              <a:t>Со мною рядом Ева.</a:t>
            </a:r>
          </a:p>
          <a:p>
            <a:r>
              <a:rPr lang="ru-RU" b="1" dirty="0" smtClean="0">
                <a:solidFill>
                  <a:srgbClr val="4A206A"/>
                </a:solidFill>
              </a:rPr>
              <a:t> </a:t>
            </a:r>
          </a:p>
          <a:p>
            <a:r>
              <a:rPr lang="ru-RU" b="1" dirty="0" smtClean="0">
                <a:solidFill>
                  <a:srgbClr val="4A206A"/>
                </a:solidFill>
              </a:rPr>
              <a:t>«Съешь яблоко!» - шептал нам змей.</a:t>
            </a:r>
          </a:p>
          <a:p>
            <a:r>
              <a:rPr lang="ru-RU" b="1" dirty="0" smtClean="0">
                <a:solidFill>
                  <a:srgbClr val="4A206A"/>
                </a:solidFill>
              </a:rPr>
              <a:t>Но Еве я сказал: «Не смей!»</a:t>
            </a:r>
          </a:p>
          <a:p>
            <a:r>
              <a:rPr lang="ru-RU" b="1" dirty="0" smtClean="0">
                <a:solidFill>
                  <a:srgbClr val="4A206A"/>
                </a:solidFill>
              </a:rPr>
              <a:t>Мы змея не послушали</a:t>
            </a:r>
          </a:p>
          <a:p>
            <a:r>
              <a:rPr lang="ru-RU" b="1" dirty="0" smtClean="0">
                <a:solidFill>
                  <a:srgbClr val="4A206A"/>
                </a:solidFill>
              </a:rPr>
              <a:t>И яблоко не скушали.</a:t>
            </a:r>
          </a:p>
          <a:p>
            <a:r>
              <a:rPr lang="ru-RU" b="1" dirty="0" smtClean="0">
                <a:solidFill>
                  <a:srgbClr val="4A206A"/>
                </a:solidFill>
              </a:rPr>
              <a:t> </a:t>
            </a:r>
          </a:p>
          <a:p>
            <a:r>
              <a:rPr lang="ru-RU" b="1" dirty="0" smtClean="0">
                <a:solidFill>
                  <a:srgbClr val="4A206A"/>
                </a:solidFill>
              </a:rPr>
              <a:t>И светом озарился сад,</a:t>
            </a:r>
          </a:p>
          <a:p>
            <a:r>
              <a:rPr lang="ru-RU" b="1" dirty="0" smtClean="0">
                <a:solidFill>
                  <a:srgbClr val="4A206A"/>
                </a:solidFill>
              </a:rPr>
              <a:t>И Бог пришёл, и был так рад,</a:t>
            </a:r>
          </a:p>
          <a:p>
            <a:r>
              <a:rPr lang="ru-RU" b="1" dirty="0" smtClean="0">
                <a:solidFill>
                  <a:srgbClr val="4A206A"/>
                </a:solidFill>
              </a:rPr>
              <a:t>Что я послушным поведеньем</a:t>
            </a:r>
          </a:p>
          <a:p>
            <a:r>
              <a:rPr lang="ru-RU" b="1" dirty="0" smtClean="0">
                <a:solidFill>
                  <a:srgbClr val="4A206A"/>
                </a:solidFill>
              </a:rPr>
              <a:t>Предупредил грехопаденье.</a:t>
            </a:r>
            <a:endParaRPr lang="ru-RU" b="1" dirty="0">
              <a:solidFill>
                <a:srgbClr val="4A206A"/>
              </a:solidFill>
            </a:endParaRPr>
          </a:p>
        </p:txBody>
      </p:sp>
      <p:pic>
        <p:nvPicPr>
          <p:cNvPr id="25602" name="Picture 2" descr="C:\Documents and Settings\User\Мои документы\1302197483_shh-y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071546" y="571472"/>
            <a:ext cx="1071570" cy="1714512"/>
          </a:xfrm>
          <a:prstGeom prst="rect">
            <a:avLst/>
          </a:prstGeom>
          <a:noFill/>
        </p:spPr>
      </p:pic>
      <p:sp>
        <p:nvSpPr>
          <p:cNvPr id="5" name="TextBox 4"/>
          <p:cNvSpPr txBox="1"/>
          <p:nvPr/>
        </p:nvSpPr>
        <p:spPr>
          <a:xfrm>
            <a:off x="2143116" y="1357290"/>
            <a:ext cx="2571768" cy="707886"/>
          </a:xfrm>
          <a:prstGeom prst="rect">
            <a:avLst/>
          </a:prstGeom>
          <a:noFill/>
        </p:spPr>
        <p:txBody>
          <a:bodyPr wrap="square" rtlCol="0">
            <a:spAutoFit/>
          </a:bodyPr>
          <a:lstStyle/>
          <a:p>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ЭДЕМ</a:t>
            </a:r>
          </a:p>
        </p:txBody>
      </p:sp>
      <p:pic>
        <p:nvPicPr>
          <p:cNvPr id="6" name="Рисунок 5" descr="1300901182_big_660322.jpg"/>
          <p:cNvPicPr>
            <a:picLocks noChangeAspect="1"/>
          </p:cNvPicPr>
          <p:nvPr/>
        </p:nvPicPr>
        <p:blipFill>
          <a:blip r:embed="rId4" cstate="email"/>
          <a:stretch>
            <a:fillRect/>
          </a:stretch>
        </p:blipFill>
        <p:spPr>
          <a:xfrm>
            <a:off x="642918" y="6072198"/>
            <a:ext cx="2381250" cy="1790700"/>
          </a:xfrm>
          <a:prstGeom prst="rect">
            <a:avLst/>
          </a:prstGeom>
          <a:ln>
            <a:noFill/>
          </a:ln>
          <a:effectLst>
            <a:softEdge rad="112500"/>
          </a:effectLst>
        </p:spPr>
      </p:pic>
      <p:pic>
        <p:nvPicPr>
          <p:cNvPr id="7" name="Рисунок 6" descr="1360095408_01.jpg"/>
          <p:cNvPicPr>
            <a:picLocks noChangeAspect="1"/>
          </p:cNvPicPr>
          <p:nvPr/>
        </p:nvPicPr>
        <p:blipFill>
          <a:blip r:embed="rId5" cstate="email"/>
          <a:srcRect/>
          <a:stretch>
            <a:fillRect/>
          </a:stretch>
        </p:blipFill>
        <p:spPr>
          <a:xfrm>
            <a:off x="3714752" y="4643438"/>
            <a:ext cx="2689131" cy="2214578"/>
          </a:xfrm>
          <a:prstGeom prst="rect">
            <a:avLst/>
          </a:prstGeom>
          <a:ln>
            <a:noFill/>
          </a:ln>
          <a:effectLst>
            <a:softEdge rad="112500"/>
          </a:effectLst>
        </p:spPr>
      </p:pic>
      <p:pic>
        <p:nvPicPr>
          <p:cNvPr id="8" name="Рисунок 7" descr="81062255_963d259a5d72.png"/>
          <p:cNvPicPr>
            <a:picLocks noChangeAspect="1"/>
          </p:cNvPicPr>
          <p:nvPr/>
        </p:nvPicPr>
        <p:blipFill>
          <a:blip r:embed="rId6" cstate="email"/>
          <a:stretch>
            <a:fillRect/>
          </a:stretch>
        </p:blipFill>
        <p:spPr>
          <a:xfrm>
            <a:off x="1571612" y="7858148"/>
            <a:ext cx="3929090" cy="1080501"/>
          </a:xfrm>
          <a:prstGeom prst="rect">
            <a:avLst/>
          </a:prstGeom>
        </p:spPr>
      </p:pic>
      <p:pic>
        <p:nvPicPr>
          <p:cNvPr id="9" name="Рисунок 8" descr="ogon-117.gif"/>
          <p:cNvPicPr>
            <a:picLocks noChangeAspect="1"/>
          </p:cNvPicPr>
          <p:nvPr/>
        </p:nvPicPr>
        <p:blipFill>
          <a:blip r:embed="rId7"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4" name="TextBox 3"/>
          <p:cNvSpPr txBox="1"/>
          <p:nvPr/>
        </p:nvSpPr>
        <p:spPr>
          <a:xfrm>
            <a:off x="1357298" y="3357554"/>
            <a:ext cx="4286280" cy="4247317"/>
          </a:xfrm>
          <a:prstGeom prst="rect">
            <a:avLst/>
          </a:prstGeom>
          <a:noFill/>
        </p:spPr>
        <p:txBody>
          <a:bodyPr wrap="square" rtlCol="0">
            <a:spAutoFit/>
          </a:bodyPr>
          <a:lstStyle/>
          <a:p>
            <a:r>
              <a:rPr lang="ru-RU" b="1" dirty="0" smtClean="0">
                <a:solidFill>
                  <a:srgbClr val="4A206A"/>
                </a:solidFill>
              </a:rPr>
              <a:t>Вчера мне выдернули зуб,</a:t>
            </a:r>
          </a:p>
          <a:p>
            <a:r>
              <a:rPr lang="ru-RU" b="1" dirty="0" smtClean="0">
                <a:solidFill>
                  <a:srgbClr val="4A206A"/>
                </a:solidFill>
              </a:rPr>
              <a:t>Сегодня мама поругала,</a:t>
            </a:r>
          </a:p>
          <a:p>
            <a:r>
              <a:rPr lang="ru-RU" b="1" dirty="0" smtClean="0">
                <a:solidFill>
                  <a:srgbClr val="4A206A"/>
                </a:solidFill>
              </a:rPr>
              <a:t>Заставила доесть весь суп,</a:t>
            </a:r>
          </a:p>
          <a:p>
            <a:r>
              <a:rPr lang="ru-RU" b="1" dirty="0" smtClean="0">
                <a:solidFill>
                  <a:srgbClr val="4A206A"/>
                </a:solidFill>
              </a:rPr>
              <a:t>Потом сестра</a:t>
            </a:r>
          </a:p>
          <a:p>
            <a:r>
              <a:rPr lang="ru-RU" b="1" dirty="0" smtClean="0">
                <a:solidFill>
                  <a:srgbClr val="4A206A"/>
                </a:solidFill>
              </a:rPr>
              <a:t>Дразниться стала-</a:t>
            </a:r>
          </a:p>
          <a:p>
            <a:r>
              <a:rPr lang="ru-RU" b="1" dirty="0" smtClean="0">
                <a:solidFill>
                  <a:srgbClr val="4A206A"/>
                </a:solidFill>
              </a:rPr>
              <a:t>Да, вынес я скорбей немало!</a:t>
            </a:r>
          </a:p>
          <a:p>
            <a:r>
              <a:rPr lang="ru-RU" b="1" dirty="0" smtClean="0">
                <a:solidFill>
                  <a:srgbClr val="4A206A"/>
                </a:solidFill>
              </a:rPr>
              <a:t>Бывает в жизни горе, боль.</a:t>
            </a:r>
          </a:p>
          <a:p>
            <a:r>
              <a:rPr lang="ru-RU" b="1" dirty="0" smtClean="0">
                <a:solidFill>
                  <a:srgbClr val="4A206A"/>
                </a:solidFill>
              </a:rPr>
              <a:t>Я хоть и маленький,</a:t>
            </a:r>
          </a:p>
          <a:p>
            <a:r>
              <a:rPr lang="ru-RU" b="1" dirty="0" smtClean="0">
                <a:solidFill>
                  <a:srgbClr val="4A206A"/>
                </a:solidFill>
              </a:rPr>
              <a:t>А знаю - зовётся это всё юдоль,</a:t>
            </a:r>
          </a:p>
          <a:p>
            <a:r>
              <a:rPr lang="ru-RU" b="1" dirty="0" smtClean="0">
                <a:solidFill>
                  <a:srgbClr val="4A206A"/>
                </a:solidFill>
              </a:rPr>
              <a:t>Юдоль плачевная, земная.</a:t>
            </a:r>
          </a:p>
          <a:p>
            <a:r>
              <a:rPr lang="ru-RU" b="1" dirty="0" smtClean="0">
                <a:solidFill>
                  <a:srgbClr val="4A206A"/>
                </a:solidFill>
              </a:rPr>
              <a:t> </a:t>
            </a:r>
          </a:p>
          <a:p>
            <a:r>
              <a:rPr lang="ru-RU" b="1" dirty="0" smtClean="0">
                <a:solidFill>
                  <a:srgbClr val="4A206A"/>
                </a:solidFill>
              </a:rPr>
              <a:t>Мы плачем и скорбим подчас,</a:t>
            </a:r>
          </a:p>
          <a:p>
            <a:r>
              <a:rPr lang="ru-RU" b="1" dirty="0" smtClean="0">
                <a:solidFill>
                  <a:srgbClr val="4A206A"/>
                </a:solidFill>
              </a:rPr>
              <a:t>Что нам никто помочь не сможет.</a:t>
            </a:r>
          </a:p>
          <a:p>
            <a:r>
              <a:rPr lang="ru-RU" b="1" dirty="0" smtClean="0">
                <a:solidFill>
                  <a:srgbClr val="4A206A"/>
                </a:solidFill>
              </a:rPr>
              <a:t>Но Боженька не бросит нас,</a:t>
            </a:r>
          </a:p>
          <a:p>
            <a:r>
              <a:rPr lang="ru-RU" b="1" dirty="0" smtClean="0">
                <a:solidFill>
                  <a:srgbClr val="4A206A"/>
                </a:solidFill>
              </a:rPr>
              <a:t>Он обязательно поможет!</a:t>
            </a:r>
          </a:p>
        </p:txBody>
      </p:sp>
      <p:pic>
        <p:nvPicPr>
          <p:cNvPr id="26626" name="Picture 2" descr="C:\Documents and Settings\User\Мои документы\1302197483_shh-y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00042" y="1785918"/>
            <a:ext cx="1428760" cy="1785950"/>
          </a:xfrm>
          <a:prstGeom prst="rect">
            <a:avLst/>
          </a:prstGeom>
          <a:noFill/>
        </p:spPr>
      </p:pic>
      <p:sp>
        <p:nvSpPr>
          <p:cNvPr id="5" name="TextBox 4"/>
          <p:cNvSpPr txBox="1"/>
          <p:nvPr/>
        </p:nvSpPr>
        <p:spPr>
          <a:xfrm>
            <a:off x="1714488" y="2571736"/>
            <a:ext cx="4714884" cy="646331"/>
          </a:xfrm>
          <a:prstGeom prst="rect">
            <a:avLst/>
          </a:prstGeom>
          <a:noFill/>
        </p:spPr>
        <p:txBody>
          <a:bodyPr wrap="square" rtlCol="0">
            <a:spAutoFit/>
          </a:bodyPr>
          <a:lstStyle/>
          <a:p>
            <a:r>
              <a:rPr lang="ru-RU"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ЮДОЛЬ ЗЕМНАЯ</a:t>
            </a:r>
          </a:p>
        </p:txBody>
      </p:sp>
      <p:pic>
        <p:nvPicPr>
          <p:cNvPr id="6" name="Рисунок 5" descr="81062255_963d259a5d72.png"/>
          <p:cNvPicPr>
            <a:picLocks noChangeAspect="1"/>
          </p:cNvPicPr>
          <p:nvPr/>
        </p:nvPicPr>
        <p:blipFill>
          <a:blip r:embed="rId4" cstate="email"/>
          <a:stretch>
            <a:fillRect/>
          </a:stretch>
        </p:blipFill>
        <p:spPr>
          <a:xfrm>
            <a:off x="1571612" y="7929586"/>
            <a:ext cx="3929090" cy="1080501"/>
          </a:xfrm>
          <a:prstGeom prst="rect">
            <a:avLst/>
          </a:prstGeom>
        </p:spPr>
      </p:pic>
      <p:pic>
        <p:nvPicPr>
          <p:cNvPr id="7" name="Рисунок 6" descr="ogon-117.gif"/>
          <p:cNvPicPr>
            <a:picLocks noChangeAspect="1"/>
          </p:cNvPicPr>
          <p:nvPr/>
        </p:nvPicPr>
        <p:blipFill>
          <a:blip r:embed="rId5" cstate="email"/>
          <a:stretch>
            <a:fillRect/>
          </a:stretch>
        </p:blipFill>
        <p:spPr>
          <a:xfrm>
            <a:off x="3429000" y="7643834"/>
            <a:ext cx="352425" cy="6667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pic>
        <p:nvPicPr>
          <p:cNvPr id="4" name="Рисунок 3" descr="6a0bf745df3f.jpg"/>
          <p:cNvPicPr>
            <a:picLocks noChangeAspect="1"/>
          </p:cNvPicPr>
          <p:nvPr/>
        </p:nvPicPr>
        <p:blipFill>
          <a:blip r:embed="rId3" cstate="email"/>
          <a:stretch>
            <a:fillRect/>
          </a:stretch>
        </p:blipFill>
        <p:spPr>
          <a:xfrm>
            <a:off x="1000108" y="5500694"/>
            <a:ext cx="4926916" cy="2809882"/>
          </a:xfrm>
          <a:prstGeom prst="rect">
            <a:avLst/>
          </a:prstGeom>
          <a:ln>
            <a:noFill/>
          </a:ln>
          <a:effectLst>
            <a:softEdge rad="112500"/>
          </a:effectLst>
        </p:spPr>
      </p:pic>
      <p:sp>
        <p:nvSpPr>
          <p:cNvPr id="3" name="TextBox 2"/>
          <p:cNvSpPr txBox="1"/>
          <p:nvPr/>
        </p:nvSpPr>
        <p:spPr>
          <a:xfrm>
            <a:off x="500042" y="2143108"/>
            <a:ext cx="3929090" cy="4524315"/>
          </a:xfrm>
          <a:prstGeom prst="rect">
            <a:avLst/>
          </a:prstGeom>
          <a:noFill/>
        </p:spPr>
        <p:txBody>
          <a:bodyPr wrap="square" rtlCol="0">
            <a:spAutoFit/>
          </a:bodyPr>
          <a:lstStyle/>
          <a:p>
            <a:r>
              <a:rPr lang="ru-RU" b="1" dirty="0" smtClean="0">
                <a:solidFill>
                  <a:srgbClr val="4A206A"/>
                </a:solidFill>
              </a:rPr>
              <a:t>В церкви яблоками пахнет.</a:t>
            </a:r>
          </a:p>
          <a:p>
            <a:r>
              <a:rPr lang="ru-RU" b="1" dirty="0" smtClean="0">
                <a:solidFill>
                  <a:srgbClr val="4A206A"/>
                </a:solidFill>
              </a:rPr>
              <a:t>Всяк, войдя, вдохнёт и ахнет: «Ах!»</a:t>
            </a:r>
          </a:p>
          <a:p>
            <a:r>
              <a:rPr lang="ru-RU" b="1" dirty="0" smtClean="0">
                <a:solidFill>
                  <a:srgbClr val="4A206A"/>
                </a:solidFill>
              </a:rPr>
              <a:t>Горы яблок на столах,</a:t>
            </a:r>
          </a:p>
          <a:p>
            <a:r>
              <a:rPr lang="ru-RU" b="1" dirty="0" smtClean="0">
                <a:solidFill>
                  <a:srgbClr val="4A206A"/>
                </a:solidFill>
              </a:rPr>
              <a:t>И в корзинках, и в мешочках,</a:t>
            </a:r>
          </a:p>
          <a:p>
            <a:r>
              <a:rPr lang="ru-RU" b="1" dirty="0" smtClean="0">
                <a:solidFill>
                  <a:srgbClr val="4A206A"/>
                </a:solidFill>
              </a:rPr>
              <a:t>На тарелках, в узелочках.</a:t>
            </a:r>
          </a:p>
          <a:p>
            <a:r>
              <a:rPr lang="ru-RU" b="1" dirty="0" smtClean="0">
                <a:solidFill>
                  <a:srgbClr val="4A206A"/>
                </a:solidFill>
              </a:rPr>
              <a:t>Радость, хлопоты, волненье-</a:t>
            </a:r>
          </a:p>
          <a:p>
            <a:r>
              <a:rPr lang="ru-RU" b="1" dirty="0" smtClean="0">
                <a:solidFill>
                  <a:srgbClr val="4A206A"/>
                </a:solidFill>
              </a:rPr>
              <a:t>Скоро будет </a:t>
            </a:r>
            <a:r>
              <a:rPr lang="ru-RU" b="1" dirty="0" err="1" smtClean="0">
                <a:solidFill>
                  <a:srgbClr val="4A206A"/>
                </a:solidFill>
              </a:rPr>
              <a:t>окропленье</a:t>
            </a:r>
            <a:r>
              <a:rPr lang="ru-RU" b="1" dirty="0" smtClean="0">
                <a:solidFill>
                  <a:srgbClr val="4A206A"/>
                </a:solidFill>
              </a:rPr>
              <a:t>!</a:t>
            </a:r>
          </a:p>
          <a:p>
            <a:r>
              <a:rPr lang="ru-RU" b="1" dirty="0" smtClean="0">
                <a:solidFill>
                  <a:srgbClr val="4A206A"/>
                </a:solidFill>
              </a:rPr>
              <a:t>Кисть священник обмакнул-</a:t>
            </a:r>
          </a:p>
          <a:p>
            <a:r>
              <a:rPr lang="ru-RU" b="1" dirty="0" smtClean="0">
                <a:solidFill>
                  <a:srgbClr val="4A206A"/>
                </a:solidFill>
              </a:rPr>
              <a:t>И взмахнул.</a:t>
            </a:r>
          </a:p>
          <a:p>
            <a:r>
              <a:rPr lang="ru-RU" b="1" dirty="0" smtClean="0">
                <a:solidFill>
                  <a:srgbClr val="4A206A"/>
                </a:solidFill>
              </a:rPr>
              <a:t>Окропляются плоды,</a:t>
            </a:r>
          </a:p>
          <a:p>
            <a:r>
              <a:rPr lang="ru-RU" b="1" dirty="0" smtClean="0">
                <a:solidFill>
                  <a:srgbClr val="4A206A"/>
                </a:solidFill>
              </a:rPr>
              <a:t>Словно дождиком сады!</a:t>
            </a:r>
          </a:p>
          <a:p>
            <a:r>
              <a:rPr lang="ru-RU" b="1" dirty="0" smtClean="0">
                <a:solidFill>
                  <a:srgbClr val="4A206A"/>
                </a:solidFill>
              </a:rPr>
              <a:t>Я от счастья рот разинул-</a:t>
            </a:r>
          </a:p>
          <a:p>
            <a:r>
              <a:rPr lang="ru-RU" b="1" dirty="0" smtClean="0">
                <a:solidFill>
                  <a:srgbClr val="4A206A"/>
                </a:solidFill>
              </a:rPr>
              <a:t>Как зевака, как разиня,</a:t>
            </a:r>
          </a:p>
          <a:p>
            <a:r>
              <a:rPr lang="ru-RU" b="1" dirty="0" smtClean="0">
                <a:solidFill>
                  <a:srgbClr val="4A206A"/>
                </a:solidFill>
              </a:rPr>
              <a:t>А </a:t>
            </a:r>
            <a:r>
              <a:rPr lang="ru-RU" b="1" dirty="0" err="1" smtClean="0">
                <a:solidFill>
                  <a:srgbClr val="4A206A"/>
                </a:solidFill>
              </a:rPr>
              <a:t>священик</a:t>
            </a:r>
            <a:r>
              <a:rPr lang="ru-RU" b="1" dirty="0" smtClean="0">
                <a:solidFill>
                  <a:srgbClr val="4A206A"/>
                </a:solidFill>
              </a:rPr>
              <a:t> пошутил:</a:t>
            </a:r>
          </a:p>
          <a:p>
            <a:r>
              <a:rPr lang="ru-RU" b="1" dirty="0" smtClean="0">
                <a:solidFill>
                  <a:srgbClr val="4A206A"/>
                </a:solidFill>
              </a:rPr>
              <a:t>Взял меня – и окропил,</a:t>
            </a:r>
          </a:p>
          <a:p>
            <a:r>
              <a:rPr lang="ru-RU" b="1" dirty="0" smtClean="0">
                <a:solidFill>
                  <a:srgbClr val="4A206A"/>
                </a:solidFill>
              </a:rPr>
              <a:t>Словно яблоко в корзине!</a:t>
            </a:r>
          </a:p>
        </p:txBody>
      </p:sp>
      <p:sp>
        <p:nvSpPr>
          <p:cNvPr id="7" name="TextBox 6"/>
          <p:cNvSpPr txBox="1"/>
          <p:nvPr/>
        </p:nvSpPr>
        <p:spPr>
          <a:xfrm>
            <a:off x="1428736" y="1285852"/>
            <a:ext cx="5143536" cy="646331"/>
          </a:xfrm>
          <a:prstGeom prst="rect">
            <a:avLst/>
          </a:prstGeom>
          <a:noFill/>
        </p:spPr>
        <p:txBody>
          <a:bodyPr wrap="square" rtlCol="0">
            <a:spAutoFit/>
          </a:bodyPr>
          <a:lstStyle/>
          <a:p>
            <a:r>
              <a:rPr lang="ru-RU"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ЯБЛОЧНЫЙ СПАС</a:t>
            </a:r>
          </a:p>
        </p:txBody>
      </p:sp>
      <p:grpSp>
        <p:nvGrpSpPr>
          <p:cNvPr id="8" name="Группа 7"/>
          <p:cNvGrpSpPr/>
          <p:nvPr/>
        </p:nvGrpSpPr>
        <p:grpSpPr>
          <a:xfrm>
            <a:off x="500042" y="642910"/>
            <a:ext cx="1071570" cy="1509717"/>
            <a:chOff x="2786058" y="3705225"/>
            <a:chExt cx="1285884" cy="1800220"/>
          </a:xfrm>
        </p:grpSpPr>
        <p:pic>
          <p:nvPicPr>
            <p:cNvPr id="9" name="Picture 4" descr="C:\Documents and Settings\User\Мои документы\777.JPG"/>
            <p:cNvPicPr>
              <a:picLocks noChangeAspect="1" noChangeArrowheads="1"/>
            </p:cNvPicPr>
            <p:nvPr/>
          </p:nvPicPr>
          <p:blipFill>
            <a:blip r:embed="rId4" cstate="email"/>
            <a:srcRect/>
            <a:stretch>
              <a:fillRect/>
            </a:stretch>
          </p:blipFill>
          <p:spPr bwMode="auto">
            <a:xfrm>
              <a:off x="2795588" y="3705225"/>
              <a:ext cx="1266825" cy="1733550"/>
            </a:xfrm>
            <a:prstGeom prst="rect">
              <a:avLst/>
            </a:prstGeom>
            <a:noFill/>
          </p:spPr>
        </p:pic>
        <p:pic>
          <p:nvPicPr>
            <p:cNvPr id="10" name="Picture 3" descr="C:\Documents and Settings\User\Мои документы\88.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786058" y="3786182"/>
              <a:ext cx="1285884" cy="1719263"/>
            </a:xfrm>
            <a:prstGeom prst="rect">
              <a:avLst/>
            </a:prstGeom>
            <a:noFill/>
          </p:spPr>
        </p:pic>
      </p:grpSp>
      <p:pic>
        <p:nvPicPr>
          <p:cNvPr id="11" name="Рисунок 10" descr="81062255_963d259a5d72.png"/>
          <p:cNvPicPr>
            <a:picLocks noChangeAspect="1"/>
          </p:cNvPicPr>
          <p:nvPr/>
        </p:nvPicPr>
        <p:blipFill>
          <a:blip r:embed="rId6" cstate="email"/>
          <a:stretch>
            <a:fillRect/>
          </a:stretch>
        </p:blipFill>
        <p:spPr>
          <a:xfrm>
            <a:off x="1571612" y="8063499"/>
            <a:ext cx="3929090" cy="1080501"/>
          </a:xfrm>
          <a:prstGeom prst="rect">
            <a:avLst/>
          </a:prstGeom>
        </p:spPr>
      </p:pic>
      <p:pic>
        <p:nvPicPr>
          <p:cNvPr id="12" name="Рисунок 11" descr="ogon-117.gif"/>
          <p:cNvPicPr>
            <a:picLocks noChangeAspect="1"/>
          </p:cNvPicPr>
          <p:nvPr/>
        </p:nvPicPr>
        <p:blipFill>
          <a:blip r:embed="rId7"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0" y="-16933"/>
            <a:ext cx="6875860" cy="9160933"/>
          </a:xfrm>
          <a:prstGeom prst="rect">
            <a:avLst/>
          </a:prstGeom>
          <a:noFill/>
        </p:spPr>
      </p:pic>
      <p:sp>
        <p:nvSpPr>
          <p:cNvPr id="3" name="TextBox 2"/>
          <p:cNvSpPr txBox="1"/>
          <p:nvPr/>
        </p:nvSpPr>
        <p:spPr>
          <a:xfrm>
            <a:off x="500042" y="2143108"/>
            <a:ext cx="5786478" cy="5078313"/>
          </a:xfrm>
          <a:prstGeom prst="rect">
            <a:avLst/>
          </a:prstGeom>
          <a:noFill/>
        </p:spPr>
        <p:txBody>
          <a:bodyPr wrap="square" rtlCol="0">
            <a:spAutoFit/>
          </a:bodyPr>
          <a:lstStyle/>
          <a:p>
            <a:r>
              <a:rPr lang="ru-RU" dirty="0" smtClean="0"/>
              <a:t>Для автоматизации и дифференциации звуков. Работая воспитателем 18 лет, у меня периодически возникала проблема, где брать стихи для разучивания с детьми перед православными праздниками. Сейчас, работая учителем-логопедом, эта же проблема возникла при автоматизации и дифференциации звуков. Естественно, нужно очень хорошо знать семейные устои и ни в коем случае не давать учить стихи детям из семей, исповедующих другую веру. В очередной раз при посещении церкви, я как всегда зашла в Церковную лавку, там увидела детскую книгу «Азбука для православных детей». Автор Нина Орлова. Издательство Сретенского монастыря, 2012г. Меня удивили очень лёгкие стихи при заучивании, иллюстрации просто замечательные. Многие стихи можно заучивать в любое время: «Добро», «Жадность и жалость», «Зло», «Надежда», «Обида», «Щедрость», «Твёрдый знак». Я решила сделать свою презентацию по этой книге.</a:t>
            </a:r>
            <a:endParaRPr lang="ru-RU" b="1" dirty="0" smtClean="0">
              <a:solidFill>
                <a:srgbClr val="4A206A"/>
              </a:solidFill>
            </a:endParaRPr>
          </a:p>
        </p:txBody>
      </p:sp>
      <p:pic>
        <p:nvPicPr>
          <p:cNvPr id="11" name="Рисунок 10" descr="81062255_963d259a5d72.png"/>
          <p:cNvPicPr>
            <a:picLocks noChangeAspect="1"/>
          </p:cNvPicPr>
          <p:nvPr/>
        </p:nvPicPr>
        <p:blipFill>
          <a:blip r:embed="rId3" cstate="email"/>
          <a:stretch>
            <a:fillRect/>
          </a:stretch>
        </p:blipFill>
        <p:spPr>
          <a:xfrm>
            <a:off x="1571612" y="8063499"/>
            <a:ext cx="3929090" cy="1080501"/>
          </a:xfrm>
          <a:prstGeom prst="rect">
            <a:avLst/>
          </a:prstGeom>
        </p:spPr>
      </p:pic>
      <p:pic>
        <p:nvPicPr>
          <p:cNvPr id="5" name="Рисунок 4" descr="ogon-117.gif"/>
          <p:cNvPicPr>
            <a:picLocks noChangeAspect="1"/>
          </p:cNvPicPr>
          <p:nvPr/>
        </p:nvPicPr>
        <p:blipFill>
          <a:blip r:embed="rId4"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17860" y="-16933"/>
            <a:ext cx="6875860" cy="9160933"/>
          </a:xfrm>
          <a:prstGeom prst="rect">
            <a:avLst/>
          </a:prstGeom>
          <a:noFill/>
        </p:spPr>
      </p:pic>
      <p:pic>
        <p:nvPicPr>
          <p:cNvPr id="10" name="Рисунок 9" descr="dove_20.png"/>
          <p:cNvPicPr>
            <a:picLocks noChangeAspect="1"/>
          </p:cNvPicPr>
          <p:nvPr/>
        </p:nvPicPr>
        <p:blipFill>
          <a:blip r:embed="rId3" cstate="email"/>
          <a:stretch>
            <a:fillRect/>
          </a:stretch>
        </p:blipFill>
        <p:spPr>
          <a:xfrm>
            <a:off x="3643314" y="500034"/>
            <a:ext cx="2299049" cy="2357454"/>
          </a:xfrm>
          <a:prstGeom prst="rect">
            <a:avLst/>
          </a:prstGeom>
        </p:spPr>
      </p:pic>
      <p:sp>
        <p:nvSpPr>
          <p:cNvPr id="4" name="TextBox 3"/>
          <p:cNvSpPr txBox="1"/>
          <p:nvPr/>
        </p:nvSpPr>
        <p:spPr>
          <a:xfrm>
            <a:off x="428604" y="2214546"/>
            <a:ext cx="5214974" cy="369332"/>
          </a:xfrm>
          <a:prstGeom prst="rect">
            <a:avLst/>
          </a:prstGeom>
          <a:noFill/>
        </p:spPr>
        <p:txBody>
          <a:bodyPr wrap="square" rtlCol="0">
            <a:spAutoFit/>
          </a:bodyPr>
          <a:lstStyle/>
          <a:p>
            <a:r>
              <a:rPr lang="ru-RU" b="1" dirty="0" smtClean="0"/>
              <a:t>ИСПОЛЬЗОВАННЫЕ ИСТОЧНИКИ:</a:t>
            </a:r>
            <a:endParaRPr lang="ru-RU" b="1" dirty="0"/>
          </a:p>
        </p:txBody>
      </p:sp>
      <p:sp>
        <p:nvSpPr>
          <p:cNvPr id="5" name="Прямоугольник 4"/>
          <p:cNvSpPr/>
          <p:nvPr/>
        </p:nvSpPr>
        <p:spPr>
          <a:xfrm>
            <a:off x="357166" y="2571736"/>
            <a:ext cx="5786478" cy="646331"/>
          </a:xfrm>
          <a:prstGeom prst="rect">
            <a:avLst/>
          </a:prstGeom>
        </p:spPr>
        <p:txBody>
          <a:bodyPr wrap="square">
            <a:spAutoFit/>
          </a:bodyPr>
          <a:lstStyle/>
          <a:p>
            <a:r>
              <a:rPr lang="ru-RU" dirty="0" smtClean="0"/>
              <a:t>Картинки к презентации с сайта:  </a:t>
            </a:r>
            <a:r>
              <a:rPr lang="ru-RU" dirty="0" smtClean="0">
                <a:hlinkClick r:id="rId4"/>
              </a:rPr>
              <a:t> </a:t>
            </a:r>
            <a:r>
              <a:rPr lang="en-US" dirty="0" smtClean="0">
                <a:hlinkClick r:id="rId4"/>
              </a:rPr>
              <a:t>http://images.yandex.ru/</a:t>
            </a:r>
            <a:endParaRPr lang="ru-RU" dirty="0" smtClean="0"/>
          </a:p>
          <a:p>
            <a:endParaRPr lang="ru-RU" dirty="0"/>
          </a:p>
        </p:txBody>
      </p:sp>
      <p:sp>
        <p:nvSpPr>
          <p:cNvPr id="6" name="TextBox 5"/>
          <p:cNvSpPr txBox="1"/>
          <p:nvPr/>
        </p:nvSpPr>
        <p:spPr>
          <a:xfrm>
            <a:off x="357166" y="3286116"/>
            <a:ext cx="5715040" cy="923330"/>
          </a:xfrm>
          <a:prstGeom prst="rect">
            <a:avLst/>
          </a:prstGeom>
          <a:noFill/>
        </p:spPr>
        <p:txBody>
          <a:bodyPr wrap="square" rtlCol="0">
            <a:spAutoFit/>
          </a:bodyPr>
          <a:lstStyle/>
          <a:p>
            <a:r>
              <a:rPr lang="ru-RU" dirty="0" smtClean="0"/>
              <a:t>Фон презентации: </a:t>
            </a:r>
            <a:r>
              <a:rPr lang="ru-RU" dirty="0" err="1" smtClean="0"/>
              <a:t>Ранько</a:t>
            </a:r>
            <a:r>
              <a:rPr lang="ru-RU" dirty="0" smtClean="0"/>
              <a:t> Елена Алексеевна учитель начальных классов   МАОУ лицей №21  г. Иваново</a:t>
            </a:r>
          </a:p>
          <a:p>
            <a:r>
              <a:rPr lang="ru-RU" dirty="0" smtClean="0"/>
              <a:t>Сайт: </a:t>
            </a:r>
            <a:r>
              <a:rPr lang="ru-RU" dirty="0" smtClean="0">
                <a:hlinkClick r:id="rId5"/>
              </a:rPr>
              <a:t>http://pedsovet.su/</a:t>
            </a:r>
            <a:r>
              <a:rPr lang="ru-RU" dirty="0" smtClean="0"/>
              <a:t> </a:t>
            </a:r>
          </a:p>
        </p:txBody>
      </p:sp>
      <p:sp>
        <p:nvSpPr>
          <p:cNvPr id="7" name="TextBox 6"/>
          <p:cNvSpPr txBox="1"/>
          <p:nvPr/>
        </p:nvSpPr>
        <p:spPr>
          <a:xfrm>
            <a:off x="357166" y="4643438"/>
            <a:ext cx="5786478" cy="923330"/>
          </a:xfrm>
          <a:prstGeom prst="rect">
            <a:avLst/>
          </a:prstGeom>
          <a:noFill/>
        </p:spPr>
        <p:txBody>
          <a:bodyPr wrap="square" rtlCol="0">
            <a:spAutoFit/>
          </a:bodyPr>
          <a:lstStyle/>
          <a:p>
            <a:r>
              <a:rPr lang="ru-RU" dirty="0" smtClean="0"/>
              <a:t>Использованы   стихи  из детской  книги  «Азбука для православных детей». Автор Нина Орлова. Издательство Сретенского монастыря, 2012г. </a:t>
            </a:r>
            <a:endParaRPr lang="ru-RU" dirty="0"/>
          </a:p>
        </p:txBody>
      </p:sp>
      <p:sp>
        <p:nvSpPr>
          <p:cNvPr id="8" name="TextBox 7"/>
          <p:cNvSpPr txBox="1"/>
          <p:nvPr/>
        </p:nvSpPr>
        <p:spPr>
          <a:xfrm>
            <a:off x="1000108" y="5857884"/>
            <a:ext cx="4572032" cy="1200329"/>
          </a:xfrm>
          <a:prstGeom prst="rect">
            <a:avLst/>
          </a:prstGeom>
          <a:noFill/>
        </p:spPr>
        <p:txBody>
          <a:bodyPr wrap="square" rtlCol="0">
            <a:spAutoFit/>
          </a:bodyPr>
          <a:lstStyle/>
          <a:p>
            <a:r>
              <a:rPr lang="ru-RU" dirty="0" smtClean="0"/>
              <a:t>Презентацию подготовила : </a:t>
            </a:r>
          </a:p>
          <a:p>
            <a:r>
              <a:rPr lang="ru-RU" dirty="0" smtClean="0"/>
              <a:t>учитель-логопед МБДОУ </a:t>
            </a:r>
            <a:r>
              <a:rPr lang="ru-RU" dirty="0" err="1" smtClean="0"/>
              <a:t>д</a:t>
            </a:r>
            <a:r>
              <a:rPr lang="ru-RU" dirty="0" smtClean="0"/>
              <a:t>/с  № 62 </a:t>
            </a:r>
          </a:p>
          <a:p>
            <a:r>
              <a:rPr lang="ru-RU" dirty="0" smtClean="0"/>
              <a:t>г. Новороссийск а </a:t>
            </a:r>
          </a:p>
          <a:p>
            <a:r>
              <a:rPr lang="ru-RU" b="1" dirty="0" smtClean="0"/>
              <a:t>ПОЛЕВСКАЯ ЭЛЕОНОРА ЮРЬЕВНА</a:t>
            </a:r>
            <a:endParaRPr lang="ru-RU" b="1" dirty="0"/>
          </a:p>
        </p:txBody>
      </p:sp>
      <p:pic>
        <p:nvPicPr>
          <p:cNvPr id="9" name="Рисунок 8" descr="81062255_963d259a5d72.png"/>
          <p:cNvPicPr>
            <a:picLocks noChangeAspect="1"/>
          </p:cNvPicPr>
          <p:nvPr/>
        </p:nvPicPr>
        <p:blipFill>
          <a:blip r:embed="rId6" cstate="email"/>
          <a:stretch>
            <a:fillRect/>
          </a:stretch>
        </p:blipFill>
        <p:spPr>
          <a:xfrm>
            <a:off x="1571612" y="7786710"/>
            <a:ext cx="3929090" cy="1080501"/>
          </a:xfrm>
          <a:prstGeom prst="rect">
            <a:avLst/>
          </a:prstGeom>
        </p:spPr>
      </p:pic>
      <p:pic>
        <p:nvPicPr>
          <p:cNvPr id="11" name="Рисунок 10" descr="ogon-117.gif"/>
          <p:cNvPicPr>
            <a:picLocks noChangeAspect="1"/>
          </p:cNvPicPr>
          <p:nvPr/>
        </p:nvPicPr>
        <p:blipFill>
          <a:blip r:embed="rId7"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pic>
        <p:nvPicPr>
          <p:cNvPr id="5" name="Рисунок 4" descr="52216_image29.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a:off x="714356" y="4071934"/>
            <a:ext cx="3500462" cy="3676650"/>
          </a:xfrm>
          <a:prstGeom prst="rect">
            <a:avLst/>
          </a:prstGeom>
        </p:spPr>
      </p:pic>
      <p:sp>
        <p:nvSpPr>
          <p:cNvPr id="4" name="TextBox 3"/>
          <p:cNvSpPr txBox="1"/>
          <p:nvPr/>
        </p:nvSpPr>
        <p:spPr>
          <a:xfrm>
            <a:off x="2714620" y="3000364"/>
            <a:ext cx="3571900" cy="1754326"/>
          </a:xfrm>
          <a:prstGeom prst="rect">
            <a:avLst/>
          </a:prstGeom>
          <a:noFill/>
        </p:spPr>
        <p:txBody>
          <a:bodyPr wrap="square" rtlCol="0">
            <a:spAutoFit/>
          </a:bodyPr>
          <a:lstStyle/>
          <a:p>
            <a:r>
              <a:rPr lang="ru-RU" b="1" dirty="0" smtClean="0">
                <a:solidFill>
                  <a:srgbClr val="4F2270"/>
                </a:solidFill>
              </a:rPr>
              <a:t> С колокольни звон, звон –</a:t>
            </a:r>
          </a:p>
          <a:p>
            <a:r>
              <a:rPr lang="ru-RU" b="1" dirty="0" smtClean="0">
                <a:solidFill>
                  <a:srgbClr val="4F2270"/>
                </a:solidFill>
              </a:rPr>
              <a:t>Благовест зовётся он.</a:t>
            </a:r>
          </a:p>
          <a:p>
            <a:r>
              <a:rPr lang="ru-RU" b="1" dirty="0" smtClean="0">
                <a:solidFill>
                  <a:srgbClr val="4F2270"/>
                </a:solidFill>
              </a:rPr>
              <a:t>Звони, мой колокол, звони.</a:t>
            </a:r>
          </a:p>
          <a:p>
            <a:r>
              <a:rPr lang="ru-RU" b="1" dirty="0" smtClean="0">
                <a:solidFill>
                  <a:srgbClr val="4F2270"/>
                </a:solidFill>
              </a:rPr>
              <a:t>Зови людей к себе, зови!</a:t>
            </a:r>
          </a:p>
          <a:p>
            <a:r>
              <a:rPr lang="ru-RU" b="1" dirty="0" smtClean="0">
                <a:solidFill>
                  <a:srgbClr val="4F2270"/>
                </a:solidFill>
              </a:rPr>
              <a:t>Лети, лети благая весть,</a:t>
            </a:r>
          </a:p>
          <a:p>
            <a:r>
              <a:rPr lang="ru-RU" b="1" dirty="0" smtClean="0">
                <a:solidFill>
                  <a:srgbClr val="4F2270"/>
                </a:solidFill>
              </a:rPr>
              <a:t>Что храм открыт и служба есть.</a:t>
            </a:r>
          </a:p>
        </p:txBody>
      </p:sp>
      <p:pic>
        <p:nvPicPr>
          <p:cNvPr id="2050" name="Picture 2" descr="C:\Documents and Settings\User\Мои документы\1302197174_a-z.jpg"/>
          <p:cNvPicPr>
            <a:picLocks noChangeAspect="1" noChangeArrowheads="1"/>
          </p:cNvPicPr>
          <p:nvPr/>
        </p:nvPicPr>
        <p:blipFill>
          <a:blip r:embed="rId4" cstate="email"/>
          <a:srcRect/>
          <a:stretch>
            <a:fillRect/>
          </a:stretch>
        </p:blipFill>
        <p:spPr bwMode="auto">
          <a:xfrm>
            <a:off x="1000108" y="857224"/>
            <a:ext cx="1357322" cy="1785950"/>
          </a:xfrm>
          <a:prstGeom prst="rect">
            <a:avLst/>
          </a:prstGeom>
          <a:noFill/>
        </p:spPr>
      </p:pic>
      <p:sp>
        <p:nvSpPr>
          <p:cNvPr id="6" name="TextBox 5"/>
          <p:cNvSpPr txBox="1"/>
          <p:nvPr/>
        </p:nvSpPr>
        <p:spPr>
          <a:xfrm>
            <a:off x="2071678" y="1714480"/>
            <a:ext cx="4071966"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 БЛАГОВЕСТ</a:t>
            </a:r>
          </a:p>
        </p:txBody>
      </p:sp>
      <p:pic>
        <p:nvPicPr>
          <p:cNvPr id="7" name="Рисунок 6" descr="81062255_963d259a5d72.png"/>
          <p:cNvPicPr>
            <a:picLocks noChangeAspect="1"/>
          </p:cNvPicPr>
          <p:nvPr/>
        </p:nvPicPr>
        <p:blipFill>
          <a:blip r:embed="rId5" cstate="email"/>
          <a:stretch>
            <a:fillRect/>
          </a:stretch>
        </p:blipFill>
        <p:spPr>
          <a:xfrm>
            <a:off x="1571612" y="7786710"/>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pic>
        <p:nvPicPr>
          <p:cNvPr id="5" name="Рисунок 4" descr="Kreshenie.jpg.jpg"/>
          <p:cNvPicPr>
            <a:picLocks noChangeAspect="1"/>
          </p:cNvPicPr>
          <p:nvPr/>
        </p:nvPicPr>
        <p:blipFill>
          <a:blip r:embed="rId3" cstate="email"/>
          <a:stretch>
            <a:fillRect/>
          </a:stretch>
        </p:blipFill>
        <p:spPr>
          <a:xfrm>
            <a:off x="1003988" y="4857752"/>
            <a:ext cx="4449062" cy="3481391"/>
          </a:xfrm>
          <a:prstGeom prst="rect">
            <a:avLst/>
          </a:prstGeom>
        </p:spPr>
      </p:pic>
      <p:sp>
        <p:nvSpPr>
          <p:cNvPr id="4" name="TextBox 3"/>
          <p:cNvSpPr txBox="1"/>
          <p:nvPr/>
        </p:nvSpPr>
        <p:spPr>
          <a:xfrm>
            <a:off x="2428868" y="2500298"/>
            <a:ext cx="3375446" cy="2585323"/>
          </a:xfrm>
          <a:prstGeom prst="rect">
            <a:avLst/>
          </a:prstGeom>
          <a:noFill/>
        </p:spPr>
        <p:txBody>
          <a:bodyPr wrap="square" rtlCol="0">
            <a:spAutoFit/>
          </a:bodyPr>
          <a:lstStyle/>
          <a:p>
            <a:r>
              <a:rPr lang="ru-RU" b="1" dirty="0" smtClean="0">
                <a:solidFill>
                  <a:srgbClr val="4F2270"/>
                </a:solidFill>
              </a:rPr>
              <a:t>В нашем храме на Крещенье</a:t>
            </a:r>
          </a:p>
          <a:p>
            <a:r>
              <a:rPr lang="ru-RU" b="1" dirty="0" smtClean="0">
                <a:solidFill>
                  <a:srgbClr val="4F2270"/>
                </a:solidFill>
              </a:rPr>
              <a:t>Было водоосвященье.</a:t>
            </a:r>
          </a:p>
          <a:p>
            <a:r>
              <a:rPr lang="ru-RU" b="1" dirty="0" smtClean="0">
                <a:solidFill>
                  <a:srgbClr val="4F2270"/>
                </a:solidFill>
              </a:rPr>
              <a:t>Мы пошли с сестрицею</a:t>
            </a:r>
          </a:p>
          <a:p>
            <a:r>
              <a:rPr lang="ru-RU" b="1" dirty="0" smtClean="0">
                <a:solidFill>
                  <a:srgbClr val="4F2270"/>
                </a:solidFill>
              </a:rPr>
              <a:t>За святой водицею.</a:t>
            </a:r>
          </a:p>
          <a:p>
            <a:r>
              <a:rPr lang="ru-RU" b="1" dirty="0" smtClean="0">
                <a:solidFill>
                  <a:srgbClr val="4F2270"/>
                </a:solidFill>
              </a:rPr>
              <a:t> </a:t>
            </a:r>
          </a:p>
          <a:p>
            <a:r>
              <a:rPr lang="ru-RU" b="1" dirty="0" smtClean="0">
                <a:solidFill>
                  <a:srgbClr val="4F2270"/>
                </a:solidFill>
              </a:rPr>
              <a:t>Я не овощ в огороде,</a:t>
            </a:r>
          </a:p>
          <a:p>
            <a:r>
              <a:rPr lang="ru-RU" b="1" dirty="0" smtClean="0">
                <a:solidFill>
                  <a:srgbClr val="4F2270"/>
                </a:solidFill>
              </a:rPr>
              <a:t>Я расту не просто так –</a:t>
            </a:r>
          </a:p>
          <a:p>
            <a:r>
              <a:rPr lang="ru-RU" b="1" dirty="0" smtClean="0">
                <a:solidFill>
                  <a:srgbClr val="4F2270"/>
                </a:solidFill>
              </a:rPr>
              <a:t>Каждый день святую воду</a:t>
            </a:r>
          </a:p>
          <a:p>
            <a:r>
              <a:rPr lang="ru-RU" b="1" dirty="0" smtClean="0">
                <a:solidFill>
                  <a:srgbClr val="4F2270"/>
                </a:solidFill>
              </a:rPr>
              <a:t>Выпиваю натощак!</a:t>
            </a:r>
          </a:p>
        </p:txBody>
      </p:sp>
      <p:pic>
        <p:nvPicPr>
          <p:cNvPr id="2" name="Picture 2" descr="C:\Documents and Settings\User\Мои документы\1302197174_a-z.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857232" y="785786"/>
            <a:ext cx="1357322" cy="1857388"/>
          </a:xfrm>
          <a:prstGeom prst="rect">
            <a:avLst/>
          </a:prstGeom>
          <a:noFill/>
        </p:spPr>
      </p:pic>
      <p:sp>
        <p:nvSpPr>
          <p:cNvPr id="6" name="TextBox 5"/>
          <p:cNvSpPr txBox="1"/>
          <p:nvPr/>
        </p:nvSpPr>
        <p:spPr>
          <a:xfrm>
            <a:off x="2071654" y="1571604"/>
            <a:ext cx="4786346"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ВОДА СВЯТАЯ</a:t>
            </a:r>
          </a:p>
        </p:txBody>
      </p:sp>
      <p:pic>
        <p:nvPicPr>
          <p:cNvPr id="7" name="Рисунок 6" descr="81062255_963d259a5d72.png"/>
          <p:cNvPicPr>
            <a:picLocks noChangeAspect="1"/>
          </p:cNvPicPr>
          <p:nvPr/>
        </p:nvPicPr>
        <p:blipFill>
          <a:blip r:embed="rId5" cstate="email"/>
          <a:stretch>
            <a:fillRect/>
          </a:stretch>
        </p:blipFill>
        <p:spPr>
          <a:xfrm>
            <a:off x="1571612" y="7786710"/>
            <a:ext cx="3929090" cy="1080501"/>
          </a:xfrm>
          <a:prstGeom prst="rect">
            <a:avLst/>
          </a:prstGeom>
        </p:spPr>
      </p:pic>
      <p:pic>
        <p:nvPicPr>
          <p:cNvPr id="8" name="Рисунок 7"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pic>
        <p:nvPicPr>
          <p:cNvPr id="3075" name="Picture 3"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4" name="TextBox 3"/>
          <p:cNvSpPr txBox="1"/>
          <p:nvPr/>
        </p:nvSpPr>
        <p:spPr>
          <a:xfrm>
            <a:off x="642918" y="3500430"/>
            <a:ext cx="3589760" cy="3139321"/>
          </a:xfrm>
          <a:prstGeom prst="rect">
            <a:avLst/>
          </a:prstGeom>
          <a:noFill/>
        </p:spPr>
        <p:txBody>
          <a:bodyPr wrap="square" rtlCol="0">
            <a:spAutoFit/>
          </a:bodyPr>
          <a:lstStyle/>
          <a:p>
            <a:r>
              <a:rPr lang="ru-RU" b="1" dirty="0" smtClean="0">
                <a:solidFill>
                  <a:srgbClr val="4F2270"/>
                </a:solidFill>
              </a:rPr>
              <a:t>В летний вечер у реки</a:t>
            </a:r>
          </a:p>
          <a:p>
            <a:r>
              <a:rPr lang="ru-RU" b="1" dirty="0" smtClean="0">
                <a:solidFill>
                  <a:srgbClr val="4F2270"/>
                </a:solidFill>
              </a:rPr>
              <a:t>Так легко, привольно;</a:t>
            </a:r>
          </a:p>
          <a:p>
            <a:r>
              <a:rPr lang="ru-RU" b="1" dirty="0" smtClean="0">
                <a:solidFill>
                  <a:srgbClr val="4F2270"/>
                </a:solidFill>
              </a:rPr>
              <a:t>Птицы, бабочки, жучки</a:t>
            </a:r>
          </a:p>
          <a:p>
            <a:r>
              <a:rPr lang="ru-RU" b="1" dirty="0" smtClean="0">
                <a:solidFill>
                  <a:srgbClr val="4F2270"/>
                </a:solidFill>
              </a:rPr>
              <a:t>Веселы, довольны.</a:t>
            </a:r>
          </a:p>
          <a:p>
            <a:r>
              <a:rPr lang="ru-RU" b="1" dirty="0" smtClean="0">
                <a:solidFill>
                  <a:srgbClr val="4F2270"/>
                </a:solidFill>
              </a:rPr>
              <a:t> </a:t>
            </a:r>
          </a:p>
          <a:p>
            <a:r>
              <a:rPr lang="ru-RU" b="1" dirty="0" smtClean="0">
                <a:solidFill>
                  <a:srgbClr val="4F2270"/>
                </a:solidFill>
              </a:rPr>
              <a:t>Месяц вышел, засиял,</a:t>
            </a:r>
          </a:p>
          <a:p>
            <a:r>
              <a:rPr lang="ru-RU" b="1" dirty="0" smtClean="0">
                <a:solidFill>
                  <a:srgbClr val="4F2270"/>
                </a:solidFill>
              </a:rPr>
              <a:t>Свод небесный  полон стал</a:t>
            </a:r>
          </a:p>
          <a:p>
            <a:r>
              <a:rPr lang="ru-RU" b="1" dirty="0" smtClean="0">
                <a:solidFill>
                  <a:srgbClr val="4F2270"/>
                </a:solidFill>
              </a:rPr>
              <a:t>Золотых горошин.</a:t>
            </a:r>
          </a:p>
          <a:p>
            <a:r>
              <a:rPr lang="ru-RU" b="1" dirty="0" smtClean="0">
                <a:solidFill>
                  <a:srgbClr val="4F2270"/>
                </a:solidFill>
              </a:rPr>
              <a:t>И я тихо прошептал:</a:t>
            </a:r>
          </a:p>
          <a:p>
            <a:r>
              <a:rPr lang="ru-RU" b="1" dirty="0" smtClean="0">
                <a:solidFill>
                  <a:srgbClr val="4F2270"/>
                </a:solidFill>
              </a:rPr>
              <a:t>«Это всё Господь создал!</a:t>
            </a:r>
          </a:p>
          <a:p>
            <a:r>
              <a:rPr lang="ru-RU" b="1" dirty="0" smtClean="0">
                <a:solidFill>
                  <a:srgbClr val="4F2270"/>
                </a:solidFill>
              </a:rPr>
              <a:t>Какой же Он хороший».</a:t>
            </a:r>
          </a:p>
        </p:txBody>
      </p:sp>
      <p:pic>
        <p:nvPicPr>
          <p:cNvPr id="4098" name="Picture 2" descr="C:\Documents and Settings\User\Мои документы\1302197174_a-z.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857232" y="1000100"/>
            <a:ext cx="1143008" cy="1780479"/>
          </a:xfrm>
          <a:prstGeom prst="rect">
            <a:avLst/>
          </a:prstGeom>
          <a:noFill/>
        </p:spPr>
      </p:pic>
      <p:sp>
        <p:nvSpPr>
          <p:cNvPr id="7" name="TextBox 6"/>
          <p:cNvSpPr txBox="1"/>
          <p:nvPr/>
        </p:nvSpPr>
        <p:spPr>
          <a:xfrm>
            <a:off x="1785926" y="1928794"/>
            <a:ext cx="3286148"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ГОСПОДЬ</a:t>
            </a:r>
          </a:p>
        </p:txBody>
      </p:sp>
      <p:pic>
        <p:nvPicPr>
          <p:cNvPr id="8" name="Рисунок 7" descr="81062255_963d259a5d72.png"/>
          <p:cNvPicPr>
            <a:picLocks noChangeAspect="1"/>
          </p:cNvPicPr>
          <p:nvPr/>
        </p:nvPicPr>
        <p:blipFill>
          <a:blip r:embed="rId4" cstate="email"/>
          <a:stretch>
            <a:fillRect/>
          </a:stretch>
        </p:blipFill>
        <p:spPr>
          <a:xfrm>
            <a:off x="1571612" y="7786710"/>
            <a:ext cx="3929090" cy="1080501"/>
          </a:xfrm>
          <a:prstGeom prst="rect">
            <a:avLst/>
          </a:prstGeom>
        </p:spPr>
      </p:pic>
      <p:pic>
        <p:nvPicPr>
          <p:cNvPr id="9" name="Рисунок 8" descr="779275szs02ogvz1.gif"/>
          <p:cNvPicPr>
            <a:picLocks noChangeAspect="1"/>
          </p:cNvPicPr>
          <p:nvPr/>
        </p:nvPicPr>
        <p:blipFill>
          <a:blip r:embed="rId5" cstate="email"/>
          <a:stretch>
            <a:fillRect/>
          </a:stretch>
        </p:blipFill>
        <p:spPr>
          <a:xfrm>
            <a:off x="3357562" y="3214678"/>
            <a:ext cx="3021675" cy="4000528"/>
          </a:xfrm>
          <a:prstGeom prst="rect">
            <a:avLst/>
          </a:prstGeom>
        </p:spPr>
      </p:pic>
      <p:pic>
        <p:nvPicPr>
          <p:cNvPr id="10" name="Рисунок 9" descr="ogon-117.gif"/>
          <p:cNvPicPr>
            <a:picLocks noChangeAspect="1"/>
          </p:cNvPicPr>
          <p:nvPr/>
        </p:nvPicPr>
        <p:blipFill>
          <a:blip r:embed="rId6" cstate="email"/>
          <a:stretch>
            <a:fillRect/>
          </a:stretch>
        </p:blipFill>
        <p:spPr>
          <a:xfrm>
            <a:off x="3429000" y="7500958"/>
            <a:ext cx="352425" cy="6667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pic>
        <p:nvPicPr>
          <p:cNvPr id="30721" name="Picture 1" descr="C:\Documents and Settings\User\Мои документы\Православие картинки\e2b35a608eeb9f087fc135f49b4cb478.jpg"/>
          <p:cNvPicPr>
            <a:picLocks noChangeAspect="1" noChangeArrowheads="1"/>
          </p:cNvPicPr>
          <p:nvPr/>
        </p:nvPicPr>
        <p:blipFill>
          <a:blip r:embed="rId3" cstate="email"/>
          <a:srcRect/>
          <a:stretch>
            <a:fillRect/>
          </a:stretch>
        </p:blipFill>
        <p:spPr bwMode="auto">
          <a:xfrm>
            <a:off x="1000108" y="5715008"/>
            <a:ext cx="4043351" cy="2634621"/>
          </a:xfrm>
          <a:prstGeom prst="rect">
            <a:avLst/>
          </a:prstGeom>
          <a:noFill/>
        </p:spPr>
      </p:pic>
      <p:sp>
        <p:nvSpPr>
          <p:cNvPr id="3" name="TextBox 2"/>
          <p:cNvSpPr txBox="1"/>
          <p:nvPr/>
        </p:nvSpPr>
        <p:spPr>
          <a:xfrm>
            <a:off x="500042" y="2428860"/>
            <a:ext cx="3429024" cy="2862322"/>
          </a:xfrm>
          <a:prstGeom prst="rect">
            <a:avLst/>
          </a:prstGeom>
          <a:noFill/>
        </p:spPr>
        <p:txBody>
          <a:bodyPr wrap="square" rtlCol="0">
            <a:spAutoFit/>
          </a:bodyPr>
          <a:lstStyle/>
          <a:p>
            <a:r>
              <a:rPr lang="ru-RU" b="1" dirty="0" smtClean="0">
                <a:solidFill>
                  <a:srgbClr val="4A206A"/>
                </a:solidFill>
              </a:rPr>
              <a:t>Я вчера был занят очень,</a:t>
            </a:r>
          </a:p>
          <a:p>
            <a:r>
              <a:rPr lang="ru-RU" b="1" dirty="0" smtClean="0">
                <a:solidFill>
                  <a:srgbClr val="4A206A"/>
                </a:solidFill>
              </a:rPr>
              <a:t>Я трудился что есть мочи,</a:t>
            </a:r>
          </a:p>
          <a:p>
            <a:r>
              <a:rPr lang="ru-RU" b="1" dirty="0" smtClean="0">
                <a:solidFill>
                  <a:srgbClr val="4A206A"/>
                </a:solidFill>
              </a:rPr>
              <a:t>Целый день добро творил:</a:t>
            </a:r>
          </a:p>
          <a:p>
            <a:r>
              <a:rPr lang="ru-RU" b="1" dirty="0" smtClean="0">
                <a:solidFill>
                  <a:srgbClr val="4A206A"/>
                </a:solidFill>
              </a:rPr>
              <a:t>Кошке домик мастерил,</a:t>
            </a:r>
          </a:p>
          <a:p>
            <a:r>
              <a:rPr lang="ru-RU" b="1" dirty="0" smtClean="0">
                <a:solidFill>
                  <a:srgbClr val="4A206A"/>
                </a:solidFill>
              </a:rPr>
              <a:t>Собирал гулять сестричку –</a:t>
            </a:r>
          </a:p>
          <a:p>
            <a:r>
              <a:rPr lang="ru-RU" b="1" dirty="0" smtClean="0">
                <a:solidFill>
                  <a:srgbClr val="4A206A"/>
                </a:solidFill>
              </a:rPr>
              <a:t>Отыскал ей рукавичку,</a:t>
            </a:r>
          </a:p>
          <a:p>
            <a:r>
              <a:rPr lang="ru-RU" b="1" dirty="0" smtClean="0">
                <a:solidFill>
                  <a:srgbClr val="4A206A"/>
                </a:solidFill>
              </a:rPr>
              <a:t>Маме пол подметал,</a:t>
            </a:r>
          </a:p>
          <a:p>
            <a:r>
              <a:rPr lang="ru-RU" b="1" dirty="0" smtClean="0">
                <a:solidFill>
                  <a:srgbClr val="4A206A"/>
                </a:solidFill>
              </a:rPr>
              <a:t>Бабушке очки подал,</a:t>
            </a:r>
          </a:p>
          <a:p>
            <a:r>
              <a:rPr lang="ru-RU" b="1" dirty="0" smtClean="0">
                <a:solidFill>
                  <a:srgbClr val="4A206A"/>
                </a:solidFill>
              </a:rPr>
              <a:t>Папе гвоздь забить помог,</a:t>
            </a:r>
          </a:p>
          <a:p>
            <a:r>
              <a:rPr lang="ru-RU" b="1" dirty="0" smtClean="0">
                <a:solidFill>
                  <a:srgbClr val="4A206A"/>
                </a:solidFill>
              </a:rPr>
              <a:t>Так работал – изнемог!</a:t>
            </a:r>
          </a:p>
        </p:txBody>
      </p:sp>
      <p:pic>
        <p:nvPicPr>
          <p:cNvPr id="5122" name="Picture 2" descr="C:\Documents and Settings\User\Мои документы\1302197174_a-z.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928670" y="642910"/>
            <a:ext cx="1071570" cy="1808274"/>
          </a:xfrm>
          <a:prstGeom prst="rect">
            <a:avLst/>
          </a:prstGeom>
          <a:noFill/>
        </p:spPr>
      </p:pic>
      <p:sp>
        <p:nvSpPr>
          <p:cNvPr id="6" name="Прямоугольник 5"/>
          <p:cNvSpPr/>
          <p:nvPr/>
        </p:nvSpPr>
        <p:spPr>
          <a:xfrm>
            <a:off x="1357298" y="1000100"/>
            <a:ext cx="3714776"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Д – ДОБРО</a:t>
            </a:r>
          </a:p>
        </p:txBody>
      </p:sp>
      <p:sp>
        <p:nvSpPr>
          <p:cNvPr id="7" name="TextBox 6"/>
          <p:cNvSpPr txBox="1"/>
          <p:nvPr/>
        </p:nvSpPr>
        <p:spPr>
          <a:xfrm>
            <a:off x="2214554" y="1643042"/>
            <a:ext cx="2571768" cy="707886"/>
          </a:xfrm>
          <a:prstGeom prst="rect">
            <a:avLst/>
          </a:prstGeom>
          <a:noFill/>
        </p:spPr>
        <p:txBody>
          <a:bodyPr wrap="square" rtlCol="0">
            <a:spAutoFit/>
          </a:bodyPr>
          <a:lstStyle/>
          <a:p>
            <a:r>
              <a:rPr lang="ru-RU" sz="4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ДОБРО</a:t>
            </a:r>
          </a:p>
        </p:txBody>
      </p:sp>
      <p:sp>
        <p:nvSpPr>
          <p:cNvPr id="9" name="Прямоугольник 8"/>
          <p:cNvSpPr/>
          <p:nvPr/>
        </p:nvSpPr>
        <p:spPr>
          <a:xfrm>
            <a:off x="3429000" y="4643438"/>
            <a:ext cx="3429000" cy="1200329"/>
          </a:xfrm>
          <a:prstGeom prst="rect">
            <a:avLst/>
          </a:prstGeom>
        </p:spPr>
        <p:txBody>
          <a:bodyPr>
            <a:spAutoFit/>
          </a:bodyPr>
          <a:lstStyle/>
          <a:p>
            <a:r>
              <a:rPr lang="ru-RU" b="1" dirty="0" smtClean="0">
                <a:solidFill>
                  <a:srgbClr val="4A206A"/>
                </a:solidFill>
              </a:rPr>
              <a:t>Зря считает мой братишка,</a:t>
            </a:r>
          </a:p>
          <a:p>
            <a:r>
              <a:rPr lang="ru-RU" b="1" dirty="0" smtClean="0">
                <a:solidFill>
                  <a:srgbClr val="4A206A"/>
                </a:solidFill>
              </a:rPr>
              <a:t>Что я просто – хвастунишка.</a:t>
            </a:r>
          </a:p>
          <a:p>
            <a:r>
              <a:rPr lang="ru-RU" b="1" dirty="0" smtClean="0">
                <a:solidFill>
                  <a:srgbClr val="4A206A"/>
                </a:solidFill>
              </a:rPr>
              <a:t>Я нисколько не хвалюсь,</a:t>
            </a:r>
          </a:p>
          <a:p>
            <a:r>
              <a:rPr lang="ru-RU" b="1" dirty="0" smtClean="0">
                <a:solidFill>
                  <a:srgbClr val="4A206A"/>
                </a:solidFill>
              </a:rPr>
              <a:t>Я просто радостью делюсь!</a:t>
            </a:r>
          </a:p>
        </p:txBody>
      </p:sp>
      <p:pic>
        <p:nvPicPr>
          <p:cNvPr id="10" name="Рисунок 9" descr="81062255_963d259a5d72.png"/>
          <p:cNvPicPr>
            <a:picLocks noChangeAspect="1"/>
          </p:cNvPicPr>
          <p:nvPr/>
        </p:nvPicPr>
        <p:blipFill>
          <a:blip r:embed="rId5" cstate="email"/>
          <a:stretch>
            <a:fillRect/>
          </a:stretch>
        </p:blipFill>
        <p:spPr>
          <a:xfrm>
            <a:off x="1571612" y="8063499"/>
            <a:ext cx="3929090" cy="1080501"/>
          </a:xfrm>
          <a:prstGeom prst="rect">
            <a:avLst/>
          </a:prstGeom>
        </p:spPr>
      </p:pic>
      <p:pic>
        <p:nvPicPr>
          <p:cNvPr id="11" name="Рисунок 10" descr="ogon-117.gif"/>
          <p:cNvPicPr>
            <a:picLocks noChangeAspect="1"/>
          </p:cNvPicPr>
          <p:nvPr/>
        </p:nvPicPr>
        <p:blipFill>
          <a:blip r:embed="rId6" cstate="email"/>
          <a:stretch>
            <a:fillRect/>
          </a:stretch>
        </p:blipFill>
        <p:spPr>
          <a:xfrm>
            <a:off x="3429000" y="7786710"/>
            <a:ext cx="352425" cy="666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3" name="TextBox 2"/>
          <p:cNvSpPr txBox="1"/>
          <p:nvPr/>
        </p:nvSpPr>
        <p:spPr>
          <a:xfrm>
            <a:off x="1857364" y="2428860"/>
            <a:ext cx="3714776" cy="2862322"/>
          </a:xfrm>
          <a:prstGeom prst="rect">
            <a:avLst/>
          </a:prstGeom>
          <a:noFill/>
        </p:spPr>
        <p:txBody>
          <a:bodyPr wrap="square" rtlCol="0">
            <a:spAutoFit/>
          </a:bodyPr>
          <a:lstStyle/>
          <a:p>
            <a:r>
              <a:rPr lang="ru-RU" b="1" dirty="0" smtClean="0">
                <a:solidFill>
                  <a:srgbClr val="4A206A"/>
                </a:solidFill>
              </a:rPr>
              <a:t>Вчера мне подарили книгу</a:t>
            </a:r>
          </a:p>
          <a:p>
            <a:r>
              <a:rPr lang="ru-RU" b="1" dirty="0" smtClean="0">
                <a:solidFill>
                  <a:srgbClr val="4A206A"/>
                </a:solidFill>
              </a:rPr>
              <a:t>О нашем Господе Христе,</a:t>
            </a:r>
          </a:p>
          <a:p>
            <a:r>
              <a:rPr lang="ru-RU" b="1" dirty="0" smtClean="0">
                <a:solidFill>
                  <a:srgbClr val="4A206A"/>
                </a:solidFill>
              </a:rPr>
              <a:t>О том, как по земле ходил Он,</a:t>
            </a:r>
          </a:p>
          <a:p>
            <a:r>
              <a:rPr lang="ru-RU" b="1" dirty="0" smtClean="0">
                <a:solidFill>
                  <a:srgbClr val="4A206A"/>
                </a:solidFill>
              </a:rPr>
              <a:t>О том, как умер на Кресте.</a:t>
            </a:r>
          </a:p>
          <a:p>
            <a:r>
              <a:rPr lang="ru-RU" b="1" dirty="0" smtClean="0">
                <a:solidFill>
                  <a:srgbClr val="4A206A"/>
                </a:solidFill>
              </a:rPr>
              <a:t> </a:t>
            </a:r>
          </a:p>
          <a:p>
            <a:r>
              <a:rPr lang="ru-RU" b="1" dirty="0" smtClean="0">
                <a:solidFill>
                  <a:srgbClr val="4A206A"/>
                </a:solidFill>
              </a:rPr>
              <a:t>Христиане маленьким отрядом</a:t>
            </a:r>
          </a:p>
          <a:p>
            <a:r>
              <a:rPr lang="ru-RU" b="1" dirty="0" smtClean="0">
                <a:solidFill>
                  <a:srgbClr val="4A206A"/>
                </a:solidFill>
              </a:rPr>
              <a:t>Идут за Ним из града в град.</a:t>
            </a:r>
          </a:p>
          <a:p>
            <a:r>
              <a:rPr lang="ru-RU" b="1" dirty="0" smtClean="0">
                <a:solidFill>
                  <a:srgbClr val="4A206A"/>
                </a:solidFill>
              </a:rPr>
              <a:t>И жизнь и смерть –</a:t>
            </a:r>
          </a:p>
          <a:p>
            <a:r>
              <a:rPr lang="ru-RU" b="1" dirty="0" smtClean="0">
                <a:solidFill>
                  <a:srgbClr val="4A206A"/>
                </a:solidFill>
              </a:rPr>
              <a:t>Всё страшно рядом,</a:t>
            </a:r>
          </a:p>
          <a:p>
            <a:r>
              <a:rPr lang="ru-RU" b="1" dirty="0" smtClean="0">
                <a:solidFill>
                  <a:srgbClr val="4A206A"/>
                </a:solidFill>
              </a:rPr>
              <a:t>Но с Ним всему, всему я рад.</a:t>
            </a:r>
          </a:p>
        </p:txBody>
      </p:sp>
      <p:pic>
        <p:nvPicPr>
          <p:cNvPr id="6146" name="Picture 2" descr="C:\Documents and Settings\User\Мои документы\1302197174_a-z.jpg"/>
          <p:cNvPicPr>
            <a:picLocks noChangeAspect="1" noChangeArrowheads="1"/>
          </p:cNvPicPr>
          <p:nvPr/>
        </p:nvPicPr>
        <p:blipFill>
          <a:blip r:embed="rId3" cstate="email"/>
          <a:srcRect/>
          <a:stretch>
            <a:fillRect/>
          </a:stretch>
        </p:blipFill>
        <p:spPr bwMode="auto">
          <a:xfrm>
            <a:off x="1142984" y="642910"/>
            <a:ext cx="1000132" cy="1785950"/>
          </a:xfrm>
          <a:prstGeom prst="rect">
            <a:avLst/>
          </a:prstGeom>
          <a:noFill/>
        </p:spPr>
      </p:pic>
      <p:sp>
        <p:nvSpPr>
          <p:cNvPr id="5" name="TextBox 4"/>
          <p:cNvSpPr txBox="1"/>
          <p:nvPr/>
        </p:nvSpPr>
        <p:spPr>
          <a:xfrm>
            <a:off x="2000240" y="1643042"/>
            <a:ext cx="4143404" cy="707886"/>
          </a:xfrm>
          <a:prstGeom prst="rect">
            <a:avLst/>
          </a:prstGeom>
          <a:noFill/>
        </p:spPr>
        <p:txBody>
          <a:bodyPr wrap="square" rtlCol="0">
            <a:spAutoFit/>
          </a:bodyPr>
          <a:lstStyle/>
          <a:p>
            <a:r>
              <a:rPr lang="ru-RU" sz="4000" b="1" dirty="0" smtClean="0">
                <a:solidFill>
                  <a:srgbClr val="FF0000"/>
                </a:solidFill>
                <a:latin typeface="Arial" pitchFamily="34" charset="0"/>
                <a:cs typeface="Arial" pitchFamily="34" charset="0"/>
              </a:rPr>
              <a:t> – ЕВАНГЕЛИЕ</a:t>
            </a:r>
          </a:p>
        </p:txBody>
      </p:sp>
      <p:pic>
        <p:nvPicPr>
          <p:cNvPr id="7" name="Рисунок 6" descr="114011.jpeg"/>
          <p:cNvPicPr>
            <a:picLocks noChangeAspect="1"/>
          </p:cNvPicPr>
          <p:nvPr/>
        </p:nvPicPr>
        <p:blipFill>
          <a:blip r:embed="rId4" cstate="email"/>
          <a:stretch>
            <a:fillRect/>
          </a:stretch>
        </p:blipFill>
        <p:spPr>
          <a:xfrm rot="20701971">
            <a:off x="1769327" y="5500066"/>
            <a:ext cx="1993047" cy="2575017"/>
          </a:xfrm>
          <a:prstGeom prst="rect">
            <a:avLst/>
          </a:prstGeom>
        </p:spPr>
      </p:pic>
      <p:pic>
        <p:nvPicPr>
          <p:cNvPr id="8" name="Рисунок 7" descr="81062255_963d259a5d72.png"/>
          <p:cNvPicPr>
            <a:picLocks noChangeAspect="1"/>
          </p:cNvPicPr>
          <p:nvPr/>
        </p:nvPicPr>
        <p:blipFill>
          <a:blip r:embed="rId5" cstate="email"/>
          <a:stretch>
            <a:fillRect/>
          </a:stretch>
        </p:blipFill>
        <p:spPr>
          <a:xfrm>
            <a:off x="1500174" y="8063499"/>
            <a:ext cx="3929090" cy="1080501"/>
          </a:xfrm>
          <a:prstGeom prst="rect">
            <a:avLst/>
          </a:prstGeom>
        </p:spPr>
      </p:pic>
      <p:pic>
        <p:nvPicPr>
          <p:cNvPr id="9" name="Рисунок 8" descr="ogon-117.gif"/>
          <p:cNvPicPr>
            <a:picLocks noChangeAspect="1"/>
          </p:cNvPicPr>
          <p:nvPr/>
        </p:nvPicPr>
        <p:blipFill>
          <a:blip r:embed="rId6" cstate="email"/>
          <a:stretch>
            <a:fillRect/>
          </a:stretch>
        </p:blipFill>
        <p:spPr>
          <a:xfrm>
            <a:off x="3357562" y="7786710"/>
            <a:ext cx="352425" cy="666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Мои документы\Азбука православия\35663_ramka_08\ramka_08.files\master03_image001.jpg"/>
          <p:cNvPicPr>
            <a:picLocks noChangeAspect="1" noChangeArrowheads="1"/>
          </p:cNvPicPr>
          <p:nvPr/>
        </p:nvPicPr>
        <p:blipFill>
          <a:blip r:embed="rId2" cstate="email"/>
          <a:srcRect/>
          <a:stretch>
            <a:fillRect/>
          </a:stretch>
        </p:blipFill>
        <p:spPr bwMode="auto">
          <a:xfrm>
            <a:off x="-8334" y="-8467"/>
            <a:ext cx="6875860" cy="9160933"/>
          </a:xfrm>
          <a:prstGeom prst="rect">
            <a:avLst/>
          </a:prstGeom>
          <a:noFill/>
        </p:spPr>
      </p:pic>
      <p:sp>
        <p:nvSpPr>
          <p:cNvPr id="3" name="TextBox 2"/>
          <p:cNvSpPr txBox="1"/>
          <p:nvPr/>
        </p:nvSpPr>
        <p:spPr>
          <a:xfrm>
            <a:off x="571480" y="3643306"/>
            <a:ext cx="3000396" cy="3970318"/>
          </a:xfrm>
          <a:prstGeom prst="rect">
            <a:avLst/>
          </a:prstGeom>
          <a:noFill/>
        </p:spPr>
        <p:txBody>
          <a:bodyPr wrap="square" rtlCol="0">
            <a:spAutoFit/>
          </a:bodyPr>
          <a:lstStyle/>
          <a:p>
            <a:r>
              <a:rPr lang="ru-RU" b="1" dirty="0" smtClean="0">
                <a:solidFill>
                  <a:srgbClr val="4A206A"/>
                </a:solidFill>
              </a:rPr>
              <a:t>Мы на даче в лес пошли,</a:t>
            </a:r>
          </a:p>
          <a:p>
            <a:r>
              <a:rPr lang="ru-RU" b="1" dirty="0" smtClean="0">
                <a:solidFill>
                  <a:srgbClr val="4A206A"/>
                </a:solidFill>
              </a:rPr>
              <a:t>Ёлку чудную нашли:</a:t>
            </a:r>
          </a:p>
          <a:p>
            <a:r>
              <a:rPr lang="ru-RU" b="1" dirty="0" smtClean="0">
                <a:solidFill>
                  <a:srgbClr val="4A206A"/>
                </a:solidFill>
              </a:rPr>
              <a:t>Она такая ладная,</a:t>
            </a:r>
          </a:p>
          <a:p>
            <a:r>
              <a:rPr lang="ru-RU" b="1" dirty="0" smtClean="0">
                <a:solidFill>
                  <a:srgbClr val="4A206A"/>
                </a:solidFill>
              </a:rPr>
              <a:t>Ёлочка- красавица,</a:t>
            </a:r>
          </a:p>
          <a:p>
            <a:r>
              <a:rPr lang="ru-RU" b="1" dirty="0" smtClean="0">
                <a:solidFill>
                  <a:srgbClr val="4A206A"/>
                </a:solidFill>
              </a:rPr>
              <a:t>Она как будто рада нам,</a:t>
            </a:r>
          </a:p>
          <a:p>
            <a:r>
              <a:rPr lang="ru-RU" b="1" dirty="0" smtClean="0">
                <a:solidFill>
                  <a:srgbClr val="4A206A"/>
                </a:solidFill>
              </a:rPr>
              <a:t>Как будто улыбается!</a:t>
            </a:r>
          </a:p>
          <a:p>
            <a:r>
              <a:rPr lang="ru-RU" b="1" dirty="0" smtClean="0">
                <a:solidFill>
                  <a:srgbClr val="4A206A"/>
                </a:solidFill>
              </a:rPr>
              <a:t> </a:t>
            </a:r>
          </a:p>
          <a:p>
            <a:r>
              <a:rPr lang="ru-RU" b="1" dirty="0" smtClean="0">
                <a:solidFill>
                  <a:srgbClr val="4A206A"/>
                </a:solidFill>
              </a:rPr>
              <a:t>До свиданья, лисы, волки!</a:t>
            </a:r>
          </a:p>
          <a:p>
            <a:r>
              <a:rPr lang="ru-RU" b="1" dirty="0" smtClean="0">
                <a:solidFill>
                  <a:srgbClr val="4A206A"/>
                </a:solidFill>
              </a:rPr>
              <a:t>Мы с собой увозим ёлку!</a:t>
            </a:r>
          </a:p>
          <a:p>
            <a:r>
              <a:rPr lang="ru-RU" b="1" dirty="0" smtClean="0">
                <a:solidFill>
                  <a:srgbClr val="4A206A"/>
                </a:solidFill>
              </a:rPr>
              <a:t> </a:t>
            </a:r>
          </a:p>
          <a:p>
            <a:r>
              <a:rPr lang="ru-RU" b="1" dirty="0" smtClean="0">
                <a:solidFill>
                  <a:srgbClr val="4A206A"/>
                </a:solidFill>
              </a:rPr>
              <a:t>На санях её везём</a:t>
            </a:r>
          </a:p>
          <a:p>
            <a:r>
              <a:rPr lang="ru-RU" b="1" dirty="0" smtClean="0">
                <a:solidFill>
                  <a:srgbClr val="4A206A"/>
                </a:solidFill>
              </a:rPr>
              <a:t>По тропе еловой</a:t>
            </a:r>
          </a:p>
          <a:p>
            <a:r>
              <a:rPr lang="ru-RU" b="1" dirty="0" smtClean="0">
                <a:solidFill>
                  <a:srgbClr val="4A206A"/>
                </a:solidFill>
              </a:rPr>
              <a:t>И от радости поём</a:t>
            </a:r>
          </a:p>
          <a:p>
            <a:r>
              <a:rPr lang="ru-RU" b="1" dirty="0" smtClean="0">
                <a:solidFill>
                  <a:srgbClr val="4A206A"/>
                </a:solidFill>
              </a:rPr>
              <a:t>«Рождество Христово…»</a:t>
            </a:r>
          </a:p>
        </p:txBody>
      </p:sp>
      <p:pic>
        <p:nvPicPr>
          <p:cNvPr id="4" name="Рисунок 3" descr="47c669dad2987e08caa52d4b13f40af1.gif"/>
          <p:cNvPicPr>
            <a:picLocks noChangeAspect="1"/>
          </p:cNvPicPr>
          <p:nvPr/>
        </p:nvPicPr>
        <p:blipFill>
          <a:blip r:embed="rId3" cstate="email"/>
          <a:stretch>
            <a:fillRect/>
          </a:stretch>
        </p:blipFill>
        <p:spPr>
          <a:xfrm>
            <a:off x="3643314" y="4357686"/>
            <a:ext cx="2357454" cy="3380500"/>
          </a:xfrm>
          <a:prstGeom prst="rect">
            <a:avLst/>
          </a:prstGeom>
        </p:spPr>
      </p:pic>
      <p:sp>
        <p:nvSpPr>
          <p:cNvPr id="5" name="TextBox 4"/>
          <p:cNvSpPr txBox="1"/>
          <p:nvPr/>
        </p:nvSpPr>
        <p:spPr>
          <a:xfrm>
            <a:off x="1857364" y="2643174"/>
            <a:ext cx="2500330" cy="707886"/>
          </a:xfrm>
          <a:prstGeom prst="rect">
            <a:avLst/>
          </a:prstGeom>
          <a:noFill/>
        </p:spPr>
        <p:txBody>
          <a:bodyPr wrap="square" rtlCol="0">
            <a:spAutoFit/>
          </a:bodyPr>
          <a:lstStyle/>
          <a:p>
            <a:r>
              <a:rPr lang="ru-RU"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 ЁЛКА</a:t>
            </a:r>
          </a:p>
        </p:txBody>
      </p:sp>
      <p:pic>
        <p:nvPicPr>
          <p:cNvPr id="6" name="Picture 2" descr="C:\Documents and Settings\User\Мои документы\1302197174_a-z.jpg"/>
          <p:cNvPicPr>
            <a:picLocks noChangeAspect="1" noChangeArrowheads="1"/>
          </p:cNvPicPr>
          <p:nvPr/>
        </p:nvPicPr>
        <p:blipFill>
          <a:blip r:embed="rId4" cstate="email"/>
          <a:srcRect/>
          <a:stretch>
            <a:fillRect/>
          </a:stretch>
        </p:blipFill>
        <p:spPr bwMode="auto">
          <a:xfrm>
            <a:off x="714356" y="1643042"/>
            <a:ext cx="1000132" cy="1785950"/>
          </a:xfrm>
          <a:prstGeom prst="rect">
            <a:avLst/>
          </a:prstGeom>
          <a:noFill/>
        </p:spPr>
      </p:pic>
      <p:sp>
        <p:nvSpPr>
          <p:cNvPr id="7" name="Овал 6"/>
          <p:cNvSpPr/>
          <p:nvPr/>
        </p:nvSpPr>
        <p:spPr>
          <a:xfrm>
            <a:off x="928670" y="1643042"/>
            <a:ext cx="142876" cy="142876"/>
          </a:xfrm>
          <a:prstGeom prst="ellipse">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285860" y="1643042"/>
            <a:ext cx="142876" cy="142876"/>
          </a:xfrm>
          <a:prstGeom prst="ellipse">
            <a:avLst/>
          </a:prstGeom>
          <a:solidFill>
            <a:srgbClr val="600000"/>
          </a:solidFill>
          <a:ln>
            <a:solidFill>
              <a:srgbClr val="6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80819526_mod_article834672_43.png"/>
          <p:cNvPicPr>
            <a:picLocks noChangeAspect="1"/>
          </p:cNvPicPr>
          <p:nvPr/>
        </p:nvPicPr>
        <p:blipFill>
          <a:blip r:embed="rId5" cstate="email"/>
          <a:stretch>
            <a:fillRect/>
          </a:stretch>
        </p:blipFill>
        <p:spPr>
          <a:xfrm>
            <a:off x="4429132" y="1714480"/>
            <a:ext cx="1782788" cy="2391414"/>
          </a:xfrm>
          <a:prstGeom prst="rect">
            <a:avLst/>
          </a:prstGeom>
        </p:spPr>
      </p:pic>
      <p:pic>
        <p:nvPicPr>
          <p:cNvPr id="11" name="Рисунок 10" descr="81062255_963d259a5d72.png"/>
          <p:cNvPicPr>
            <a:picLocks noChangeAspect="1"/>
          </p:cNvPicPr>
          <p:nvPr/>
        </p:nvPicPr>
        <p:blipFill>
          <a:blip r:embed="rId6" cstate="email"/>
          <a:stretch>
            <a:fillRect/>
          </a:stretch>
        </p:blipFill>
        <p:spPr>
          <a:xfrm>
            <a:off x="1357298" y="7786710"/>
            <a:ext cx="3929090" cy="1080501"/>
          </a:xfrm>
          <a:prstGeom prst="rect">
            <a:avLst/>
          </a:prstGeom>
        </p:spPr>
      </p:pic>
      <p:pic>
        <p:nvPicPr>
          <p:cNvPr id="12" name="Рисунок 11" descr="1308299850_1293609116_7115.gif"/>
          <p:cNvPicPr>
            <a:picLocks noChangeAspect="1"/>
          </p:cNvPicPr>
          <p:nvPr/>
        </p:nvPicPr>
        <p:blipFill>
          <a:blip r:embed="rId7" cstate="email">
            <a:clrChange>
              <a:clrFrom>
                <a:srgbClr val="FEFEFE"/>
              </a:clrFrom>
              <a:clrTo>
                <a:srgbClr val="FEFEFE">
                  <a:alpha val="0"/>
                </a:srgbClr>
              </a:clrTo>
            </a:clrChange>
          </a:blip>
          <a:stretch>
            <a:fillRect/>
          </a:stretch>
        </p:blipFill>
        <p:spPr>
          <a:xfrm>
            <a:off x="1142984" y="714348"/>
            <a:ext cx="4643470" cy="996159"/>
          </a:xfrm>
          <a:prstGeom prst="rect">
            <a:avLst/>
          </a:prstGeom>
        </p:spPr>
      </p:pic>
      <p:pic>
        <p:nvPicPr>
          <p:cNvPr id="14" name="Рисунок 13" descr="ogon-117.gif"/>
          <p:cNvPicPr>
            <a:picLocks noChangeAspect="1"/>
          </p:cNvPicPr>
          <p:nvPr/>
        </p:nvPicPr>
        <p:blipFill>
          <a:blip r:embed="rId8" cstate="email"/>
          <a:stretch>
            <a:fillRect/>
          </a:stretch>
        </p:blipFill>
        <p:spPr>
          <a:xfrm>
            <a:off x="3214686" y="7572396"/>
            <a:ext cx="352425" cy="666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1475</Words>
  <Application>Microsoft Office PowerPoint</Application>
  <PresentationFormat>Экран (4:3)</PresentationFormat>
  <Paragraphs>420</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День Победы_06</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73</cp:revision>
  <dcterms:modified xsi:type="dcterms:W3CDTF">2013-06-03T15:09:26Z</dcterms:modified>
</cp:coreProperties>
</file>