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CA53-973E-49C6-A114-DE968F66EA5F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2A21-47F9-4D3A-B4BF-424EDE737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CA53-973E-49C6-A114-DE968F66EA5F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2A21-47F9-4D3A-B4BF-424EDE737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CA53-973E-49C6-A114-DE968F66EA5F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2A21-47F9-4D3A-B4BF-424EDE737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CA53-973E-49C6-A114-DE968F66EA5F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2A21-47F9-4D3A-B4BF-424EDE737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CA53-973E-49C6-A114-DE968F66EA5F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2A21-47F9-4D3A-B4BF-424EDE737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CA53-973E-49C6-A114-DE968F66EA5F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2A21-47F9-4D3A-B4BF-424EDE737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CA53-973E-49C6-A114-DE968F66EA5F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2A21-47F9-4D3A-B4BF-424EDE737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CA53-973E-49C6-A114-DE968F66EA5F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2A21-47F9-4D3A-B4BF-424EDE737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CA53-973E-49C6-A114-DE968F66EA5F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2A21-47F9-4D3A-B4BF-424EDE737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CA53-973E-49C6-A114-DE968F66EA5F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2A21-47F9-4D3A-B4BF-424EDE737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CA53-973E-49C6-A114-DE968F66EA5F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B02A21-47F9-4D3A-B4BF-424EDE7372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13CA53-973E-49C6-A114-DE968F66EA5F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B02A21-47F9-4D3A-B4BF-424EDE73724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780108"/>
          </a:xfrm>
        </p:spPr>
        <p:txBody>
          <a:bodyPr>
            <a:noAutofit/>
          </a:bodyPr>
          <a:lstStyle/>
          <a:p>
            <a:r>
              <a:rPr lang="ru-RU" sz="8800" dirty="0" smtClean="0"/>
              <a:t>Мы – союз народов России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0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Народы России</a:t>
            </a:r>
            <a:endParaRPr lang="ru-RU" dirty="0"/>
          </a:p>
        </p:txBody>
      </p:sp>
      <p:pic>
        <p:nvPicPr>
          <p:cNvPr id="7" name="Содержимое 6" descr="народы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714356"/>
            <a:ext cx="4929222" cy="5915066"/>
          </a:xfrm>
        </p:spPr>
      </p:pic>
      <p:sp>
        <p:nvSpPr>
          <p:cNvPr id="5" name="TextBox 4"/>
          <p:cNvSpPr txBox="1"/>
          <p:nvPr/>
        </p:nvSpPr>
        <p:spPr>
          <a:xfrm>
            <a:off x="5572132" y="857232"/>
            <a:ext cx="33575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1. Мордва-мокша. </a:t>
            </a:r>
            <a:endParaRPr lang="ru-RU" sz="2400" i="1" dirty="0" smtClean="0"/>
          </a:p>
          <a:p>
            <a:r>
              <a:rPr lang="ru-RU" sz="2400" i="1" dirty="0" smtClean="0"/>
              <a:t>2</a:t>
            </a:r>
            <a:r>
              <a:rPr lang="ru-RU" sz="2400" i="1" dirty="0"/>
              <a:t>. </a:t>
            </a:r>
            <a:r>
              <a:rPr lang="ru-RU" sz="2400" i="1" dirty="0" err="1"/>
              <a:t>Мордва-эpзя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r>
              <a:rPr lang="ru-RU" sz="2400" b="1" i="1" u="sng" dirty="0" smtClean="0"/>
              <a:t>3</a:t>
            </a:r>
            <a:r>
              <a:rPr lang="ru-RU" sz="2400" b="1" i="1" u="sng" dirty="0"/>
              <a:t>. </a:t>
            </a:r>
            <a:r>
              <a:rPr lang="ru-RU" sz="2400" b="1" i="1" u="sng" dirty="0" err="1"/>
              <a:t>Нанаицы</a:t>
            </a:r>
            <a:r>
              <a:rPr lang="ru-RU" sz="2400" b="1" i="1" u="sng" dirty="0"/>
              <a:t>. </a:t>
            </a:r>
            <a:endParaRPr lang="ru-RU" sz="2400" b="1" i="1" u="sng" dirty="0" smtClean="0"/>
          </a:p>
          <a:p>
            <a:r>
              <a:rPr lang="ru-RU" sz="2400" i="1" dirty="0" smtClean="0"/>
              <a:t>4</a:t>
            </a:r>
            <a:r>
              <a:rPr lang="ru-RU" sz="2400" i="1" dirty="0"/>
              <a:t>. Нганасаны. </a:t>
            </a:r>
            <a:endParaRPr lang="ru-RU" sz="2400" i="1" dirty="0" smtClean="0"/>
          </a:p>
          <a:p>
            <a:r>
              <a:rPr lang="ru-RU" sz="2400" i="1" dirty="0" smtClean="0"/>
              <a:t>5</a:t>
            </a:r>
            <a:r>
              <a:rPr lang="ru-RU" sz="2400" i="1" dirty="0"/>
              <a:t>. </a:t>
            </a:r>
            <a:r>
              <a:rPr lang="ru-RU" sz="2400" i="1" dirty="0" err="1"/>
              <a:t>Hемцы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r>
              <a:rPr lang="ru-RU" sz="2400" i="1" dirty="0" smtClean="0"/>
              <a:t>6</a:t>
            </a:r>
            <a:r>
              <a:rPr lang="ru-RU" sz="2400" i="1" dirty="0"/>
              <a:t>. Ненцы. </a:t>
            </a:r>
            <a:endParaRPr lang="ru-RU" sz="2400" i="1" dirty="0" smtClean="0"/>
          </a:p>
          <a:p>
            <a:r>
              <a:rPr lang="ru-RU" sz="2400" i="1" dirty="0" smtClean="0"/>
              <a:t>7</a:t>
            </a:r>
            <a:r>
              <a:rPr lang="ru-RU" sz="2400" i="1" dirty="0"/>
              <a:t>. Нивхи. </a:t>
            </a:r>
            <a:endParaRPr lang="ru-RU" sz="2400" i="1" dirty="0" smtClean="0"/>
          </a:p>
          <a:p>
            <a:r>
              <a:rPr lang="ru-RU" sz="2400" i="1" dirty="0" smtClean="0"/>
              <a:t>8.Ногайцы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r>
              <a:rPr lang="ru-RU" sz="2400" i="1" dirty="0" smtClean="0"/>
              <a:t>9</a:t>
            </a:r>
            <a:r>
              <a:rPr lang="ru-RU" sz="2400" i="1" dirty="0"/>
              <a:t>. Орочи. </a:t>
            </a:r>
            <a:endParaRPr lang="ru-RU" sz="2400" i="1" dirty="0" smtClean="0"/>
          </a:p>
          <a:p>
            <a:r>
              <a:rPr lang="ru-RU" sz="2400" b="1" i="1" u="sng" dirty="0" smtClean="0"/>
              <a:t>10</a:t>
            </a:r>
            <a:r>
              <a:rPr lang="ru-RU" sz="2400" b="1" i="1" u="sng" dirty="0"/>
              <a:t>. Осетины. </a:t>
            </a:r>
            <a:endParaRPr lang="ru-RU" sz="2400" b="1" i="1" u="sng" dirty="0" smtClean="0"/>
          </a:p>
          <a:p>
            <a:r>
              <a:rPr lang="ru-RU" sz="2400" i="1" dirty="0" smtClean="0"/>
              <a:t>11</a:t>
            </a:r>
            <a:r>
              <a:rPr lang="ru-RU" sz="2400" i="1" dirty="0"/>
              <a:t>. Русские.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0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Народы России</a:t>
            </a:r>
            <a:endParaRPr lang="ru-RU" dirty="0"/>
          </a:p>
        </p:txBody>
      </p:sp>
      <p:pic>
        <p:nvPicPr>
          <p:cNvPr id="7" name="Содержимое 6" descr="народы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714355"/>
            <a:ext cx="5000660" cy="5940439"/>
          </a:xfrm>
        </p:spPr>
      </p:pic>
      <p:sp>
        <p:nvSpPr>
          <p:cNvPr id="5" name="TextBox 4"/>
          <p:cNvSpPr txBox="1"/>
          <p:nvPr/>
        </p:nvSpPr>
        <p:spPr>
          <a:xfrm>
            <a:off x="5286380" y="857232"/>
            <a:ext cx="38576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/>
              <a:t>1. Русские. </a:t>
            </a:r>
            <a:endParaRPr lang="ru-RU" sz="2400" b="1" i="1" u="sng" dirty="0" smtClean="0"/>
          </a:p>
          <a:p>
            <a:r>
              <a:rPr lang="ru-RU" sz="2400" i="1" dirty="0" smtClean="0"/>
              <a:t>2</a:t>
            </a:r>
            <a:r>
              <a:rPr lang="ru-RU" sz="2400" i="1" dirty="0"/>
              <a:t>. </a:t>
            </a:r>
            <a:r>
              <a:rPr lang="ru-RU" sz="2400" i="1" dirty="0" err="1"/>
              <a:t>Рутульцы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r>
              <a:rPr lang="ru-RU" sz="2400" i="1" dirty="0" smtClean="0"/>
              <a:t>3</a:t>
            </a:r>
            <a:r>
              <a:rPr lang="ru-RU" sz="2400" i="1" dirty="0"/>
              <a:t>. Саамы. </a:t>
            </a:r>
            <a:endParaRPr lang="ru-RU" sz="2400" i="1" dirty="0" smtClean="0"/>
          </a:p>
          <a:p>
            <a:r>
              <a:rPr lang="ru-RU" sz="2400" i="1" dirty="0" smtClean="0"/>
              <a:t>4</a:t>
            </a:r>
            <a:r>
              <a:rPr lang="ru-RU" sz="2400" i="1" dirty="0"/>
              <a:t>. </a:t>
            </a:r>
            <a:r>
              <a:rPr lang="ru-RU" sz="2400" i="1" dirty="0" err="1"/>
              <a:t>Секульпы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r>
              <a:rPr lang="ru-RU" sz="2400" i="1" dirty="0" smtClean="0"/>
              <a:t>5</a:t>
            </a:r>
            <a:r>
              <a:rPr lang="ru-RU" sz="2400" i="1" dirty="0"/>
              <a:t>. Сербы. </a:t>
            </a:r>
            <a:endParaRPr lang="ru-RU" sz="2400" i="1" dirty="0" smtClean="0"/>
          </a:p>
          <a:p>
            <a:r>
              <a:rPr lang="ru-RU" sz="2400" i="1" dirty="0" smtClean="0"/>
              <a:t>6</a:t>
            </a:r>
            <a:r>
              <a:rPr lang="ru-RU" sz="2400" i="1" dirty="0"/>
              <a:t>. Словаки. </a:t>
            </a:r>
            <a:endParaRPr lang="ru-RU" sz="2400" i="1" dirty="0" smtClean="0"/>
          </a:p>
          <a:p>
            <a:r>
              <a:rPr lang="ru-RU" sz="2400" i="1" dirty="0" smtClean="0"/>
              <a:t>7</a:t>
            </a:r>
            <a:r>
              <a:rPr lang="ru-RU" sz="2400" i="1" dirty="0"/>
              <a:t>. </a:t>
            </a:r>
            <a:r>
              <a:rPr lang="ru-RU" sz="2400" i="1" dirty="0" err="1"/>
              <a:t>Табасараны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r>
              <a:rPr lang="ru-RU" sz="2400" i="1" dirty="0" smtClean="0"/>
              <a:t>8.Таджики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r>
              <a:rPr lang="ru-RU" sz="2400" i="1" dirty="0" smtClean="0"/>
              <a:t>9</a:t>
            </a:r>
            <a:r>
              <a:rPr lang="ru-RU" sz="2400" i="1" dirty="0"/>
              <a:t>. Татары астраханские. </a:t>
            </a:r>
            <a:endParaRPr lang="ru-RU" sz="2400" i="1" dirty="0" smtClean="0"/>
          </a:p>
          <a:p>
            <a:r>
              <a:rPr lang="ru-RU" sz="2400" b="1" i="1" u="sng" dirty="0" smtClean="0"/>
              <a:t>10</a:t>
            </a:r>
            <a:r>
              <a:rPr lang="ru-RU" sz="2400" b="1" i="1" u="sng" dirty="0"/>
              <a:t>. Татары казанские. </a:t>
            </a:r>
            <a:endParaRPr lang="ru-RU" sz="2400" b="1" i="1" u="sng" dirty="0" smtClean="0"/>
          </a:p>
          <a:p>
            <a:r>
              <a:rPr lang="ru-RU" sz="2400" i="1" dirty="0" smtClean="0"/>
              <a:t>11</a:t>
            </a:r>
            <a:r>
              <a:rPr lang="ru-RU" sz="2400" i="1" dirty="0"/>
              <a:t>. Татары крымские. </a:t>
            </a:r>
            <a:endParaRPr lang="ru-RU" sz="2400" i="1" dirty="0" smtClean="0"/>
          </a:p>
          <a:p>
            <a:r>
              <a:rPr lang="ru-RU" sz="2400" i="1" dirty="0" smtClean="0"/>
              <a:t>12</a:t>
            </a:r>
            <a:r>
              <a:rPr lang="ru-RU" sz="2400" i="1" dirty="0"/>
              <a:t>. Татары среднеазиатские.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0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Народы России</a:t>
            </a:r>
            <a:endParaRPr lang="ru-RU" dirty="0"/>
          </a:p>
        </p:txBody>
      </p:sp>
      <p:pic>
        <p:nvPicPr>
          <p:cNvPr id="7" name="Содержимое 6" descr="народы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785794"/>
            <a:ext cx="4786346" cy="5751868"/>
          </a:xfrm>
        </p:spPr>
      </p:pic>
      <p:sp>
        <p:nvSpPr>
          <p:cNvPr id="5" name="TextBox 4"/>
          <p:cNvSpPr txBox="1"/>
          <p:nvPr/>
        </p:nvSpPr>
        <p:spPr>
          <a:xfrm>
            <a:off x="5572132" y="857232"/>
            <a:ext cx="3357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1. Таты. </a:t>
            </a:r>
            <a:endParaRPr lang="ru-RU" sz="2400" i="1" dirty="0" smtClean="0"/>
          </a:p>
          <a:p>
            <a:r>
              <a:rPr lang="ru-RU" sz="2400" i="1" dirty="0" smtClean="0"/>
              <a:t>2</a:t>
            </a:r>
            <a:r>
              <a:rPr lang="ru-RU" sz="2400" i="1" dirty="0"/>
              <a:t>. Тувинцы. </a:t>
            </a:r>
            <a:endParaRPr lang="ru-RU" sz="2400" i="1" dirty="0" smtClean="0"/>
          </a:p>
          <a:p>
            <a:r>
              <a:rPr lang="ru-RU" sz="2400" i="1" dirty="0" smtClean="0"/>
              <a:t>3</a:t>
            </a:r>
            <a:r>
              <a:rPr lang="ru-RU" sz="2400" i="1" dirty="0"/>
              <a:t>. Туркмены. </a:t>
            </a:r>
            <a:endParaRPr lang="ru-RU" sz="2400" i="1" dirty="0" smtClean="0"/>
          </a:p>
          <a:p>
            <a:r>
              <a:rPr lang="ru-RU" sz="2400" i="1" dirty="0" smtClean="0"/>
              <a:t>4</a:t>
            </a:r>
            <a:r>
              <a:rPr lang="ru-RU" sz="2400" i="1" dirty="0"/>
              <a:t>. Удины. </a:t>
            </a:r>
            <a:endParaRPr lang="ru-RU" sz="2400" i="1" dirty="0" smtClean="0"/>
          </a:p>
          <a:p>
            <a:r>
              <a:rPr lang="ru-RU" sz="2400" i="1" dirty="0" smtClean="0"/>
              <a:t>5</a:t>
            </a:r>
            <a:r>
              <a:rPr lang="ru-RU" sz="2400" i="1" dirty="0"/>
              <a:t>. Удмурты. </a:t>
            </a:r>
            <a:endParaRPr lang="ru-RU" sz="2400" i="1" dirty="0" smtClean="0"/>
          </a:p>
          <a:p>
            <a:r>
              <a:rPr lang="ru-RU" sz="2400" i="1" dirty="0" smtClean="0"/>
              <a:t>6</a:t>
            </a:r>
            <a:r>
              <a:rPr lang="ru-RU" sz="2400" i="1" dirty="0"/>
              <a:t>. Удэгейцы. </a:t>
            </a:r>
            <a:endParaRPr lang="ru-RU" sz="2400" i="1" dirty="0" smtClean="0"/>
          </a:p>
          <a:p>
            <a:r>
              <a:rPr lang="ru-RU" sz="2400" i="1" dirty="0" smtClean="0"/>
              <a:t>7</a:t>
            </a:r>
            <a:r>
              <a:rPr lang="ru-RU" sz="2400" i="1" dirty="0"/>
              <a:t>. Узбеки. </a:t>
            </a:r>
            <a:endParaRPr lang="ru-RU" sz="2400" i="1" dirty="0" smtClean="0"/>
          </a:p>
          <a:p>
            <a:r>
              <a:rPr lang="ru-RU" sz="2400" i="1" dirty="0" smtClean="0"/>
              <a:t>8</a:t>
            </a:r>
            <a:r>
              <a:rPr lang="ru-RU" sz="2400" i="1" dirty="0"/>
              <a:t>. Уйгуры</a:t>
            </a:r>
            <a:r>
              <a:rPr lang="ru-RU" sz="2400" i="1" dirty="0" smtClean="0"/>
              <a:t>.</a:t>
            </a:r>
          </a:p>
          <a:p>
            <a:r>
              <a:rPr lang="ru-RU" sz="2400" i="1" dirty="0" smtClean="0"/>
              <a:t>9</a:t>
            </a:r>
            <a:r>
              <a:rPr lang="ru-RU" sz="2400" i="1" dirty="0"/>
              <a:t>. Украинцы. </a:t>
            </a:r>
            <a:endParaRPr lang="ru-RU" sz="2400" i="1" dirty="0" smtClean="0"/>
          </a:p>
          <a:p>
            <a:r>
              <a:rPr lang="ru-RU" sz="2400" i="1" dirty="0" smtClean="0"/>
              <a:t>10</a:t>
            </a:r>
            <a:r>
              <a:rPr lang="ru-RU" sz="2400" i="1" dirty="0"/>
              <a:t>. </a:t>
            </a:r>
            <a:r>
              <a:rPr lang="ru-RU" sz="2400" i="1" dirty="0" err="1"/>
              <a:t>Ульчи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r>
              <a:rPr lang="ru-RU" sz="2400" i="1" dirty="0" smtClean="0"/>
              <a:t>11</a:t>
            </a:r>
            <a:r>
              <a:rPr lang="ru-RU" sz="2400" i="1" dirty="0"/>
              <a:t>. Финны. </a:t>
            </a:r>
            <a:endParaRPr lang="ru-RU" sz="2400" i="1" dirty="0" smtClean="0"/>
          </a:p>
          <a:p>
            <a:r>
              <a:rPr lang="ru-RU" sz="2400" i="1" dirty="0" smtClean="0"/>
              <a:t>12</a:t>
            </a:r>
            <a:r>
              <a:rPr lang="ru-RU" sz="2400" i="1" dirty="0"/>
              <a:t>. Хакасы. 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0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Народы России</a:t>
            </a:r>
            <a:endParaRPr lang="ru-RU" dirty="0"/>
          </a:p>
        </p:txBody>
      </p:sp>
      <p:pic>
        <p:nvPicPr>
          <p:cNvPr id="8" name="Содержимое 7" descr="народы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714356"/>
            <a:ext cx="5072098" cy="5946598"/>
          </a:xfrm>
        </p:spPr>
      </p:pic>
      <p:sp>
        <p:nvSpPr>
          <p:cNvPr id="5" name="TextBox 4"/>
          <p:cNvSpPr txBox="1"/>
          <p:nvPr/>
        </p:nvSpPr>
        <p:spPr>
          <a:xfrm>
            <a:off x="5572132" y="857232"/>
            <a:ext cx="33575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1. Ханты. </a:t>
            </a:r>
            <a:endParaRPr lang="ru-RU" sz="2400" i="1" dirty="0" smtClean="0"/>
          </a:p>
          <a:p>
            <a:r>
              <a:rPr lang="ru-RU" sz="2400" i="1" dirty="0" smtClean="0"/>
              <a:t>2</a:t>
            </a:r>
            <a:r>
              <a:rPr lang="ru-RU" sz="2400" i="1" dirty="0"/>
              <a:t>. Черкесы. </a:t>
            </a:r>
            <a:endParaRPr lang="ru-RU" sz="2400" i="1" dirty="0" smtClean="0"/>
          </a:p>
          <a:p>
            <a:r>
              <a:rPr lang="ru-RU" sz="2400" i="1" dirty="0" smtClean="0"/>
              <a:t>3</a:t>
            </a:r>
            <a:r>
              <a:rPr lang="ru-RU" sz="2400" i="1" dirty="0"/>
              <a:t>. Черногорцы. </a:t>
            </a:r>
            <a:endParaRPr lang="ru-RU" sz="2400" i="1" dirty="0" smtClean="0"/>
          </a:p>
          <a:p>
            <a:r>
              <a:rPr lang="ru-RU" sz="2400" i="1" dirty="0" smtClean="0"/>
              <a:t>4</a:t>
            </a:r>
            <a:r>
              <a:rPr lang="ru-RU" sz="2400" i="1" dirty="0"/>
              <a:t>. Чеченцы. </a:t>
            </a:r>
            <a:endParaRPr lang="ru-RU" sz="2400" i="1" dirty="0" smtClean="0"/>
          </a:p>
          <a:p>
            <a:r>
              <a:rPr lang="ru-RU" sz="2400" i="1" dirty="0" smtClean="0"/>
              <a:t>5</a:t>
            </a:r>
            <a:r>
              <a:rPr lang="ru-RU" sz="2400" i="1" dirty="0"/>
              <a:t>. Чуваши. </a:t>
            </a:r>
            <a:endParaRPr lang="ru-RU" sz="2400" i="1" dirty="0" smtClean="0"/>
          </a:p>
          <a:p>
            <a:r>
              <a:rPr lang="ru-RU" sz="2400" i="1" dirty="0" smtClean="0"/>
              <a:t>6</a:t>
            </a:r>
            <a:r>
              <a:rPr lang="ru-RU" sz="2400" i="1" dirty="0"/>
              <a:t>. Чукчи. </a:t>
            </a:r>
            <a:endParaRPr lang="ru-RU" sz="2400" i="1" dirty="0" smtClean="0"/>
          </a:p>
          <a:p>
            <a:r>
              <a:rPr lang="ru-RU" sz="2400" i="1" dirty="0" smtClean="0"/>
              <a:t>7</a:t>
            </a:r>
            <a:r>
              <a:rPr lang="ru-RU" sz="2400" i="1" dirty="0"/>
              <a:t>. Шорцы. </a:t>
            </a:r>
            <a:endParaRPr lang="ru-RU" sz="2400" i="1" dirty="0" smtClean="0"/>
          </a:p>
          <a:p>
            <a:r>
              <a:rPr lang="ru-RU" sz="2400" i="1" dirty="0" smtClean="0"/>
              <a:t>8</a:t>
            </a:r>
            <a:r>
              <a:rPr lang="ru-RU" sz="2400" i="1" dirty="0"/>
              <a:t>. Эвенки. </a:t>
            </a:r>
            <a:endParaRPr lang="ru-RU" sz="2400" i="1" dirty="0" smtClean="0"/>
          </a:p>
          <a:p>
            <a:r>
              <a:rPr lang="ru-RU" sz="2400" i="1" dirty="0" smtClean="0"/>
              <a:t>9.Эвены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r>
              <a:rPr lang="ru-RU" sz="2400" i="1" dirty="0" smtClean="0"/>
              <a:t>10</a:t>
            </a:r>
            <a:r>
              <a:rPr lang="ru-RU" sz="2400" i="1" dirty="0"/>
              <a:t>. </a:t>
            </a:r>
            <a:r>
              <a:rPr lang="ru-RU" sz="2400" i="1" dirty="0" err="1"/>
              <a:t>Энцы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r>
              <a:rPr lang="ru-RU" sz="2400" i="1" dirty="0" smtClean="0"/>
              <a:t>11</a:t>
            </a:r>
            <a:r>
              <a:rPr lang="ru-RU" sz="2400" i="1" dirty="0"/>
              <a:t>. Эскимосы. </a:t>
            </a:r>
            <a:endParaRPr lang="ru-RU" sz="2400" i="1" dirty="0" smtClean="0"/>
          </a:p>
          <a:p>
            <a:r>
              <a:rPr lang="ru-RU" sz="2400" i="1" dirty="0" smtClean="0"/>
              <a:t>12</a:t>
            </a:r>
            <a:r>
              <a:rPr lang="ru-RU" sz="2400" i="1" dirty="0"/>
              <a:t>. Эстонцы. </a:t>
            </a:r>
            <a:endParaRPr lang="ru-RU" sz="2400" i="1" dirty="0" smtClean="0"/>
          </a:p>
          <a:p>
            <a:r>
              <a:rPr lang="ru-RU" sz="2400" i="1" dirty="0" smtClean="0"/>
              <a:t>13</a:t>
            </a:r>
            <a:r>
              <a:rPr lang="ru-RU" sz="2400" i="1" dirty="0"/>
              <a:t>. Юкагиры. </a:t>
            </a:r>
            <a:endParaRPr lang="ru-RU" sz="2400" i="1" dirty="0" smtClean="0"/>
          </a:p>
          <a:p>
            <a:r>
              <a:rPr lang="ru-RU" sz="2400" b="1" i="1" u="sng" dirty="0" smtClean="0"/>
              <a:t>14</a:t>
            </a:r>
            <a:r>
              <a:rPr lang="ru-RU" sz="2400" b="1" i="1" u="sng" dirty="0"/>
              <a:t>. Якуты.</a:t>
            </a:r>
            <a:endParaRPr lang="ru-RU" sz="2400" b="1" u="sn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Религия в культуре народов </a:t>
            </a:r>
            <a:r>
              <a:rPr lang="ru-RU" dirty="0" smtClean="0"/>
              <a:t>            России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Правила жизни по совести называют </a:t>
            </a:r>
            <a:r>
              <a:rPr lang="ru-RU" i="1" u="sng" dirty="0" smtClean="0"/>
              <a:t>религией.</a:t>
            </a:r>
            <a:endParaRPr lang="ru-RU" dirty="0" smtClean="0"/>
          </a:p>
          <a:p>
            <a:r>
              <a:rPr lang="ru-RU" dirty="0" smtClean="0"/>
              <a:t>Религия в культуре народов России занимает большое место. В мире существует много религий. В нашей стране особенно распространены:</a:t>
            </a:r>
          </a:p>
          <a:p>
            <a:r>
              <a:rPr lang="ru-RU" dirty="0" smtClean="0"/>
              <a:t> </a:t>
            </a:r>
            <a:r>
              <a:rPr lang="ru-RU" i="1" u="sng" dirty="0" smtClean="0"/>
              <a:t>Христианство, Ислам, Иудаизм, Буддизм.</a:t>
            </a:r>
          </a:p>
          <a:p>
            <a:r>
              <a:rPr lang="ru-RU" dirty="0" smtClean="0"/>
              <a:t>Каждая религия по-своему учит своих последователей добру и любви друг к другу и к природе, к чудесному дару жизни на земле.</a:t>
            </a:r>
          </a:p>
          <a:p>
            <a:r>
              <a:rPr lang="ru-RU" dirty="0" smtClean="0"/>
              <a:t>Религия объясняет и сохраняет историю народа, дарит людям праздники, связанные с его историей, религиозные придания из века в век хранят чистейший родной язык.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4624"/>
            <a:ext cx="8064896" cy="137670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Храмы – вершина строительного живописного скульптурного искусства каждого народа.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                </a:t>
            </a:r>
            <a:r>
              <a:rPr lang="ru-RU" sz="4000" dirty="0" smtClean="0">
                <a:solidFill>
                  <a:schemeClr val="tx1"/>
                </a:solidFill>
              </a:rPr>
              <a:t>Христианский храм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Москва,_Храм_святого_благоверного_князя_Александра_Невского_в_Кожухове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23728" y="1556792"/>
            <a:ext cx="3975906" cy="530120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4624"/>
            <a:ext cx="6285384" cy="532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Исламская мечеть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800px-Sultan_Ahmed_Mosque,_Istambu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3744" y="1048198"/>
            <a:ext cx="7458116" cy="5807124"/>
          </a:xfrm>
        </p:spPr>
      </p:pic>
      <p:sp>
        <p:nvSpPr>
          <p:cNvPr id="5" name="TextBox 4"/>
          <p:cNvSpPr txBox="1"/>
          <p:nvPr/>
        </p:nvSpPr>
        <p:spPr>
          <a:xfrm>
            <a:off x="539552" y="586532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Исламу следуют многие татары, даргинцы…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101088"/>
            <a:ext cx="4701208" cy="41601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Буддийский храм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pb_datsa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4" y="932723"/>
            <a:ext cx="8756178" cy="5837451"/>
          </a:xfrm>
        </p:spPr>
      </p:pic>
      <p:sp>
        <p:nvSpPr>
          <p:cNvPr id="5" name="TextBox 4"/>
          <p:cNvSpPr txBox="1"/>
          <p:nvPr/>
        </p:nvSpPr>
        <p:spPr>
          <a:xfrm>
            <a:off x="2411760" y="5486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Буддизм проповедуют буряты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260648"/>
            <a:ext cx="4258816" cy="50632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Еврейская синагога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инагога_на_Поклонной_горе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882949"/>
            <a:ext cx="7848872" cy="5886654"/>
          </a:xfrm>
        </p:spPr>
      </p:pic>
      <p:sp>
        <p:nvSpPr>
          <p:cNvPr id="5" name="TextBox 4"/>
          <p:cNvSpPr txBox="1"/>
          <p:nvPr/>
        </p:nvSpPr>
        <p:spPr>
          <a:xfrm>
            <a:off x="5580112" y="404664"/>
            <a:ext cx="277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Иудаизму следуют евреи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Autofit/>
          </a:bodyPr>
          <a:lstStyle/>
          <a:p>
            <a:r>
              <a:rPr lang="ru-RU" sz="3200" dirty="0" smtClean="0"/>
              <a:t>Язык РФ. </a:t>
            </a:r>
            <a:br>
              <a:rPr lang="ru-RU" sz="3200" dirty="0" smtClean="0"/>
            </a:br>
            <a:r>
              <a:rPr lang="ru-RU" sz="3200" dirty="0" smtClean="0"/>
              <a:t>Мы узнали, что народы нашей страны отличаются местом жизни, культурой, религией. Есть и еще одно важное отличие.</a:t>
            </a:r>
            <a:endParaRPr lang="ru-RU" sz="32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2860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каждой народности, живущей в России есть свой родной язык, который называется </a:t>
            </a:r>
            <a:r>
              <a:rPr lang="ru-RU" i="1" u="sng" dirty="0" smtClean="0"/>
              <a:t>национальным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Но чтобы все люди, живущие на территории нашей страны могли понимать друг друга существует </a:t>
            </a:r>
            <a:r>
              <a:rPr lang="ru-RU" i="1" u="sng" dirty="0" smtClean="0"/>
              <a:t>государственный язык.</a:t>
            </a:r>
          </a:p>
          <a:p>
            <a:r>
              <a:rPr lang="ru-RU" dirty="0" smtClean="0"/>
              <a:t>Государственным языком в России является </a:t>
            </a:r>
            <a:r>
              <a:rPr lang="ru-RU" i="1" u="sng" dirty="0" smtClean="0"/>
              <a:t>русский язык.</a:t>
            </a:r>
          </a:p>
          <a:p>
            <a:r>
              <a:rPr lang="ru-RU" dirty="0" smtClean="0"/>
              <a:t>Этот общий язык объединяет нас в общем Отечестве. На нём составляются государственные документы, ведут переговоры, учатся в школах и других учебных заведениях.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r>
              <a:rPr lang="ru-RU" dirty="0" smtClean="0"/>
              <a:t>Политическая карта мира</a:t>
            </a:r>
            <a:endParaRPr lang="ru-RU" dirty="0"/>
          </a:p>
        </p:txBody>
      </p:sp>
      <p:pic>
        <p:nvPicPr>
          <p:cNvPr id="4" name="Содержимое 3" descr="1308476685_a0859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484784"/>
            <a:ext cx="8229600" cy="511256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84840" cy="2995634"/>
          </a:xfrm>
        </p:spPr>
        <p:txBody>
          <a:bodyPr>
            <a:normAutofit fontScale="90000"/>
          </a:bodyPr>
          <a:lstStyle/>
          <a:p>
            <a:r>
              <a:rPr lang="ru-RU" sz="4400" b="0" dirty="0" smtClean="0">
                <a:solidFill>
                  <a:schemeClr val="tx1"/>
                </a:solidFill>
                <a:effectLst/>
              </a:rPr>
              <a:t>В Российской Федерации живет более </a:t>
            </a:r>
            <a:r>
              <a:rPr lang="ru-RU" sz="6000" dirty="0" smtClean="0">
                <a:solidFill>
                  <a:schemeClr val="tx1"/>
                </a:solidFill>
                <a:effectLst/>
              </a:rPr>
              <a:t>150 </a:t>
            </a:r>
            <a:r>
              <a:rPr lang="ru-RU" sz="4400" b="0" dirty="0" smtClean="0">
                <a:solidFill>
                  <a:schemeClr val="tx1"/>
                </a:solidFill>
                <a:effectLst/>
              </a:rPr>
              <a:t>народов. Они различны по численности, культуре, языкам. </a:t>
            </a:r>
            <a:br>
              <a:rPr lang="ru-RU" sz="4400" b="0" dirty="0" smtClean="0">
                <a:solidFill>
                  <a:schemeClr val="tx1"/>
                </a:solidFill>
                <a:effectLst/>
              </a:rPr>
            </a:br>
            <a:r>
              <a:rPr lang="ru-RU" sz="4400" b="0" dirty="0" smtClean="0">
                <a:solidFill>
                  <a:schemeClr val="tx1"/>
                </a:solidFill>
                <a:effectLst/>
              </a:rPr>
              <a:t>Культурное многообразие составляет богатство России.</a:t>
            </a:r>
            <a:br>
              <a:rPr lang="ru-RU" sz="4400" b="0" dirty="0" smtClean="0">
                <a:solidFill>
                  <a:schemeClr val="tx1"/>
                </a:solidFill>
                <a:effectLst/>
              </a:rPr>
            </a:br>
            <a:r>
              <a:rPr lang="ru-RU" sz="4400" b="0" dirty="0" smtClean="0">
                <a:solidFill>
                  <a:schemeClr val="tx1"/>
                </a:solidFill>
                <a:effectLst/>
              </a:rPr>
              <a:t>Государственный язык России – русский.</a:t>
            </a:r>
            <a:endParaRPr lang="ru-RU" sz="4400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Политическая карта России</a:t>
            </a:r>
            <a:endParaRPr lang="ru-RU" dirty="0"/>
          </a:p>
        </p:txBody>
      </p:sp>
      <p:pic>
        <p:nvPicPr>
          <p:cNvPr id="4" name="Содержимое 3" descr="Росси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988641"/>
            <a:ext cx="9098326" cy="586936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22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Имя нашей страны – Россия, Российская Федерация.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Слово «федерация» обозначает «объединение», «союз». </a:t>
            </a:r>
          </a:p>
          <a:p>
            <a:r>
              <a:rPr lang="ru-RU" dirty="0" smtClean="0"/>
              <a:t>На карте ты можешь прочитать название республик, краёв, областей, округов. Так по-разному называются части страны. Их союз и есть Российская Федерация.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/>
          <p:cNvSpPr/>
          <p:nvPr/>
        </p:nvSpPr>
        <p:spPr>
          <a:xfrm>
            <a:off x="2857488" y="3929066"/>
            <a:ext cx="1857388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2786050" y="2786058"/>
            <a:ext cx="1857388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1459"/>
            <a:ext cx="9144000" cy="500042"/>
          </a:xfrm>
        </p:spPr>
        <p:txBody>
          <a:bodyPr>
            <a:noAutofit/>
          </a:bodyPr>
          <a:lstStyle/>
          <a:p>
            <a:r>
              <a:rPr lang="ru-RU" sz="3700" dirty="0" smtClean="0"/>
              <a:t>Крупнейшие города Российской Федерации</a:t>
            </a:r>
            <a:endParaRPr lang="ru-RU" sz="3700" dirty="0"/>
          </a:p>
        </p:txBody>
      </p:sp>
      <p:pic>
        <p:nvPicPr>
          <p:cNvPr id="6" name="Содержимое 5" descr="Moscow_collag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878539"/>
            <a:ext cx="2500330" cy="5815304"/>
          </a:xfrm>
        </p:spPr>
      </p:pic>
      <p:pic>
        <p:nvPicPr>
          <p:cNvPr id="7" name="Рисунок 6" descr="428px-Spb_colla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26286" y="1152525"/>
            <a:ext cx="4076700" cy="5705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3240" y="307181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4214818"/>
            <a:ext cx="41434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САНКТ-ПЕТЕРБУРГ</a:t>
            </a:r>
            <a:endParaRPr lang="ru-RU" sz="15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0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Народы России</a:t>
            </a:r>
            <a:endParaRPr lang="ru-RU" dirty="0"/>
          </a:p>
        </p:txBody>
      </p:sp>
      <p:pic>
        <p:nvPicPr>
          <p:cNvPr id="4" name="Содержимое 3" descr="народы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714355"/>
            <a:ext cx="4929222" cy="5949061"/>
          </a:xfrm>
        </p:spPr>
      </p:pic>
      <p:sp>
        <p:nvSpPr>
          <p:cNvPr id="5" name="TextBox 4"/>
          <p:cNvSpPr txBox="1"/>
          <p:nvPr/>
        </p:nvSpPr>
        <p:spPr>
          <a:xfrm>
            <a:off x="5572132" y="857232"/>
            <a:ext cx="33575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1. Абазины </a:t>
            </a:r>
            <a:endParaRPr lang="ru-RU" sz="2400" i="1" dirty="0" smtClean="0"/>
          </a:p>
          <a:p>
            <a:r>
              <a:rPr lang="ru-RU" sz="2400" i="1" dirty="0" smtClean="0"/>
              <a:t>2</a:t>
            </a:r>
            <a:r>
              <a:rPr lang="ru-RU" sz="2400" i="1" dirty="0"/>
              <a:t>. Абхазы. </a:t>
            </a:r>
            <a:endParaRPr lang="ru-RU" sz="2400" i="1" dirty="0" smtClean="0"/>
          </a:p>
          <a:p>
            <a:r>
              <a:rPr lang="ru-RU" sz="2400" b="1" i="1" u="sng" dirty="0" smtClean="0"/>
              <a:t>3.Аварцы</a:t>
            </a:r>
            <a:r>
              <a:rPr lang="ru-RU" sz="2400" b="1" i="1" u="sng" dirty="0"/>
              <a:t>. </a:t>
            </a:r>
            <a:endParaRPr lang="ru-RU" sz="2400" b="1" i="1" u="sng" dirty="0" smtClean="0"/>
          </a:p>
          <a:p>
            <a:r>
              <a:rPr lang="ru-RU" sz="2400" i="1" dirty="0" smtClean="0"/>
              <a:t>4</a:t>
            </a:r>
            <a:r>
              <a:rPr lang="ru-RU" sz="2400" i="1" dirty="0"/>
              <a:t>. Агулы. </a:t>
            </a:r>
            <a:endParaRPr lang="ru-RU" sz="2400" i="1" dirty="0" smtClean="0"/>
          </a:p>
          <a:p>
            <a:r>
              <a:rPr lang="ru-RU" sz="2400" i="1" dirty="0" smtClean="0"/>
              <a:t>5</a:t>
            </a:r>
            <a:r>
              <a:rPr lang="ru-RU" sz="2400" i="1" dirty="0"/>
              <a:t>. Адыгейцы. </a:t>
            </a:r>
            <a:endParaRPr lang="ru-RU" sz="2400" i="1" dirty="0" smtClean="0"/>
          </a:p>
          <a:p>
            <a:r>
              <a:rPr lang="ru-RU" sz="2400" i="1" dirty="0" smtClean="0"/>
              <a:t>6</a:t>
            </a:r>
            <a:r>
              <a:rPr lang="ru-RU" sz="2400" i="1" dirty="0"/>
              <a:t>. Азербайджанцы. </a:t>
            </a:r>
            <a:endParaRPr lang="ru-RU" sz="2400" i="1" dirty="0" smtClean="0"/>
          </a:p>
          <a:p>
            <a:r>
              <a:rPr lang="ru-RU" sz="2400" i="1" dirty="0" smtClean="0"/>
              <a:t>7</a:t>
            </a:r>
            <a:r>
              <a:rPr lang="ru-RU" sz="2400" i="1" dirty="0"/>
              <a:t>. </a:t>
            </a:r>
            <a:r>
              <a:rPr lang="ru-RU" sz="2400" i="1" dirty="0" err="1"/>
              <a:t>Айны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r>
              <a:rPr lang="ru-RU" sz="2400" i="1" dirty="0" smtClean="0"/>
              <a:t>8</a:t>
            </a:r>
            <a:r>
              <a:rPr lang="ru-RU" sz="2400" i="1" dirty="0"/>
              <a:t>. Ассирийцы. </a:t>
            </a:r>
            <a:endParaRPr lang="ru-RU" sz="2400" i="1" dirty="0" smtClean="0"/>
          </a:p>
          <a:p>
            <a:r>
              <a:rPr lang="ru-RU" sz="2400" i="1" dirty="0" smtClean="0"/>
              <a:t>9</a:t>
            </a:r>
            <a:r>
              <a:rPr lang="ru-RU" sz="2400" i="1" dirty="0"/>
              <a:t>. </a:t>
            </a:r>
            <a:r>
              <a:rPr lang="en-US" sz="2400" i="1" dirty="0"/>
              <a:t>A</a:t>
            </a:r>
            <a:r>
              <a:rPr lang="ru-RU" sz="2400" i="1" dirty="0" err="1"/>
              <a:t>леуты</a:t>
            </a:r>
            <a:r>
              <a:rPr lang="ru-RU" sz="2400" i="1" dirty="0"/>
              <a:t> </a:t>
            </a:r>
            <a:endParaRPr lang="ru-RU" sz="2400" i="1" dirty="0" smtClean="0"/>
          </a:p>
          <a:p>
            <a:r>
              <a:rPr lang="ru-RU" sz="2400" i="1" dirty="0" smtClean="0"/>
              <a:t>10</a:t>
            </a:r>
            <a:r>
              <a:rPr lang="ru-RU" sz="2400" i="1" dirty="0"/>
              <a:t>. Алтайцы. </a:t>
            </a:r>
            <a:endParaRPr lang="ru-RU" sz="2400" i="1" dirty="0" smtClean="0"/>
          </a:p>
          <a:p>
            <a:r>
              <a:rPr lang="ru-RU" sz="2400" i="1" dirty="0" smtClean="0"/>
              <a:t>11.Армяне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r>
              <a:rPr lang="ru-RU" sz="2400" i="1" dirty="0" smtClean="0"/>
              <a:t>12</a:t>
            </a:r>
            <a:r>
              <a:rPr lang="ru-RU" sz="2400" i="1" dirty="0"/>
              <a:t>. Арчинцы. </a:t>
            </a:r>
            <a:endParaRPr lang="ru-RU" sz="2400" i="1" dirty="0" smtClean="0"/>
          </a:p>
          <a:p>
            <a:r>
              <a:rPr lang="ru-RU" sz="2400" i="1" dirty="0" smtClean="0"/>
              <a:t>13</a:t>
            </a:r>
            <a:r>
              <a:rPr lang="ru-RU" sz="2400" i="1" dirty="0"/>
              <a:t>. Балкарцы. </a:t>
            </a:r>
            <a:endParaRPr lang="ru-RU" sz="2400" i="1" dirty="0" smtClean="0"/>
          </a:p>
          <a:p>
            <a:r>
              <a:rPr lang="ru-RU" sz="2400" i="1" dirty="0" smtClean="0"/>
              <a:t>14</a:t>
            </a:r>
            <a:r>
              <a:rPr lang="ru-RU" sz="2400" i="1" dirty="0"/>
              <a:t>. Башкиры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0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Народы России</a:t>
            </a:r>
            <a:endParaRPr lang="ru-RU" dirty="0"/>
          </a:p>
        </p:txBody>
      </p:sp>
      <p:pic>
        <p:nvPicPr>
          <p:cNvPr id="7" name="Содержимое 6" descr="народы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785794"/>
            <a:ext cx="4857784" cy="5837716"/>
          </a:xfrm>
        </p:spPr>
      </p:pic>
      <p:sp>
        <p:nvSpPr>
          <p:cNvPr id="5" name="TextBox 4"/>
          <p:cNvSpPr txBox="1"/>
          <p:nvPr/>
        </p:nvSpPr>
        <p:spPr>
          <a:xfrm>
            <a:off x="5572132" y="857232"/>
            <a:ext cx="3357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1. Белорусы. </a:t>
            </a:r>
            <a:endParaRPr lang="ru-RU" sz="2400" i="1" dirty="0" smtClean="0"/>
          </a:p>
          <a:p>
            <a:r>
              <a:rPr lang="ru-RU" sz="2400" i="1" dirty="0" smtClean="0"/>
              <a:t>2</a:t>
            </a:r>
            <a:r>
              <a:rPr lang="ru-RU" sz="2400" i="1" dirty="0"/>
              <a:t>. Болгары. </a:t>
            </a:r>
            <a:endParaRPr lang="ru-RU" sz="2400" i="1" dirty="0" smtClean="0"/>
          </a:p>
          <a:p>
            <a:r>
              <a:rPr lang="ru-RU" sz="2400" b="1" i="1" u="sng" dirty="0" smtClean="0"/>
              <a:t>3</a:t>
            </a:r>
            <a:r>
              <a:rPr lang="ru-RU" sz="2400" b="1" i="1" u="sng" dirty="0"/>
              <a:t>. Буряты. </a:t>
            </a:r>
            <a:endParaRPr lang="ru-RU" sz="2400" b="1" i="1" u="sng" dirty="0" smtClean="0"/>
          </a:p>
          <a:p>
            <a:r>
              <a:rPr lang="ru-RU" sz="2400" i="1" dirty="0" smtClean="0"/>
              <a:t>4</a:t>
            </a:r>
            <a:r>
              <a:rPr lang="ru-RU" sz="2400" i="1" dirty="0"/>
              <a:t>. Вепсы. </a:t>
            </a:r>
            <a:endParaRPr lang="ru-RU" sz="2400" i="1" dirty="0" smtClean="0"/>
          </a:p>
          <a:p>
            <a:r>
              <a:rPr lang="ru-RU" sz="2400" i="1" dirty="0" smtClean="0"/>
              <a:t>5</a:t>
            </a:r>
            <a:r>
              <a:rPr lang="ru-RU" sz="2400" i="1" dirty="0"/>
              <a:t>. </a:t>
            </a:r>
            <a:r>
              <a:rPr lang="ru-RU" sz="2400" i="1" dirty="0" err="1"/>
              <a:t>Водь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r>
              <a:rPr lang="ru-RU" sz="2400" i="1" dirty="0" smtClean="0"/>
              <a:t>6</a:t>
            </a:r>
            <a:r>
              <a:rPr lang="ru-RU" sz="2400" i="1" dirty="0"/>
              <a:t>. Гагаузы. </a:t>
            </a:r>
            <a:endParaRPr lang="ru-RU" sz="2400" i="1" dirty="0" smtClean="0"/>
          </a:p>
          <a:p>
            <a:r>
              <a:rPr lang="ru-RU" sz="2400" i="1" dirty="0" smtClean="0"/>
              <a:t>7.</a:t>
            </a:r>
            <a:r>
              <a:rPr lang="ru-RU" sz="2400" i="1" dirty="0"/>
              <a:t> Греки. </a:t>
            </a:r>
            <a:endParaRPr lang="ru-RU" sz="2400" i="1" dirty="0" smtClean="0"/>
          </a:p>
          <a:p>
            <a:r>
              <a:rPr lang="ru-RU" sz="2400" i="1" dirty="0" smtClean="0"/>
              <a:t>8</a:t>
            </a:r>
            <a:r>
              <a:rPr lang="ru-RU" sz="2400" i="1" dirty="0"/>
              <a:t>. Грузины. </a:t>
            </a:r>
            <a:endParaRPr lang="ru-RU" sz="2400" i="1" dirty="0" smtClean="0"/>
          </a:p>
          <a:p>
            <a:r>
              <a:rPr lang="ru-RU" sz="2400" b="1" i="1" u="sng" dirty="0" smtClean="0"/>
              <a:t>9</a:t>
            </a:r>
            <a:r>
              <a:rPr lang="ru-RU" sz="2400" b="1" i="1" u="sng" dirty="0"/>
              <a:t>. Даргинцы. </a:t>
            </a:r>
            <a:endParaRPr lang="ru-RU" sz="2400" b="1" i="1" u="sng" dirty="0" smtClean="0"/>
          </a:p>
          <a:p>
            <a:r>
              <a:rPr lang="ru-RU" sz="2400" i="1" dirty="0" smtClean="0"/>
              <a:t>10</a:t>
            </a:r>
            <a:r>
              <a:rPr lang="ru-RU" sz="2400" i="1" dirty="0"/>
              <a:t>. Долганы. </a:t>
            </a:r>
            <a:endParaRPr lang="ru-RU" sz="2400" i="1" dirty="0" smtClean="0"/>
          </a:p>
          <a:p>
            <a:r>
              <a:rPr lang="ru-RU" sz="2400" i="1" dirty="0" smtClean="0"/>
              <a:t>11.Дунгане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r>
              <a:rPr lang="ru-RU" sz="2400" b="1" i="1" u="sng" dirty="0" smtClean="0"/>
              <a:t>12.Евреи</a:t>
            </a:r>
            <a:r>
              <a:rPr lang="ru-RU" sz="2400" b="1" i="1" u="sng" dirty="0"/>
              <a:t>.</a:t>
            </a:r>
            <a:endParaRPr lang="ru-RU" sz="2400" b="1" u="sn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0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Народы России</a:t>
            </a:r>
            <a:endParaRPr lang="ru-RU" dirty="0"/>
          </a:p>
        </p:txBody>
      </p:sp>
      <p:pic>
        <p:nvPicPr>
          <p:cNvPr id="7" name="Содержимое 6" descr="народы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714356"/>
            <a:ext cx="4857784" cy="5846092"/>
          </a:xfrm>
        </p:spPr>
      </p:pic>
      <p:sp>
        <p:nvSpPr>
          <p:cNvPr id="5" name="TextBox 4"/>
          <p:cNvSpPr txBox="1"/>
          <p:nvPr/>
        </p:nvSpPr>
        <p:spPr>
          <a:xfrm>
            <a:off x="5572132" y="857232"/>
            <a:ext cx="3357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1. </a:t>
            </a:r>
            <a:r>
              <a:rPr lang="ru-RU" sz="2400" i="1" dirty="0" err="1"/>
              <a:t>Ижорцы</a:t>
            </a:r>
            <a:r>
              <a:rPr lang="ru-RU" sz="2400" i="1" dirty="0"/>
              <a:t> </a:t>
            </a:r>
            <a:endParaRPr lang="ru-RU" sz="2400" i="1" dirty="0" smtClean="0"/>
          </a:p>
          <a:p>
            <a:r>
              <a:rPr lang="ru-RU" sz="2400" i="1" dirty="0" smtClean="0"/>
              <a:t>2</a:t>
            </a:r>
            <a:r>
              <a:rPr lang="ru-RU" sz="2400" i="1" dirty="0"/>
              <a:t>. Ингуши. </a:t>
            </a:r>
            <a:endParaRPr lang="ru-RU" sz="2400" i="1" dirty="0" smtClean="0"/>
          </a:p>
          <a:p>
            <a:r>
              <a:rPr lang="ru-RU" sz="2400" i="1" dirty="0" smtClean="0"/>
              <a:t>3</a:t>
            </a:r>
            <a:r>
              <a:rPr lang="ru-RU" sz="2400" i="1" dirty="0"/>
              <a:t>. Ительмены. </a:t>
            </a:r>
            <a:endParaRPr lang="ru-RU" sz="2400" i="1" dirty="0" smtClean="0"/>
          </a:p>
          <a:p>
            <a:r>
              <a:rPr lang="ru-RU" sz="2400" i="1" dirty="0" smtClean="0"/>
              <a:t>4</a:t>
            </a:r>
            <a:r>
              <a:rPr lang="ru-RU" sz="2400" i="1" dirty="0"/>
              <a:t>. Кабардинцы. </a:t>
            </a:r>
            <a:endParaRPr lang="ru-RU" sz="2400" i="1" dirty="0" smtClean="0"/>
          </a:p>
          <a:p>
            <a:r>
              <a:rPr lang="ru-RU" sz="2400" i="1" dirty="0" smtClean="0"/>
              <a:t>5</a:t>
            </a:r>
            <a:r>
              <a:rPr lang="ru-RU" sz="2400" i="1" dirty="0"/>
              <a:t>. </a:t>
            </a:r>
            <a:r>
              <a:rPr lang="ru-RU" sz="2400" i="1" dirty="0" err="1"/>
              <a:t>Kазахи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r>
              <a:rPr lang="ru-RU" sz="2400" i="1" dirty="0" smtClean="0"/>
              <a:t>6</a:t>
            </a:r>
            <a:r>
              <a:rPr lang="ru-RU" sz="2400" i="1" dirty="0"/>
              <a:t>. Калмыки. </a:t>
            </a:r>
            <a:endParaRPr lang="ru-RU" sz="2400" i="1" dirty="0" smtClean="0"/>
          </a:p>
          <a:p>
            <a:r>
              <a:rPr lang="ru-RU" sz="2400" i="1" dirty="0" smtClean="0"/>
              <a:t>7</a:t>
            </a:r>
            <a:r>
              <a:rPr lang="ru-RU" sz="2400" i="1" dirty="0"/>
              <a:t>. Карачаевцы. </a:t>
            </a:r>
            <a:endParaRPr lang="ru-RU" sz="2400" i="1" dirty="0" smtClean="0"/>
          </a:p>
          <a:p>
            <a:r>
              <a:rPr lang="ru-RU" sz="2400" i="1" dirty="0" smtClean="0"/>
              <a:t>8.Каракалпаки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r>
              <a:rPr lang="ru-RU" sz="2400" b="1" i="1" u="sng" dirty="0" smtClean="0"/>
              <a:t>9</a:t>
            </a:r>
            <a:r>
              <a:rPr lang="ru-RU" sz="2400" b="1" i="1" u="sng" dirty="0"/>
              <a:t>. </a:t>
            </a:r>
            <a:r>
              <a:rPr lang="ru-RU" sz="2400" b="1" i="1" u="sng" dirty="0" err="1"/>
              <a:t>Kарелы</a:t>
            </a:r>
            <a:r>
              <a:rPr lang="ru-RU" sz="2400" b="1" i="1" u="sng" dirty="0"/>
              <a:t>. </a:t>
            </a:r>
            <a:endParaRPr lang="ru-RU" sz="2400" b="1" i="1" u="sng" dirty="0" smtClean="0"/>
          </a:p>
          <a:p>
            <a:r>
              <a:rPr lang="ru-RU" sz="2400" i="1" dirty="0" smtClean="0"/>
              <a:t>10</a:t>
            </a:r>
            <a:r>
              <a:rPr lang="ru-RU" sz="2400" i="1" dirty="0"/>
              <a:t>. </a:t>
            </a:r>
            <a:r>
              <a:rPr lang="ru-RU" sz="2400" i="1" dirty="0" err="1"/>
              <a:t>Kеты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r>
              <a:rPr lang="ru-RU" sz="2400" i="1" dirty="0" smtClean="0"/>
              <a:t>11</a:t>
            </a:r>
            <a:r>
              <a:rPr lang="ru-RU" sz="2400" i="1" dirty="0"/>
              <a:t>. Киргизы. </a:t>
            </a:r>
            <a:endParaRPr lang="ru-RU" sz="2400" i="1" dirty="0" smtClean="0"/>
          </a:p>
          <a:p>
            <a:r>
              <a:rPr lang="ru-RU" sz="2400" i="1" dirty="0" smtClean="0"/>
              <a:t>12</a:t>
            </a:r>
            <a:r>
              <a:rPr lang="ru-RU" sz="2400" i="1" dirty="0"/>
              <a:t>. Китайцы.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0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Народы России</a:t>
            </a:r>
            <a:endParaRPr lang="ru-RU" dirty="0"/>
          </a:p>
        </p:txBody>
      </p:sp>
      <p:pic>
        <p:nvPicPr>
          <p:cNvPr id="7" name="Содержимое 6" descr="народы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714355"/>
            <a:ext cx="4857784" cy="5829341"/>
          </a:xfrm>
        </p:spPr>
      </p:pic>
      <p:sp>
        <p:nvSpPr>
          <p:cNvPr id="5" name="TextBox 4"/>
          <p:cNvSpPr txBox="1"/>
          <p:nvPr/>
        </p:nvSpPr>
        <p:spPr>
          <a:xfrm>
            <a:off x="5572132" y="857232"/>
            <a:ext cx="33575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/>
              <a:t>1. Коми. </a:t>
            </a:r>
            <a:endParaRPr lang="ru-RU" sz="2400" b="1" i="1" u="sng" dirty="0" smtClean="0"/>
          </a:p>
          <a:p>
            <a:r>
              <a:rPr lang="ru-RU" sz="2400" i="1" dirty="0" smtClean="0"/>
              <a:t>2</a:t>
            </a:r>
            <a:r>
              <a:rPr lang="ru-RU" sz="2400" i="1" dirty="0"/>
              <a:t>. Коми-пермяки. </a:t>
            </a:r>
            <a:endParaRPr lang="ru-RU" sz="2400" i="1" dirty="0" smtClean="0"/>
          </a:p>
          <a:p>
            <a:r>
              <a:rPr lang="ru-RU" sz="2400" i="1" dirty="0" smtClean="0"/>
              <a:t>3</a:t>
            </a:r>
            <a:r>
              <a:rPr lang="ru-RU" sz="2400" i="1" dirty="0"/>
              <a:t>. Корейцы. </a:t>
            </a:r>
            <a:endParaRPr lang="ru-RU" sz="2400" i="1" dirty="0" smtClean="0"/>
          </a:p>
          <a:p>
            <a:r>
              <a:rPr lang="ru-RU" sz="2400" b="1" i="1" u="sng" dirty="0" smtClean="0"/>
              <a:t>4</a:t>
            </a:r>
            <a:r>
              <a:rPr lang="ru-RU" sz="2400" b="1" i="1" u="sng" dirty="0"/>
              <a:t>. Коряки. </a:t>
            </a:r>
            <a:endParaRPr lang="ru-RU" sz="2400" b="1" i="1" u="sng" dirty="0" smtClean="0"/>
          </a:p>
          <a:p>
            <a:r>
              <a:rPr lang="ru-RU" sz="2400" i="1" dirty="0" smtClean="0"/>
              <a:t>5</a:t>
            </a:r>
            <a:r>
              <a:rPr lang="ru-RU" sz="2400" i="1" dirty="0"/>
              <a:t>. Кумыки. </a:t>
            </a:r>
            <a:endParaRPr lang="ru-RU" sz="2400" i="1" dirty="0" smtClean="0"/>
          </a:p>
          <a:p>
            <a:r>
              <a:rPr lang="ru-RU" sz="2400" i="1" dirty="0" smtClean="0"/>
              <a:t>6</a:t>
            </a:r>
            <a:r>
              <a:rPr lang="ru-RU" sz="2400" i="1" dirty="0"/>
              <a:t>. Курды. </a:t>
            </a:r>
            <a:endParaRPr lang="ru-RU" sz="2400" i="1" dirty="0" smtClean="0"/>
          </a:p>
          <a:p>
            <a:r>
              <a:rPr lang="ru-RU" sz="2400" i="1" dirty="0" smtClean="0"/>
              <a:t>7</a:t>
            </a:r>
            <a:r>
              <a:rPr lang="ru-RU" sz="2400" i="1" dirty="0"/>
              <a:t>. Лакцы. </a:t>
            </a:r>
            <a:endParaRPr lang="ru-RU" sz="2400" i="1" dirty="0" smtClean="0"/>
          </a:p>
          <a:p>
            <a:r>
              <a:rPr lang="ru-RU" sz="2400" i="1" dirty="0" smtClean="0"/>
              <a:t>8</a:t>
            </a:r>
            <a:r>
              <a:rPr lang="ru-RU" sz="2400" i="1" dirty="0"/>
              <a:t>. Латыши</a:t>
            </a:r>
            <a:r>
              <a:rPr lang="ru-RU" sz="2400" i="1" dirty="0" smtClean="0"/>
              <a:t>.</a:t>
            </a:r>
          </a:p>
          <a:p>
            <a:r>
              <a:rPr lang="ru-RU" sz="2400" i="1" dirty="0" smtClean="0"/>
              <a:t>9</a:t>
            </a:r>
            <a:r>
              <a:rPr lang="ru-RU" sz="2400" i="1" dirty="0"/>
              <a:t>. Лезгины. </a:t>
            </a:r>
            <a:endParaRPr lang="ru-RU" sz="2400" i="1" dirty="0" smtClean="0"/>
          </a:p>
          <a:p>
            <a:r>
              <a:rPr lang="ru-RU" sz="2400" i="1" dirty="0" smtClean="0"/>
              <a:t>10</a:t>
            </a:r>
            <a:r>
              <a:rPr lang="ru-RU" sz="2400" i="1" dirty="0"/>
              <a:t>. </a:t>
            </a:r>
            <a:r>
              <a:rPr lang="ru-RU" sz="2400" i="1" dirty="0" err="1"/>
              <a:t>Ливы</a:t>
            </a:r>
            <a:r>
              <a:rPr lang="ru-RU" sz="2400" i="1" dirty="0"/>
              <a:t>. </a:t>
            </a:r>
            <a:endParaRPr lang="ru-RU" sz="2400" i="1" dirty="0" smtClean="0"/>
          </a:p>
          <a:p>
            <a:r>
              <a:rPr lang="ru-RU" sz="2400" i="1" dirty="0" smtClean="0"/>
              <a:t>11.Литовцы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r>
              <a:rPr lang="ru-RU" sz="2400" i="1" dirty="0" smtClean="0"/>
              <a:t>12</a:t>
            </a:r>
            <a:r>
              <a:rPr lang="ru-RU" sz="2400" i="1" dirty="0"/>
              <a:t>. Манси. </a:t>
            </a:r>
            <a:endParaRPr lang="ru-RU" sz="2400" i="1" dirty="0" smtClean="0"/>
          </a:p>
          <a:p>
            <a:r>
              <a:rPr lang="ru-RU" sz="2400" i="1" dirty="0" smtClean="0"/>
              <a:t>13</a:t>
            </a:r>
            <a:r>
              <a:rPr lang="ru-RU" sz="2400" i="1" dirty="0"/>
              <a:t>. Марийцы. </a:t>
            </a:r>
            <a:endParaRPr lang="ru-RU" sz="2400" i="1" dirty="0" smtClean="0"/>
          </a:p>
          <a:p>
            <a:r>
              <a:rPr lang="ru-RU" sz="2400" i="1" dirty="0" smtClean="0"/>
              <a:t>14</a:t>
            </a:r>
            <a:r>
              <a:rPr lang="ru-RU" sz="2400" i="1" dirty="0"/>
              <a:t>. Молдаване. </a:t>
            </a:r>
            <a:endParaRPr lang="ru-RU" sz="2400" i="1" dirty="0" smtClean="0"/>
          </a:p>
          <a:p>
            <a:r>
              <a:rPr lang="ru-RU" sz="2400" i="1" dirty="0" smtClean="0"/>
              <a:t>15</a:t>
            </a:r>
            <a:r>
              <a:rPr lang="ru-RU" sz="2400" i="1" dirty="0"/>
              <a:t>. Монголы.</a:t>
            </a:r>
            <a:endParaRPr lang="ru-RU" sz="2400" i="1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306</Words>
  <Application>Microsoft Office PowerPoint</Application>
  <PresentationFormat>Экран (4:3)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Мы – союз народов России</vt:lpstr>
      <vt:lpstr>Политическая карта мира</vt:lpstr>
      <vt:lpstr>Политическая карта России</vt:lpstr>
      <vt:lpstr>Имя нашей страны – Россия, Российская Федерация. </vt:lpstr>
      <vt:lpstr>Крупнейшие города Российской Федерации</vt:lpstr>
      <vt:lpstr>Народы России</vt:lpstr>
      <vt:lpstr>Народы России</vt:lpstr>
      <vt:lpstr>Народы России</vt:lpstr>
      <vt:lpstr>Народы России</vt:lpstr>
      <vt:lpstr>Народы России</vt:lpstr>
      <vt:lpstr>Народы России</vt:lpstr>
      <vt:lpstr>Народы России</vt:lpstr>
      <vt:lpstr>Народы России</vt:lpstr>
      <vt:lpstr>Религия в культуре народов             России</vt:lpstr>
      <vt:lpstr>Храмы – вершина строительного живописного скульптурного искусства каждого народа.                  Христианский храм</vt:lpstr>
      <vt:lpstr>Исламская мечеть</vt:lpstr>
      <vt:lpstr>Буддийский храм</vt:lpstr>
      <vt:lpstr>Еврейская синагога</vt:lpstr>
      <vt:lpstr>Язык РФ.  Мы узнали, что народы нашей страны отличаются местом жизни, культурой, религией. Есть и еще одно важное отличие.</vt:lpstr>
      <vt:lpstr>В Российской Федерации живет более 150 народов. Они различны по численности, культуре, языкам.  Культурное многообразие составляет богатство России. Государственный язык России – русский.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– союз народов России</dc:title>
  <cp:lastModifiedBy>1</cp:lastModifiedBy>
  <cp:revision>15</cp:revision>
  <dcterms:created xsi:type="dcterms:W3CDTF">2011-09-05T16:24:32Z</dcterms:created>
  <dcterms:modified xsi:type="dcterms:W3CDTF">2014-08-20T04:17:10Z</dcterms:modified>
</cp:coreProperties>
</file>