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30"/>
  </p:notesMasterIdLst>
  <p:sldIdLst>
    <p:sldId id="264" r:id="rId2"/>
    <p:sldId id="266" r:id="rId3"/>
    <p:sldId id="267" r:id="rId4"/>
    <p:sldId id="268" r:id="rId5"/>
    <p:sldId id="269" r:id="rId6"/>
    <p:sldId id="298" r:id="rId7"/>
    <p:sldId id="299" r:id="rId8"/>
    <p:sldId id="300" r:id="rId9"/>
    <p:sldId id="301" r:id="rId10"/>
    <p:sldId id="302" r:id="rId11"/>
    <p:sldId id="304" r:id="rId12"/>
    <p:sldId id="303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274" r:id="rId27"/>
    <p:sldId id="318" r:id="rId28"/>
    <p:sldId id="319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66FF"/>
    <a:srgbClr val="000000"/>
    <a:srgbClr val="6666FF"/>
    <a:srgbClr val="CC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22" autoAdjust="0"/>
  </p:normalViewPr>
  <p:slideViewPr>
    <p:cSldViewPr>
      <p:cViewPr>
        <p:scale>
          <a:sx n="114" d="100"/>
          <a:sy n="114" d="100"/>
        </p:scale>
        <p:origin x="-90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31C40-32D0-4E4F-8F2E-D6CDC8686E3C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9FFC1-2AD2-489E-BE3E-683CF0C50B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473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1916113"/>
            <a:ext cx="7632700" cy="2160587"/>
          </a:xfrm>
        </p:spPr>
        <p:txBody>
          <a:bodyPr/>
          <a:lstStyle>
            <a:lvl1pPr>
              <a:defRPr sz="6600"/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4335463"/>
            <a:ext cx="6400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ru-RU" altLang="ko-KR" smtClean="0"/>
              <a:t>Образец подзаголовка</a:t>
            </a:r>
            <a:endParaRPr lang="en-US" altLang="ko-KR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553200"/>
            <a:ext cx="2133600" cy="152400"/>
          </a:xfrm>
        </p:spPr>
        <p:txBody>
          <a:bodyPr/>
          <a:lstStyle>
            <a:lvl1pPr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53200"/>
            <a:ext cx="2895600" cy="152400"/>
          </a:xfrm>
        </p:spPr>
        <p:txBody>
          <a:bodyPr/>
          <a:lstStyle>
            <a:lvl1pPr algn="ct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53200"/>
            <a:ext cx="2133600" cy="152400"/>
          </a:xfrm>
        </p:spPr>
        <p:txBody>
          <a:bodyPr/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fld id="{122E4034-856B-4714-B6AC-C081D4822188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47AD6-EA99-4838-A969-3FFB7247A86B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7175" y="447675"/>
            <a:ext cx="1781175" cy="56451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58888" y="447675"/>
            <a:ext cx="5195887" cy="56451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88A6A-BF62-4BCF-AB02-133B2024B5DE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0475" y="447675"/>
            <a:ext cx="7127875" cy="8207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258888" y="1412875"/>
            <a:ext cx="7129462" cy="4679950"/>
          </a:xfrm>
        </p:spPr>
        <p:txBody>
          <a:bodyPr/>
          <a:lstStyle/>
          <a:p>
            <a:pPr lvl="0"/>
            <a:r>
              <a:rPr lang="ru-RU" noProof="0" dirty="0" smtClean="0"/>
              <a:t>Вставка диаграммы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16B85-4978-45CD-A8BE-03DD87502192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E61E5-5B90-423E-8578-67B7365817AE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75F3F-82B4-4777-A57E-CCAEA780C79F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8888" y="1412875"/>
            <a:ext cx="3487737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99025" y="1412875"/>
            <a:ext cx="348932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A590F-3003-4E88-8B66-5252E81A9DA8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AE934-2CCE-4559-B59E-B231546C4CAD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A06F9-13B3-429A-A697-23D4CA2E7E59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01AEA-CD84-4F51-8740-EAAB86145EB3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5FA07-7389-41E5-AF97-5637A32ED433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BC95E-C282-43E7-BBB4-9892D63D82CC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33"/>
          <p:cNvGrpSpPr>
            <a:grpSpLocks/>
          </p:cNvGrpSpPr>
          <p:nvPr/>
        </p:nvGrpSpPr>
        <p:grpSpPr bwMode="auto">
          <a:xfrm>
            <a:off x="1295400" y="533400"/>
            <a:ext cx="6858000" cy="771525"/>
            <a:chOff x="960" y="432"/>
            <a:chExt cx="3936" cy="486"/>
          </a:xfrm>
        </p:grpSpPr>
        <p:grpSp>
          <p:nvGrpSpPr>
            <p:cNvPr id="2056" name="Group 34"/>
            <p:cNvGrpSpPr>
              <a:grpSpLocks/>
            </p:cNvGrpSpPr>
            <p:nvPr userDrawn="1"/>
          </p:nvGrpSpPr>
          <p:grpSpPr bwMode="auto">
            <a:xfrm>
              <a:off x="960" y="432"/>
              <a:ext cx="3936" cy="486"/>
              <a:chOff x="864" y="432"/>
              <a:chExt cx="4128" cy="486"/>
            </a:xfrm>
          </p:grpSpPr>
          <p:sp>
            <p:nvSpPr>
              <p:cNvPr id="12323" name="Line 35"/>
              <p:cNvSpPr>
                <a:spLocks noChangeShapeType="1"/>
              </p:cNvSpPr>
              <p:nvPr userDrawn="1"/>
            </p:nvSpPr>
            <p:spPr bwMode="ltGray">
              <a:xfrm>
                <a:off x="864" y="710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4" name="Line 36"/>
              <p:cNvSpPr>
                <a:spLocks noChangeShapeType="1"/>
              </p:cNvSpPr>
              <p:nvPr userDrawn="1"/>
            </p:nvSpPr>
            <p:spPr bwMode="ltGray">
              <a:xfrm>
                <a:off x="864" y="779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5" name="Line 37"/>
              <p:cNvSpPr>
                <a:spLocks noChangeShapeType="1"/>
              </p:cNvSpPr>
              <p:nvPr userDrawn="1"/>
            </p:nvSpPr>
            <p:spPr bwMode="ltGray">
              <a:xfrm>
                <a:off x="864" y="918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6" name="Line 38"/>
              <p:cNvSpPr>
                <a:spLocks noChangeShapeType="1"/>
              </p:cNvSpPr>
              <p:nvPr userDrawn="1"/>
            </p:nvSpPr>
            <p:spPr bwMode="ltGray">
              <a:xfrm>
                <a:off x="864" y="848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7" name="Line 39"/>
              <p:cNvSpPr>
                <a:spLocks noChangeShapeType="1"/>
              </p:cNvSpPr>
              <p:nvPr userDrawn="1"/>
            </p:nvSpPr>
            <p:spPr bwMode="ltGray">
              <a:xfrm>
                <a:off x="864" y="432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8" name="Line 40"/>
              <p:cNvSpPr>
                <a:spLocks noChangeShapeType="1"/>
              </p:cNvSpPr>
              <p:nvPr userDrawn="1"/>
            </p:nvSpPr>
            <p:spPr bwMode="ltGray">
              <a:xfrm>
                <a:off x="864" y="502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29" name="Line 41"/>
              <p:cNvSpPr>
                <a:spLocks noChangeShapeType="1"/>
              </p:cNvSpPr>
              <p:nvPr userDrawn="1"/>
            </p:nvSpPr>
            <p:spPr bwMode="ltGray">
              <a:xfrm>
                <a:off x="864" y="640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0" name="Line 42"/>
              <p:cNvSpPr>
                <a:spLocks noChangeShapeType="1"/>
              </p:cNvSpPr>
              <p:nvPr userDrawn="1"/>
            </p:nvSpPr>
            <p:spPr bwMode="ltGray">
              <a:xfrm>
                <a:off x="864" y="571"/>
                <a:ext cx="412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2057" name="Group 43"/>
            <p:cNvGrpSpPr>
              <a:grpSpLocks/>
            </p:cNvGrpSpPr>
            <p:nvPr userDrawn="1"/>
          </p:nvGrpSpPr>
          <p:grpSpPr bwMode="auto">
            <a:xfrm>
              <a:off x="960" y="432"/>
              <a:ext cx="3936" cy="480"/>
              <a:chOff x="960" y="384"/>
              <a:chExt cx="3936" cy="624"/>
            </a:xfrm>
          </p:grpSpPr>
          <p:sp>
            <p:nvSpPr>
              <p:cNvPr id="12332" name="Line 44"/>
              <p:cNvSpPr>
                <a:spLocks noChangeShapeType="1"/>
              </p:cNvSpPr>
              <p:nvPr userDrawn="1"/>
            </p:nvSpPr>
            <p:spPr bwMode="ltGray">
              <a:xfrm>
                <a:off x="96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3" name="Line 45"/>
              <p:cNvSpPr>
                <a:spLocks noChangeShapeType="1"/>
              </p:cNvSpPr>
              <p:nvPr userDrawn="1"/>
            </p:nvSpPr>
            <p:spPr bwMode="ltGray">
              <a:xfrm>
                <a:off x="105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4" name="Line 46"/>
              <p:cNvSpPr>
                <a:spLocks noChangeShapeType="1"/>
              </p:cNvSpPr>
              <p:nvPr userDrawn="1"/>
            </p:nvSpPr>
            <p:spPr bwMode="ltGray">
              <a:xfrm>
                <a:off x="115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5" name="Line 47"/>
              <p:cNvSpPr>
                <a:spLocks noChangeShapeType="1"/>
              </p:cNvSpPr>
              <p:nvPr userDrawn="1"/>
            </p:nvSpPr>
            <p:spPr bwMode="ltGray">
              <a:xfrm>
                <a:off x="124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6" name="Line 48"/>
              <p:cNvSpPr>
                <a:spLocks noChangeShapeType="1"/>
              </p:cNvSpPr>
              <p:nvPr userDrawn="1"/>
            </p:nvSpPr>
            <p:spPr bwMode="ltGray">
              <a:xfrm>
                <a:off x="134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7" name="Line 49"/>
              <p:cNvSpPr>
                <a:spLocks noChangeShapeType="1"/>
              </p:cNvSpPr>
              <p:nvPr userDrawn="1"/>
            </p:nvSpPr>
            <p:spPr bwMode="ltGray">
              <a:xfrm>
                <a:off x="144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8" name="Line 50"/>
              <p:cNvSpPr>
                <a:spLocks noChangeShapeType="1"/>
              </p:cNvSpPr>
              <p:nvPr userDrawn="1"/>
            </p:nvSpPr>
            <p:spPr bwMode="ltGray">
              <a:xfrm>
                <a:off x="153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39" name="Line 51"/>
              <p:cNvSpPr>
                <a:spLocks noChangeShapeType="1"/>
              </p:cNvSpPr>
              <p:nvPr userDrawn="1"/>
            </p:nvSpPr>
            <p:spPr bwMode="ltGray">
              <a:xfrm>
                <a:off x="163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0" name="Line 52"/>
              <p:cNvSpPr>
                <a:spLocks noChangeShapeType="1"/>
              </p:cNvSpPr>
              <p:nvPr userDrawn="1"/>
            </p:nvSpPr>
            <p:spPr bwMode="ltGray">
              <a:xfrm>
                <a:off x="172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1" name="Line 53"/>
              <p:cNvSpPr>
                <a:spLocks noChangeShapeType="1"/>
              </p:cNvSpPr>
              <p:nvPr userDrawn="1"/>
            </p:nvSpPr>
            <p:spPr bwMode="ltGray">
              <a:xfrm>
                <a:off x="182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2" name="Line 54"/>
              <p:cNvSpPr>
                <a:spLocks noChangeShapeType="1"/>
              </p:cNvSpPr>
              <p:nvPr userDrawn="1"/>
            </p:nvSpPr>
            <p:spPr bwMode="ltGray">
              <a:xfrm>
                <a:off x="192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3" name="Line 55"/>
              <p:cNvSpPr>
                <a:spLocks noChangeShapeType="1"/>
              </p:cNvSpPr>
              <p:nvPr userDrawn="1"/>
            </p:nvSpPr>
            <p:spPr bwMode="ltGray">
              <a:xfrm>
                <a:off x="201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4" name="Line 56"/>
              <p:cNvSpPr>
                <a:spLocks noChangeShapeType="1"/>
              </p:cNvSpPr>
              <p:nvPr userDrawn="1"/>
            </p:nvSpPr>
            <p:spPr bwMode="ltGray">
              <a:xfrm>
                <a:off x="211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5" name="Line 57"/>
              <p:cNvSpPr>
                <a:spLocks noChangeShapeType="1"/>
              </p:cNvSpPr>
              <p:nvPr userDrawn="1"/>
            </p:nvSpPr>
            <p:spPr bwMode="ltGray">
              <a:xfrm>
                <a:off x="220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6" name="Line 58"/>
              <p:cNvSpPr>
                <a:spLocks noChangeShapeType="1"/>
              </p:cNvSpPr>
              <p:nvPr userDrawn="1"/>
            </p:nvSpPr>
            <p:spPr bwMode="ltGray">
              <a:xfrm>
                <a:off x="230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7" name="Line 59"/>
              <p:cNvSpPr>
                <a:spLocks noChangeShapeType="1"/>
              </p:cNvSpPr>
              <p:nvPr userDrawn="1"/>
            </p:nvSpPr>
            <p:spPr bwMode="ltGray">
              <a:xfrm>
                <a:off x="240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8" name="Line 60"/>
              <p:cNvSpPr>
                <a:spLocks noChangeShapeType="1"/>
              </p:cNvSpPr>
              <p:nvPr userDrawn="1"/>
            </p:nvSpPr>
            <p:spPr bwMode="ltGray">
              <a:xfrm>
                <a:off x="249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49" name="Line 61"/>
              <p:cNvSpPr>
                <a:spLocks noChangeShapeType="1"/>
              </p:cNvSpPr>
              <p:nvPr userDrawn="1"/>
            </p:nvSpPr>
            <p:spPr bwMode="ltGray">
              <a:xfrm>
                <a:off x="259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0" name="Line 62"/>
              <p:cNvSpPr>
                <a:spLocks noChangeShapeType="1"/>
              </p:cNvSpPr>
              <p:nvPr userDrawn="1"/>
            </p:nvSpPr>
            <p:spPr bwMode="ltGray">
              <a:xfrm>
                <a:off x="268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1" name="Line 63"/>
              <p:cNvSpPr>
                <a:spLocks noChangeShapeType="1"/>
              </p:cNvSpPr>
              <p:nvPr userDrawn="1"/>
            </p:nvSpPr>
            <p:spPr bwMode="ltGray">
              <a:xfrm>
                <a:off x="278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2" name="Line 64"/>
              <p:cNvSpPr>
                <a:spLocks noChangeShapeType="1"/>
              </p:cNvSpPr>
              <p:nvPr userDrawn="1"/>
            </p:nvSpPr>
            <p:spPr bwMode="ltGray">
              <a:xfrm>
                <a:off x="288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3" name="Line 65"/>
              <p:cNvSpPr>
                <a:spLocks noChangeShapeType="1"/>
              </p:cNvSpPr>
              <p:nvPr userDrawn="1"/>
            </p:nvSpPr>
            <p:spPr bwMode="ltGray">
              <a:xfrm>
                <a:off x="297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4" name="Line 66"/>
              <p:cNvSpPr>
                <a:spLocks noChangeShapeType="1"/>
              </p:cNvSpPr>
              <p:nvPr userDrawn="1"/>
            </p:nvSpPr>
            <p:spPr bwMode="ltGray">
              <a:xfrm>
                <a:off x="307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5" name="Line 67"/>
              <p:cNvSpPr>
                <a:spLocks noChangeShapeType="1"/>
              </p:cNvSpPr>
              <p:nvPr userDrawn="1"/>
            </p:nvSpPr>
            <p:spPr bwMode="ltGray">
              <a:xfrm>
                <a:off x="316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6" name="Line 68"/>
              <p:cNvSpPr>
                <a:spLocks noChangeShapeType="1"/>
              </p:cNvSpPr>
              <p:nvPr userDrawn="1"/>
            </p:nvSpPr>
            <p:spPr bwMode="ltGray">
              <a:xfrm>
                <a:off x="326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7" name="Line 69"/>
              <p:cNvSpPr>
                <a:spLocks noChangeShapeType="1"/>
              </p:cNvSpPr>
              <p:nvPr userDrawn="1"/>
            </p:nvSpPr>
            <p:spPr bwMode="ltGray">
              <a:xfrm>
                <a:off x="336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8" name="Line 70"/>
              <p:cNvSpPr>
                <a:spLocks noChangeShapeType="1"/>
              </p:cNvSpPr>
              <p:nvPr userDrawn="1"/>
            </p:nvSpPr>
            <p:spPr bwMode="ltGray">
              <a:xfrm>
                <a:off x="345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59" name="Line 71"/>
              <p:cNvSpPr>
                <a:spLocks noChangeShapeType="1"/>
              </p:cNvSpPr>
              <p:nvPr userDrawn="1"/>
            </p:nvSpPr>
            <p:spPr bwMode="ltGray">
              <a:xfrm>
                <a:off x="355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0" name="Line 72"/>
              <p:cNvSpPr>
                <a:spLocks noChangeShapeType="1"/>
              </p:cNvSpPr>
              <p:nvPr userDrawn="1"/>
            </p:nvSpPr>
            <p:spPr bwMode="ltGray">
              <a:xfrm>
                <a:off x="364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1" name="Line 73"/>
              <p:cNvSpPr>
                <a:spLocks noChangeShapeType="1"/>
              </p:cNvSpPr>
              <p:nvPr userDrawn="1"/>
            </p:nvSpPr>
            <p:spPr bwMode="ltGray">
              <a:xfrm>
                <a:off x="374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2" name="Line 74"/>
              <p:cNvSpPr>
                <a:spLocks noChangeShapeType="1"/>
              </p:cNvSpPr>
              <p:nvPr userDrawn="1"/>
            </p:nvSpPr>
            <p:spPr bwMode="ltGray">
              <a:xfrm>
                <a:off x="384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3" name="Line 75"/>
              <p:cNvSpPr>
                <a:spLocks noChangeShapeType="1"/>
              </p:cNvSpPr>
              <p:nvPr userDrawn="1"/>
            </p:nvSpPr>
            <p:spPr bwMode="ltGray">
              <a:xfrm>
                <a:off x="393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4" name="Line 76"/>
              <p:cNvSpPr>
                <a:spLocks noChangeShapeType="1"/>
              </p:cNvSpPr>
              <p:nvPr userDrawn="1"/>
            </p:nvSpPr>
            <p:spPr bwMode="ltGray">
              <a:xfrm>
                <a:off x="403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5" name="Line 77"/>
              <p:cNvSpPr>
                <a:spLocks noChangeShapeType="1"/>
              </p:cNvSpPr>
              <p:nvPr userDrawn="1"/>
            </p:nvSpPr>
            <p:spPr bwMode="ltGray">
              <a:xfrm>
                <a:off x="412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6" name="Line 78"/>
              <p:cNvSpPr>
                <a:spLocks noChangeShapeType="1"/>
              </p:cNvSpPr>
              <p:nvPr userDrawn="1"/>
            </p:nvSpPr>
            <p:spPr bwMode="ltGray">
              <a:xfrm>
                <a:off x="422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7" name="Line 79"/>
              <p:cNvSpPr>
                <a:spLocks noChangeShapeType="1"/>
              </p:cNvSpPr>
              <p:nvPr userDrawn="1"/>
            </p:nvSpPr>
            <p:spPr bwMode="ltGray">
              <a:xfrm>
                <a:off x="432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8" name="Line 80"/>
              <p:cNvSpPr>
                <a:spLocks noChangeShapeType="1"/>
              </p:cNvSpPr>
              <p:nvPr userDrawn="1"/>
            </p:nvSpPr>
            <p:spPr bwMode="ltGray">
              <a:xfrm>
                <a:off x="441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69" name="Line 81"/>
              <p:cNvSpPr>
                <a:spLocks noChangeShapeType="1"/>
              </p:cNvSpPr>
              <p:nvPr userDrawn="1"/>
            </p:nvSpPr>
            <p:spPr bwMode="ltGray">
              <a:xfrm>
                <a:off x="4512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 userDrawn="1"/>
            </p:nvSpPr>
            <p:spPr bwMode="ltGray">
              <a:xfrm>
                <a:off x="4608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71" name="Line 83"/>
              <p:cNvSpPr>
                <a:spLocks noChangeShapeType="1"/>
              </p:cNvSpPr>
              <p:nvPr userDrawn="1"/>
            </p:nvSpPr>
            <p:spPr bwMode="ltGray">
              <a:xfrm>
                <a:off x="4704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72" name="Line 84"/>
              <p:cNvSpPr>
                <a:spLocks noChangeShapeType="1"/>
              </p:cNvSpPr>
              <p:nvPr userDrawn="1"/>
            </p:nvSpPr>
            <p:spPr bwMode="ltGray">
              <a:xfrm>
                <a:off x="4800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373" name="Line 85"/>
              <p:cNvSpPr>
                <a:spLocks noChangeShapeType="1"/>
              </p:cNvSpPr>
              <p:nvPr userDrawn="1"/>
            </p:nvSpPr>
            <p:spPr bwMode="ltGray">
              <a:xfrm>
                <a:off x="4896" y="384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2051" name="Rectangle 21"/>
          <p:cNvSpPr>
            <a:spLocks noGrp="1" noChangeArrowheads="1"/>
          </p:cNvSpPr>
          <p:nvPr>
            <p:ph type="title"/>
          </p:nvPr>
        </p:nvSpPr>
        <p:spPr bwMode="black">
          <a:xfrm>
            <a:off x="1260475" y="447675"/>
            <a:ext cx="71278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Образец заголовка</a:t>
            </a:r>
            <a:endParaRPr lang="en-US" altLang="ko-KR" smtClean="0"/>
          </a:p>
        </p:txBody>
      </p:sp>
      <p:sp>
        <p:nvSpPr>
          <p:cNvPr id="205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412875"/>
            <a:ext cx="71294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en-US" altLang="ko-KR" smtClean="0"/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84288" y="6237288"/>
            <a:ext cx="20145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6237288"/>
            <a:ext cx="1458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 smtClean="0">
                <a:latin typeface="+mn-lt"/>
                <a:ea typeface="굴림" charset="-127"/>
              </a:defRPr>
            </a:lvl1pPr>
          </a:lstStyle>
          <a:p>
            <a:pPr>
              <a:defRPr/>
            </a:pPr>
            <a:r>
              <a:rPr lang="en-US" altLang="ko-KR" dirty="0"/>
              <a:t>Company Logo</a:t>
            </a:r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33800" y="6237288"/>
            <a:ext cx="21336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Verdana" pitchFamily="34" charset="0"/>
                <a:ea typeface="굴림" charset="-127"/>
              </a:defRPr>
            </a:lvl1pPr>
          </a:lstStyle>
          <a:p>
            <a:pPr>
              <a:defRPr/>
            </a:pPr>
            <a:fld id="{FD5A12D5-C0D3-4954-B6C3-22CA82D5FBA3}" type="slidenum">
              <a:rPr lang="ko-KR" altLang="en-US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ransition>
    <p:circl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o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0.liveinternet.ru/images/attach/c/1/63/919/63919804_1284287151_0647370349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img0.liveinternet.ru/images/attach/c/1/63/919/63919804_1284287151_0647370349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4745038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Constantia" pitchFamily="18" charset="0"/>
              </a:rPr>
              <a:t>СОВРЕМЕННЫЕ    УРОК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Constantia" pitchFamily="18" charset="0"/>
              </a:rPr>
              <a:t>В СООТВЕТСТВИИ С ТРЕБОВАНИЯМИ </a:t>
            </a:r>
            <a:r>
              <a:rPr lang="ru-RU" sz="3600" b="1" dirty="0" smtClean="0">
                <a:solidFill>
                  <a:srgbClr val="FFFF00"/>
                </a:solidFill>
                <a:latin typeface="Constantia" pitchFamily="18" charset="0"/>
              </a:rPr>
              <a:t>ФГОС ОО</a:t>
            </a: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58048" cy="857256"/>
          </a:xfrm>
        </p:spPr>
        <p:txBody>
          <a:bodyPr/>
          <a:lstStyle/>
          <a:p>
            <a:pPr marL="365760" indent="-256032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Педагогический совет </a:t>
            </a:r>
            <a:br>
              <a:rPr lang="ru-RU" sz="2400" i="1" dirty="0" smtClean="0"/>
            </a:br>
            <a:r>
              <a:rPr lang="ru-RU" sz="2400" i="1" dirty="0" smtClean="0"/>
              <a:t>МБОУ  СОШ №3 р.п.Хор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3790" y="1340768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FF00"/>
                </a:solidFill>
              </a:rPr>
              <a:t>целеполагание </a:t>
            </a:r>
            <a:r>
              <a:rPr lang="ru-RU" sz="2400" dirty="0">
                <a:solidFill>
                  <a:srgbClr val="FFFF00"/>
                </a:solidFill>
              </a:rPr>
              <a:t>- как постановка учебной задачи на основе соотнесения того, что уже известно и усвоено учащимся, и того, что еще неизвестно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планирование - определение последовательности промежуточных целей с учетом конечного результата; составление плана и последовательности действий</a:t>
            </a:r>
            <a:r>
              <a:rPr lang="ru-RU" sz="2400" dirty="0" smtClean="0">
                <a:solidFill>
                  <a:srgbClr val="00FF99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FF9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прогнозирование – предвосхищение результата и уровня усвоения; его временных характеристик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контроль в форме сличения способа действия и его результата с заданным эталоном с целью обнаружения отклонений от него;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84974" y="620688"/>
            <a:ext cx="335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Регулятивные УУД </a:t>
            </a:r>
          </a:p>
        </p:txBody>
      </p:sp>
    </p:spTree>
    <p:extLst>
      <p:ext uri="{BB962C8B-B14F-4D97-AF65-F5344CB8AC3E}">
        <p14:creationId xmlns:p14="http://schemas.microsoft.com/office/powerpoint/2010/main" val="411451884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443841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коррекция – внесение необходимых дополнений и корректив в план и способ действия в случае расхождения ожидаемого результата действия и его реального продукта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  оценка – выделение и осознание учащимся того, что уже усвоено и что еще   подлежит усвоению, оценивание качества и уровня усвоения</a:t>
            </a:r>
            <a:r>
              <a:rPr lang="ru-RU" sz="24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>
                <a:solidFill>
                  <a:srgbClr val="FFFF00"/>
                </a:solidFill>
              </a:rPr>
              <a:t>саморегуляция</a:t>
            </a:r>
            <a:r>
              <a:rPr lang="ru-RU" sz="2400" dirty="0">
                <a:solidFill>
                  <a:srgbClr val="FFFF00"/>
                </a:solidFill>
              </a:rPr>
              <a:t> как способность к мобилизации сил и энергии; способность к волевому усилию – выбору в ситуации мотивационного конфликта и к преодолению препятствий.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30670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03552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764704"/>
            <a:ext cx="4275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Познавательные УУД</a:t>
            </a:r>
            <a:r>
              <a:rPr lang="ru-RU" sz="2800" b="1" i="1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44824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FF99"/>
                </a:solidFill>
              </a:rPr>
              <a:t>Действия: </a:t>
            </a:r>
          </a:p>
          <a:p>
            <a:r>
              <a:rPr lang="ru-RU" sz="3600" dirty="0" err="1" smtClean="0">
                <a:solidFill>
                  <a:srgbClr val="FFFF00"/>
                </a:solidFill>
              </a:rPr>
              <a:t>общеучебные</a:t>
            </a:r>
            <a:endParaRPr lang="ru-RU" sz="3600" dirty="0" smtClean="0">
              <a:solidFill>
                <a:srgbClr val="FFFF00"/>
              </a:solidFill>
            </a:endParaRPr>
          </a:p>
          <a:p>
            <a:r>
              <a:rPr lang="ru-RU" sz="3600" dirty="0" smtClean="0">
                <a:solidFill>
                  <a:srgbClr val="FFFF00"/>
                </a:solidFill>
              </a:rPr>
              <a:t> логические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действия </a:t>
            </a:r>
            <a:r>
              <a:rPr lang="ru-RU" sz="3600" dirty="0">
                <a:solidFill>
                  <a:srgbClr val="FFFF00"/>
                </a:solidFill>
              </a:rPr>
              <a:t>постановки и решения </a:t>
            </a:r>
            <a:r>
              <a:rPr lang="ru-RU" sz="3600" dirty="0" smtClean="0">
                <a:solidFill>
                  <a:srgbClr val="FFFF00"/>
                </a:solidFill>
              </a:rPr>
              <a:t>проблем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8211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692696"/>
            <a:ext cx="6523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err="1"/>
              <a:t>Общеучебные</a:t>
            </a:r>
            <a:r>
              <a:rPr lang="ru-RU" sz="2800" b="1" i="1" dirty="0"/>
              <a:t> универсальные действия: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41277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самостоятельное выделение и формулирование познавательной цели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поиск и выделение необходимой информации; применение методов информационного поиска, в том числе с помощью компьютерных средств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структурирование знаний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осознанное и произвольное построение речевого высказывания в устной и письменной форме;</a:t>
            </a:r>
          </a:p>
        </p:txBody>
      </p:sp>
    </p:spTree>
    <p:extLst>
      <p:ext uri="{BB962C8B-B14F-4D97-AF65-F5344CB8AC3E}">
        <p14:creationId xmlns:p14="http://schemas.microsoft.com/office/powerpoint/2010/main" val="402628760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59261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412776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выбор наиболее эффективных способов решения задач в зависимости от конкретных условий</a:t>
            </a:r>
            <a:r>
              <a:rPr lang="ru-RU" sz="24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рефлексия способов и условий действия, контроль и оценка процесса и результатов деятельности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смысловое чтение; понимание и адекватная оценка языка средств массовой информации</a:t>
            </a:r>
            <a:r>
              <a:rPr lang="ru-RU" sz="24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постановка и формулирование проблемы, самостоятельное создание алгоритмов деятельности при решении проблем творческого и поискового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331352218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620688"/>
            <a:ext cx="559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знаково-символические действия: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62186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моделирование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преобразование модели с целью выявления общих законов, определяющих данную предметную область.</a:t>
            </a:r>
          </a:p>
        </p:txBody>
      </p:sp>
    </p:spTree>
    <p:extLst>
      <p:ext uri="{BB962C8B-B14F-4D97-AF65-F5344CB8AC3E}">
        <p14:creationId xmlns:p14="http://schemas.microsoft.com/office/powerpoint/2010/main" val="417385145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92696"/>
            <a:ext cx="6142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Логические универсальные действия: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55679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анализ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синтез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FF99"/>
                </a:solidFill>
              </a:rPr>
              <a:t>сравнение</a:t>
            </a:r>
            <a:r>
              <a:rPr lang="ru-RU" sz="2800" dirty="0">
                <a:solidFill>
                  <a:srgbClr val="00FF99"/>
                </a:solidFill>
              </a:rPr>
              <a:t>, классификация объектов по выделенным </a:t>
            </a:r>
            <a:r>
              <a:rPr lang="ru-RU" sz="2800" dirty="0" smtClean="0">
                <a:solidFill>
                  <a:srgbClr val="00FF99"/>
                </a:solidFill>
              </a:rPr>
              <a:t>признакам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подведение под понятие, выведение следствий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установление причинно-следственных связей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 построение логической цепи рассуждений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 </a:t>
            </a:r>
            <a:r>
              <a:rPr lang="ru-RU" sz="2800" dirty="0" smtClean="0">
                <a:solidFill>
                  <a:srgbClr val="00FF99"/>
                </a:solidFill>
              </a:rPr>
              <a:t>доказательство, </a:t>
            </a:r>
            <a:r>
              <a:rPr lang="ru-RU" sz="2800" dirty="0" smtClean="0">
                <a:solidFill>
                  <a:srgbClr val="FFFF00"/>
                </a:solidFill>
              </a:rPr>
              <a:t>выдвижение </a:t>
            </a:r>
            <a:r>
              <a:rPr lang="ru-RU" sz="2800" dirty="0">
                <a:solidFill>
                  <a:srgbClr val="FFFF00"/>
                </a:solidFill>
              </a:rPr>
              <a:t>гипотез и их обоснование.</a:t>
            </a:r>
          </a:p>
        </p:txBody>
      </p:sp>
    </p:spTree>
    <p:extLst>
      <p:ext uri="{BB962C8B-B14F-4D97-AF65-F5344CB8AC3E}">
        <p14:creationId xmlns:p14="http://schemas.microsoft.com/office/powerpoint/2010/main" val="184517284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20688"/>
            <a:ext cx="5654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Постановка и решение проблемы: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72816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формулирование проблемы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 самостоятельное создание способов решения проблем творческого и поискового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355412812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Видами коммуникативных действий являются: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34076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планирование учебного сотрудничества с учителем и сверстниками – определение целей, функций участников, способов взаимодействия</a:t>
            </a:r>
            <a:r>
              <a:rPr lang="ru-RU" sz="24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 постановка вопросов – инициативное сотрудничество в поиске и сборе информации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 разрешение конфликтов – выявление, идентификация проблемы, поиск и оценка альтернативных способов разрешение конфликта, принятие решения и его реализация;</a:t>
            </a:r>
          </a:p>
          <a:p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388310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32980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управление поведением партнера – контроль, коррекция, оценка действий партнера</a:t>
            </a:r>
            <a:r>
              <a:rPr lang="ru-RU" sz="2400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FF99"/>
                </a:solidFill>
              </a:rPr>
              <a:t>умение с достаточной полнотой и точностью выражать свои мысли в соответствии с задачами и условиями коммуникации, владение монологической и диалогической формами речи в соответствии с грамматическими и синтаксическими нормами родного языка.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70104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44579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772816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 « Урок – это зеркало общей и педагогической культуры учителя, мерило его интеллектуального богатства, показатель его кругозора, эрудиции</a:t>
            </a:r>
            <a:r>
              <a:rPr lang="ru-RU" sz="3200" b="1" i="1" dirty="0" smtClean="0"/>
              <a:t>»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692696"/>
            <a:ext cx="3231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В.А. Сухомлинский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0363" y="476672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Критериями оценки </a:t>
            </a:r>
            <a:r>
              <a:rPr lang="ru-RU" sz="2800" b="1" i="1" dirty="0" err="1"/>
              <a:t>сформированности</a:t>
            </a:r>
            <a:r>
              <a:rPr lang="ru-RU" sz="2800" b="1" i="1" dirty="0"/>
              <a:t> УУД у учащихся выступают: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700808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FF99"/>
                </a:solidFill>
              </a:rPr>
              <a:t>соответствие возрастно-психологическим нормативным требованиям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соответствие </a:t>
            </a:r>
            <a:r>
              <a:rPr lang="ru-RU" sz="2800" dirty="0">
                <a:solidFill>
                  <a:srgbClr val="FFFF00"/>
                </a:solidFill>
              </a:rPr>
              <a:t>свойств УУД заранее заданным требованиям. </a:t>
            </a:r>
          </a:p>
        </p:txBody>
      </p:sp>
    </p:spTree>
    <p:extLst>
      <p:ext uri="{BB962C8B-B14F-4D97-AF65-F5344CB8AC3E}">
        <p14:creationId xmlns:p14="http://schemas.microsoft.com/office/powerpoint/2010/main" val="328654644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511901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Функции универсальных учебных действий включают: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7"/>
            <a:ext cx="82132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00"/>
                </a:solidFill>
              </a:rPr>
              <a:t>обеспечение возможностей обучающегося самостоятельно осуществлять деятельность учения, ставить учебные цели, искать и использовать необходимые средства и способы достижения, контролировать и оценивать процесс и результаты деятельности;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FF99"/>
                </a:solidFill>
              </a:rPr>
              <a:t>                                                                                                                  создание </a:t>
            </a:r>
            <a:r>
              <a:rPr lang="ru-RU" sz="2400" dirty="0">
                <a:solidFill>
                  <a:srgbClr val="00FF99"/>
                </a:solidFill>
              </a:rPr>
              <a:t>условий для развития личности и ее самореализации на основе готовности к непрерывному образованию, компетентности «научить учиться», толерантности </a:t>
            </a:r>
            <a:r>
              <a:rPr lang="ru-RU" sz="2400" dirty="0" smtClean="0">
                <a:solidFill>
                  <a:srgbClr val="00FF99"/>
                </a:solidFill>
              </a:rPr>
              <a:t>жизни;</a:t>
            </a:r>
            <a:endParaRPr lang="ru-RU" sz="24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                                         обеспечение </a:t>
            </a:r>
            <a:r>
              <a:rPr lang="ru-RU" sz="2400" dirty="0">
                <a:solidFill>
                  <a:srgbClr val="FFFF00"/>
                </a:solidFill>
              </a:rPr>
              <a:t>успешного усвоения знаний, умений и навыков и формирование картины мира и компетентностей в любой предметной области познания.</a:t>
            </a:r>
          </a:p>
        </p:txBody>
      </p:sp>
    </p:spTree>
    <p:extLst>
      <p:ext uri="{BB962C8B-B14F-4D97-AF65-F5344CB8AC3E}">
        <p14:creationId xmlns:p14="http://schemas.microsoft.com/office/powerpoint/2010/main" val="142075318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620688"/>
            <a:ext cx="6747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Условия, обеспечивающие развитие УУД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556792"/>
            <a:ext cx="79208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Формирование УУД в образовательном процессе определяется тремя следующими взаимодополняющими положениями</a:t>
            </a: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</a:p>
          <a:p>
            <a:endParaRPr lang="ru-RU" sz="20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Формирование УУД как цель образовательного процесса определяет его содержание и организацию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</a:p>
          <a:p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/>
              <a:t> </a:t>
            </a:r>
            <a:r>
              <a:rPr lang="ru-RU" sz="2400" dirty="0">
                <a:solidFill>
                  <a:srgbClr val="00FF99"/>
                </a:solidFill>
              </a:rPr>
              <a:t>Формирование УУД происходит в контексте усвоения разных предметных дисциплин</a:t>
            </a:r>
            <a:r>
              <a:rPr lang="ru-RU" sz="2400" dirty="0" smtClean="0">
                <a:solidFill>
                  <a:srgbClr val="00FF99"/>
                </a:solidFill>
              </a:rPr>
              <a:t>.</a:t>
            </a:r>
          </a:p>
          <a:p>
            <a:endParaRPr lang="ru-RU" sz="2400" dirty="0">
              <a:solidFill>
                <a:srgbClr val="00FF99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УУД, их свойства и качества определяют эффективность образовательного процесса, в частности усвоение знаний и умений, формирование образа мира и основных видов компетентности учащегося, в том числе социальной и личностной.</a:t>
            </a:r>
          </a:p>
          <a:p>
            <a:endParaRPr lang="ru-RU" sz="2400" dirty="0">
              <a:solidFill>
                <a:srgbClr val="00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5429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4405" y="527396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« Если мы будем учить сегодня </a:t>
            </a:r>
            <a:r>
              <a:rPr lang="ru-RU" sz="2400" b="1" i="1" dirty="0" err="1"/>
              <a:t>так,как</a:t>
            </a:r>
            <a:r>
              <a:rPr lang="ru-RU" sz="2400" b="1" i="1" dirty="0"/>
              <a:t> мы учили вчера, мы украдем у детей завтра».  </a:t>
            </a:r>
            <a:r>
              <a:rPr lang="ru-RU" sz="1200" b="1" i="1" dirty="0"/>
              <a:t>Джон </a:t>
            </a:r>
            <a:r>
              <a:rPr lang="ru-RU" sz="1200" b="1" i="1" dirty="0" err="1"/>
              <a:t>Дьюи</a:t>
            </a:r>
            <a:endParaRPr lang="ru-RU" sz="1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6632"/>
            <a:ext cx="7920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Характеристика изменений в деятельности педагога, работающего по ФГОС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342754"/>
              </p:ext>
            </p:extLst>
          </p:nvPr>
        </p:nvGraphicFramePr>
        <p:xfrm>
          <a:off x="539552" y="1268760"/>
          <a:ext cx="8496944" cy="595777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8112"/>
                <a:gridCol w="2952328"/>
                <a:gridCol w="4536504"/>
              </a:tblGrid>
              <a:tr h="2600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+mj-lt"/>
                        </a:rPr>
                        <a:t>Предмет изменений</a:t>
                      </a:r>
                      <a:endParaRPr lang="ru-RU" sz="9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+mj-lt"/>
                        </a:rPr>
                        <a:t>Традиционная деятельность учителя</a:t>
                      </a:r>
                      <a:endParaRPr lang="ru-RU" sz="9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+mj-lt"/>
                        </a:rPr>
                        <a:t>Деятельность учителя, работающего по ФГОС</a:t>
                      </a:r>
                      <a:endParaRPr lang="ru-RU" sz="9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374944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Подготовка к уроку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Учитель пользуется жестко структурированным конспектом урока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Учитель пользуется сценарным планом урока, предоставляющим ему свободу в выборе форм, способов и приемов обучения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3749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При подготовке к уроку учитель использует учебник и методические рекомендации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При подготовке к уроку учитель использует учебник и методические рекомендации,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интернет-ресурсы</a:t>
                      </a:r>
                      <a:r>
                        <a:rPr lang="ru-RU" sz="105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,. 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374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Основные этапы урока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Объяснение и закрепление учебного материала. Большое количество времени занимает речь учителя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Самостоятельная деятельность обучающихся (более половины времени урока)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7498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Главная цель учителя на уроке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Успеть выполнить все, что запланировано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Организовать деятельность детей: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• по поиску и обработке информации;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• обобщению способов действия;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• постановке учебной задачи и т. д.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7498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Формулирование заданий для </a:t>
                      </a:r>
                      <a:r>
                        <a:rPr lang="ru-RU" sz="105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обучающихся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Формулировки: решите, спишите, сравните, найдите, выпишите, выполните и т. д.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Формулировки: проанализируйте, докажите (объясните), сравните, выразите символом, создайте схему или модель, продолжите, обобщите (сделайте вывод), выберите решение или способ решения, исследуйте, оцените, измените, придумайте и т. д.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1874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Форма урока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Преимущественно фронтальная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Преимущественно групповая и/или индивидуальная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5624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Нестандартное ведение уроков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–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Учитель ведет урок в параллельном классе, урок ведут два педагога (совместно с учителями информатики, психологами и логопедами), урок проходит с поддержкой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тьютора</a:t>
                      </a: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или в присутствии родителей обучающихся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5624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Взаимодействие с родителями обучающихся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Происходит в виде лекций, родители не включены в образовательный процесс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Информированность родителей обучающихся. Они имеют возможность участвовать в образовательном процессе. Общение учителя с родителями школьников может осуществляться при помощи Интернета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374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Образовательная среда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Создается учителем. Выставки работ обучающихся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Создается обучающимися (дети изготавливают учебный материал, проводят презентации). 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187472">
                <a:tc row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Результаты обучения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Предметные результаты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Не только предметные результаты, но и личностные, </a:t>
                      </a:r>
                      <a:r>
                        <a:rPr lang="ru-RU" sz="105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метапредметные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1874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Нет портфолио обучающегося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Создание портфолио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1874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Основная оценка – оценка учителя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Ориентир на самооценку обучающегося, формирование адекватной самооценки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  <a:tr h="4103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Важны положительные оценки учеников по итогам контрольных работ</a:t>
                      </a:r>
                      <a:endParaRPr lang="ru-RU" sz="105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Учет динамики результатов обучения детей относительно самих себя. Оценка промежуточных результатов обучения</a:t>
                      </a:r>
                      <a:endParaRPr lang="ru-RU" sz="105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5018" marR="2501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95023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620688"/>
            <a:ext cx="6172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Структура технологической карты: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0768"/>
            <a:ext cx="78488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•название </a:t>
            </a:r>
            <a:r>
              <a:rPr lang="ru-RU" sz="2400" dirty="0">
                <a:solidFill>
                  <a:srgbClr val="FFFF00"/>
                </a:solidFill>
              </a:rPr>
              <a:t>темы с указанием часов, отведенных на ее изучение;</a:t>
            </a:r>
          </a:p>
          <a:p>
            <a:r>
              <a:rPr lang="ru-RU" sz="2400" dirty="0" smtClean="0">
                <a:solidFill>
                  <a:srgbClr val="00FF99"/>
                </a:solidFill>
              </a:rPr>
              <a:t>•планируемые </a:t>
            </a:r>
            <a:r>
              <a:rPr lang="ru-RU" sz="2400" dirty="0">
                <a:solidFill>
                  <a:srgbClr val="00FF99"/>
                </a:solidFill>
              </a:rPr>
              <a:t>результаты (предметные, личностные, </a:t>
            </a:r>
            <a:r>
              <a:rPr lang="ru-RU" sz="2400" dirty="0" err="1">
                <a:solidFill>
                  <a:srgbClr val="00FF99"/>
                </a:solidFill>
              </a:rPr>
              <a:t>метапредметные</a:t>
            </a:r>
            <a:r>
              <a:rPr lang="ru-RU" sz="2400" dirty="0">
                <a:solidFill>
                  <a:srgbClr val="00FF99"/>
                </a:solidFill>
              </a:rPr>
              <a:t>);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•</a:t>
            </a:r>
            <a:r>
              <a:rPr lang="ru-RU" sz="2400" dirty="0" err="1" smtClean="0">
                <a:solidFill>
                  <a:srgbClr val="FFFF00"/>
                </a:solidFill>
              </a:rPr>
              <a:t>межпредметные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связи и особенности организации пространства (формы работы и ресурсы);</a:t>
            </a:r>
          </a:p>
          <a:p>
            <a:r>
              <a:rPr lang="ru-RU" sz="2400" dirty="0" smtClean="0">
                <a:solidFill>
                  <a:srgbClr val="00FF99"/>
                </a:solidFill>
              </a:rPr>
              <a:t>•этапы </a:t>
            </a:r>
            <a:r>
              <a:rPr lang="ru-RU" sz="2400" dirty="0">
                <a:solidFill>
                  <a:srgbClr val="00FF99"/>
                </a:solidFill>
              </a:rPr>
              <a:t>изучения темы (на каждом этапе работы определяется цель и прогнозируемый результат, даются практические задания на отработку материала и диагностические задания на проверку его понимания и усвоения);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•контрольное </a:t>
            </a:r>
            <a:r>
              <a:rPr lang="ru-RU" sz="2400" dirty="0">
                <a:solidFill>
                  <a:srgbClr val="FFFF00"/>
                </a:solidFill>
              </a:rPr>
              <a:t>задание на проверку достижения планируемых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304325829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92696"/>
            <a:ext cx="71310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Технологическая карта позволит учителю: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1277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FF99"/>
                </a:solidFill>
              </a:rPr>
              <a:t>•реализовать </a:t>
            </a:r>
            <a:r>
              <a:rPr lang="ru-RU" sz="2400" dirty="0">
                <a:solidFill>
                  <a:srgbClr val="00FF99"/>
                </a:solidFill>
              </a:rPr>
              <a:t>планируемые результаты ФГОС второго поколения;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                                           •системно </a:t>
            </a:r>
            <a:r>
              <a:rPr lang="ru-RU" sz="2400" dirty="0">
                <a:solidFill>
                  <a:srgbClr val="FFFF00"/>
                </a:solidFill>
              </a:rPr>
              <a:t>формировать у учащихся универсальные учебные действия;</a:t>
            </a:r>
          </a:p>
          <a:p>
            <a:r>
              <a:rPr lang="ru-RU" sz="2400" dirty="0" smtClean="0">
                <a:solidFill>
                  <a:srgbClr val="00FF99"/>
                </a:solidFill>
              </a:rPr>
              <a:t>                                                                                                        •проектировать </a:t>
            </a:r>
            <a:r>
              <a:rPr lang="ru-RU" sz="2400" dirty="0">
                <a:solidFill>
                  <a:srgbClr val="00FF99"/>
                </a:solidFill>
              </a:rPr>
              <a:t>свою деятельность на четверть, полугодие, год посредством перехода от поурочного планирования к проектированию темы;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                                                       •на </a:t>
            </a:r>
            <a:r>
              <a:rPr lang="ru-RU" sz="2400" dirty="0">
                <a:solidFill>
                  <a:srgbClr val="FFFF00"/>
                </a:solidFill>
              </a:rPr>
              <a:t>практике реализовать </a:t>
            </a:r>
            <a:r>
              <a:rPr lang="ru-RU" sz="2400" dirty="0" err="1">
                <a:solidFill>
                  <a:srgbClr val="FFFF00"/>
                </a:solidFill>
              </a:rPr>
              <a:t>межпредметные</a:t>
            </a:r>
            <a:r>
              <a:rPr lang="ru-RU" sz="2400" dirty="0">
                <a:solidFill>
                  <a:srgbClr val="FFFF00"/>
                </a:solidFill>
              </a:rPr>
              <a:t> связи; </a:t>
            </a:r>
          </a:p>
          <a:p>
            <a:r>
              <a:rPr lang="ru-RU" sz="2400" dirty="0" smtClean="0">
                <a:solidFill>
                  <a:srgbClr val="00FF99"/>
                </a:solidFill>
              </a:rPr>
              <a:t>                                                                                                          •выполнять </a:t>
            </a:r>
            <a:r>
              <a:rPr lang="ru-RU" sz="2400" dirty="0">
                <a:solidFill>
                  <a:srgbClr val="00FF99"/>
                </a:solidFill>
              </a:rPr>
              <a:t>диагностику достижения планируемых результатов учащимися на каждом этапе освоения темы.</a:t>
            </a:r>
          </a:p>
        </p:txBody>
      </p:sp>
    </p:spTree>
    <p:extLst>
      <p:ext uri="{BB962C8B-B14F-4D97-AF65-F5344CB8AC3E}">
        <p14:creationId xmlns:p14="http://schemas.microsoft.com/office/powerpoint/2010/main" val="68535350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216780"/>
              </p:ext>
            </p:extLst>
          </p:nvPr>
        </p:nvGraphicFramePr>
        <p:xfrm>
          <a:off x="785754" y="285728"/>
          <a:ext cx="8215402" cy="6135089"/>
        </p:xfrm>
        <a:graphic>
          <a:graphicData uri="http://schemas.openxmlformats.org/drawingml/2006/table">
            <a:tbl>
              <a:tblPr/>
              <a:tblGrid>
                <a:gridCol w="4107702"/>
                <a:gridCol w="4107700"/>
              </a:tblGrid>
              <a:tr h="767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Традиционное обучение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Инновационное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развивающее обучение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bg1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22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базируется на принципе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доступности;</a:t>
                      </a:r>
                      <a:endParaRPr kumimoji="0" lang="ru-RU" sz="2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 опирается на зону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ближайшего развития; </a:t>
                      </a:r>
                      <a:endParaRPr kumimoji="0" lang="ru-RU" sz="2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учащийся выступает в роли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объекта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ПД;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учащийся действует как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собственной УД; 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ориентировано на усвоение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определенной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суммы знаний; 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нацелено на усвоение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способов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познания как конечной цели учения; 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 развивает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обыденное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мышление, эмпирический способ познания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 развивает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теоретическое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мышление и теоретический способ познания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7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 решая конкретно-практические задачи, учащиеся усваивают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частные способы</a:t>
                      </a:r>
                      <a:endParaRPr kumimoji="0" lang="ru-RU" sz="2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 на первый план выступают учебные задачи, решая их учащиеся, усваивают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 способы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умственной деятельности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 в результате формируется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 –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человек, способный к исполнительской деятельности.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0066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 формируется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личность,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способная к самостоятельной творческой деятельности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Критерии эффективности современного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77001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>
                <a:solidFill>
                  <a:srgbClr val="00FF99"/>
                </a:solidFill>
              </a:rPr>
              <a:t>Обучение </a:t>
            </a:r>
            <a:r>
              <a:rPr lang="ru-RU" sz="2400" dirty="0">
                <a:solidFill>
                  <a:srgbClr val="00FF99"/>
                </a:solidFill>
              </a:rPr>
              <a:t>через открытие </a:t>
            </a:r>
          </a:p>
          <a:p>
            <a:r>
              <a:rPr lang="ru-RU" sz="2400" dirty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Самоопределение </a:t>
            </a:r>
            <a:r>
              <a:rPr lang="ru-RU" sz="2400" dirty="0">
                <a:solidFill>
                  <a:srgbClr val="FFFF00"/>
                </a:solidFill>
              </a:rPr>
              <a:t>обучаемого к выполнению той или иной образовательной деятельности. </a:t>
            </a:r>
          </a:p>
          <a:p>
            <a:r>
              <a:rPr lang="ru-RU" sz="2400" dirty="0"/>
              <a:t> </a:t>
            </a:r>
            <a:r>
              <a:rPr lang="ru-RU" sz="2400" dirty="0" smtClean="0">
                <a:solidFill>
                  <a:srgbClr val="00FF99"/>
                </a:solidFill>
              </a:rPr>
              <a:t>Наличие </a:t>
            </a:r>
            <a:r>
              <a:rPr lang="ru-RU" sz="2400" dirty="0">
                <a:solidFill>
                  <a:srgbClr val="00FF99"/>
                </a:solidFill>
              </a:rPr>
              <a:t>дискуссий, характеризующихся различными  точками зрения по изучаемым вопросам, сопоставлением их, поиском за счет обсуждения истинной точки зрения. </a:t>
            </a:r>
          </a:p>
          <a:p>
            <a:r>
              <a:rPr lang="ru-RU" sz="2400" dirty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Развитие </a:t>
            </a:r>
            <a:r>
              <a:rPr lang="ru-RU" sz="2400" dirty="0">
                <a:solidFill>
                  <a:srgbClr val="FFFF00"/>
                </a:solidFill>
              </a:rPr>
              <a:t>личности </a:t>
            </a:r>
          </a:p>
          <a:p>
            <a:r>
              <a:rPr lang="ru-RU" sz="2400" dirty="0"/>
              <a:t> </a:t>
            </a:r>
            <a:r>
              <a:rPr lang="ru-RU" sz="2400" dirty="0" smtClean="0">
                <a:solidFill>
                  <a:srgbClr val="00FF99"/>
                </a:solidFill>
              </a:rPr>
              <a:t>Способность </a:t>
            </a:r>
            <a:r>
              <a:rPr lang="ru-RU" sz="2400" dirty="0">
                <a:solidFill>
                  <a:srgbClr val="00FF99"/>
                </a:solidFill>
              </a:rPr>
              <a:t>ученика проектировать предстоящую деятельность, быть ее субъектом </a:t>
            </a:r>
          </a:p>
          <a:p>
            <a:r>
              <a:rPr lang="ru-RU" sz="2400" dirty="0"/>
              <a:t> </a:t>
            </a:r>
            <a:r>
              <a:rPr lang="ru-RU" sz="2400" dirty="0">
                <a:solidFill>
                  <a:srgbClr val="FFFF00"/>
                </a:solidFill>
              </a:rPr>
              <a:t>Осознание учеником деятельности: того как, каким способом получен результат, какие при этом встречались затруднения , как они были устранены, и что чувствовал  ученик при этом. </a:t>
            </a:r>
          </a:p>
          <a:p>
            <a:r>
              <a:rPr lang="ru-RU" sz="2400" dirty="0">
                <a:solidFill>
                  <a:srgbClr val="FFFF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4859337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12776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Моделирование </a:t>
            </a:r>
            <a:r>
              <a:rPr lang="ru-RU" sz="2400" dirty="0">
                <a:solidFill>
                  <a:srgbClr val="FFFF00"/>
                </a:solidFill>
              </a:rPr>
              <a:t>жизненно важных профессиональных затруднений в образовательном пространстве и поиск путей их решения.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                    </a:t>
            </a:r>
            <a:r>
              <a:rPr lang="ru-RU" sz="2400" dirty="0" smtClean="0">
                <a:solidFill>
                  <a:srgbClr val="00FF99"/>
                </a:solidFill>
              </a:rPr>
              <a:t>Позволяет </a:t>
            </a:r>
            <a:r>
              <a:rPr lang="ru-RU" sz="2400" dirty="0">
                <a:solidFill>
                  <a:srgbClr val="00FF99"/>
                </a:solidFill>
              </a:rPr>
              <a:t>ученикам в коллективном поиске приходить к открытию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Ученик </a:t>
            </a:r>
            <a:r>
              <a:rPr lang="ru-RU" sz="2400" dirty="0">
                <a:solidFill>
                  <a:srgbClr val="FFFF00"/>
                </a:solidFill>
              </a:rPr>
              <a:t>испытывает радость от преодоленной трудности учения, будь то: задача, пример, правило, закон, теорема или  -   выведенное самостоятельно понятие.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                           </a:t>
            </a:r>
            <a:endParaRPr lang="ru-RU" sz="2400" dirty="0">
              <a:solidFill>
                <a:srgbClr val="00FF99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1538"/>
            <a:ext cx="7278391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49401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98884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«Образование для жизни</a:t>
            </a:r>
            <a:r>
              <a:rPr lang="ru-RU" sz="3600" b="1" i="1" dirty="0" smtClean="0"/>
              <a:t>»</a:t>
            </a:r>
          </a:p>
          <a:p>
            <a:endParaRPr lang="ru-RU" sz="3600" b="1" i="1" dirty="0"/>
          </a:p>
          <a:p>
            <a:r>
              <a:rPr lang="ru-RU" sz="3600" b="1" i="1" dirty="0" smtClean="0"/>
              <a:t> </a:t>
            </a:r>
            <a:r>
              <a:rPr lang="ru-RU" sz="3600" b="1" i="1" dirty="0" smtClean="0">
                <a:solidFill>
                  <a:srgbClr val="00FF99"/>
                </a:solidFill>
              </a:rPr>
              <a:t>«</a:t>
            </a:r>
            <a:r>
              <a:rPr lang="ru-RU" sz="3600" b="1" i="1" dirty="0">
                <a:solidFill>
                  <a:srgbClr val="00FF99"/>
                </a:solidFill>
              </a:rPr>
              <a:t>Образование на протяжении всей жизни»</a:t>
            </a:r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>
            <a:off x="4211960" y="2492896"/>
            <a:ext cx="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404664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Современному  обществу нужны образованные, </a:t>
            </a:r>
            <a:r>
              <a:rPr lang="ru-RU" sz="28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предприимчивые люди</a:t>
            </a:r>
            <a:endParaRPr lang="ru-RU" sz="280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2315" y="1556792"/>
            <a:ext cx="8286808" cy="49164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o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Times New Roman" pitchFamily="18" charset="0"/>
              </a:rPr>
              <a:t>анализировать свои действия;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o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99"/>
                </a:solidFill>
                <a:effectLst/>
                <a:uLnTx/>
                <a:uFillTx/>
                <a:cs typeface="Times New Roman" pitchFamily="18" charset="0"/>
              </a:rPr>
              <a:t>самостоятельно принимать решения, прогнозируя их возможные последствия;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o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Times New Roman" pitchFamily="18" charset="0"/>
              </a:rPr>
              <a:t>отличаться мобильностью;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o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99"/>
                </a:solidFill>
                <a:effectLst/>
                <a:uLnTx/>
                <a:uFillTx/>
                <a:cs typeface="Times New Roman" pitchFamily="18" charset="0"/>
              </a:rPr>
              <a:t>быть способны к сотрудничеству;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o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-main-pic" descr="Картинка 26 из 656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7740352" y="3717032"/>
            <a:ext cx="1018151" cy="1235064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2557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Какие требования предъявляются к современному уроку: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379677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• </a:t>
            </a:r>
            <a:r>
              <a:rPr lang="ru-RU" sz="2800" dirty="0">
                <a:solidFill>
                  <a:srgbClr val="FFFF00"/>
                </a:solidFill>
              </a:rPr>
              <a:t>урок должен быть проблемным и развивающим: учитель сам нацеливается на сотрудничество с учениками и умеет направлять учеников на сотрудничество с учителем и одноклассниками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  <a:endParaRPr lang="ru-RU" sz="1100" dirty="0" smtClean="0">
              <a:solidFill>
                <a:srgbClr val="FFFF00"/>
              </a:solidFill>
            </a:endParaRP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00FF99"/>
                </a:solidFill>
              </a:rPr>
              <a:t>•учитель организует проблемные и поисковые ситуации, активизирует деятельность учащихся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</a:p>
          <a:p>
            <a:endParaRPr lang="ru-RU" sz="2800" dirty="0" smtClean="0">
              <a:solidFill>
                <a:srgbClr val="00FF99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вывод делают сами учащиеся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00FF99"/>
                </a:solidFill>
              </a:rPr>
              <a:t>• минимум репродукции и максимум творчества и сотворчества;</a:t>
            </a:r>
          </a:p>
          <a:p>
            <a:endParaRPr lang="ru-RU" sz="2800" dirty="0">
              <a:solidFill>
                <a:srgbClr val="00FF99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315991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• </a:t>
            </a:r>
            <a:r>
              <a:rPr lang="ru-RU" sz="2800" dirty="0" err="1">
                <a:solidFill>
                  <a:srgbClr val="FFFF00"/>
                </a:solidFill>
              </a:rPr>
              <a:t>времясбережение</a:t>
            </a:r>
            <a:r>
              <a:rPr lang="ru-RU" sz="2800" dirty="0">
                <a:solidFill>
                  <a:srgbClr val="FFFF00"/>
                </a:solidFill>
              </a:rPr>
              <a:t> и </a:t>
            </a:r>
            <a:r>
              <a:rPr lang="ru-RU" sz="2800" dirty="0" err="1">
                <a:solidFill>
                  <a:srgbClr val="FFFF00"/>
                </a:solidFill>
              </a:rPr>
              <a:t>здоровьесбережение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>
                <a:solidFill>
                  <a:srgbClr val="00FF99"/>
                </a:solidFill>
              </a:rPr>
              <a:t>•учет уровня и возможностей учащихся, в котором учтены  такие аспекты, как профиль класса, стремление учащихся, настроение детей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</a:p>
          <a:p>
            <a:endParaRPr lang="ru-RU" sz="2800" dirty="0">
              <a:solidFill>
                <a:srgbClr val="00FF99"/>
              </a:solidFill>
            </a:endParaRPr>
          </a:p>
          <a:p>
            <a:r>
              <a:rPr lang="ru-RU" sz="2800" dirty="0">
                <a:solidFill>
                  <a:srgbClr val="FFFF00"/>
                </a:solidFill>
              </a:rPr>
              <a:t>• умение демонстрировать методическое искусство учителя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/>
              <a:t>• </a:t>
            </a:r>
            <a:r>
              <a:rPr lang="ru-RU" sz="2800" dirty="0">
                <a:solidFill>
                  <a:srgbClr val="00FF99"/>
                </a:solidFill>
              </a:rPr>
              <a:t>планирование обратной связи</a:t>
            </a:r>
            <a:r>
              <a:rPr lang="ru-RU" sz="2800" dirty="0" smtClean="0">
                <a:solidFill>
                  <a:srgbClr val="00FF99"/>
                </a:solidFill>
              </a:rPr>
              <a:t>;</a:t>
            </a:r>
          </a:p>
          <a:p>
            <a:endParaRPr lang="ru-RU" sz="2800" dirty="0">
              <a:solidFill>
                <a:srgbClr val="00FF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6672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Какие требования предъявляются к современному уроку:</a:t>
            </a:r>
          </a:p>
        </p:txBody>
      </p:sp>
    </p:spTree>
    <p:extLst>
      <p:ext uri="{BB962C8B-B14F-4D97-AF65-F5344CB8AC3E}">
        <p14:creationId xmlns:p14="http://schemas.microsoft.com/office/powerpoint/2010/main" val="304346055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В новых Стандартах сформулированы требования к современному учителю: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396388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А. М. Кондаков </a:t>
            </a:r>
            <a:r>
              <a:rPr lang="ru-RU" sz="2800" i="1" dirty="0">
                <a:solidFill>
                  <a:srgbClr val="FF66FF"/>
                </a:solidFill>
              </a:rPr>
              <a:t>«Стандарты второго поколения невозможны без учителя второго поколения</a:t>
            </a:r>
            <a:r>
              <a:rPr lang="ru-RU" sz="2800" i="1" dirty="0" smtClean="0">
                <a:solidFill>
                  <a:srgbClr val="FF66FF"/>
                </a:solidFill>
              </a:rPr>
              <a:t>»!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•демонстрирует </a:t>
            </a:r>
            <a:r>
              <a:rPr lang="ru-RU" sz="2800" dirty="0">
                <a:solidFill>
                  <a:srgbClr val="FFFF00"/>
                </a:solidFill>
              </a:rPr>
              <a:t>универсальные и предметные способы действий</a:t>
            </a:r>
          </a:p>
          <a:p>
            <a:r>
              <a:rPr lang="ru-RU" sz="2800" dirty="0" smtClean="0">
                <a:solidFill>
                  <a:srgbClr val="00FF99"/>
                </a:solidFill>
              </a:rPr>
              <a:t>                                                                                             •инициирует </a:t>
            </a:r>
            <a:r>
              <a:rPr lang="ru-RU" sz="2800" dirty="0">
                <a:solidFill>
                  <a:srgbClr val="00FF99"/>
                </a:solidFill>
              </a:rPr>
              <a:t>действия учащихся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                                                                                   •консультирует </a:t>
            </a:r>
            <a:r>
              <a:rPr lang="ru-RU" sz="2800" dirty="0">
                <a:solidFill>
                  <a:srgbClr val="FFFF00"/>
                </a:solidFill>
              </a:rPr>
              <a:t>и корректирует их действия</a:t>
            </a:r>
          </a:p>
          <a:p>
            <a:r>
              <a:rPr lang="ru-RU" sz="2800" dirty="0" smtClean="0">
                <a:solidFill>
                  <a:srgbClr val="00FF99"/>
                </a:solidFill>
              </a:rPr>
              <a:t>                                                                                           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445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628800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FF99"/>
                </a:solidFill>
              </a:rPr>
              <a:t>•находит способы включения в работу каждого ученика</a:t>
            </a:r>
          </a:p>
          <a:p>
            <a:r>
              <a:rPr lang="ru-RU" sz="2800" dirty="0">
                <a:solidFill>
                  <a:srgbClr val="FFFF00"/>
                </a:solidFill>
              </a:rPr>
              <a:t>                                                                                                 •создаёт условия для приобретения детьми жизненного опыта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</a:p>
          <a:p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FF99"/>
                </a:solidFill>
              </a:rPr>
              <a:t>применяет  </a:t>
            </a:r>
            <a:r>
              <a:rPr lang="ru-RU" sz="2800" dirty="0">
                <a:solidFill>
                  <a:srgbClr val="00FF99"/>
                </a:solidFill>
              </a:rPr>
              <a:t>развивающие технологии</a:t>
            </a:r>
            <a:r>
              <a:rPr lang="ru-RU" sz="2800" dirty="0" smtClean="0">
                <a:solidFill>
                  <a:srgbClr val="00FF99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обладает </a:t>
            </a:r>
            <a:r>
              <a:rPr lang="ru-RU" sz="2800" dirty="0">
                <a:solidFill>
                  <a:srgbClr val="FFFF00"/>
                </a:solidFill>
              </a:rPr>
              <a:t>информационной компетентностью.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1742"/>
            <a:ext cx="684076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28124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20688"/>
            <a:ext cx="3579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Личностные УУД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12776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FFFF00"/>
                </a:solidFill>
              </a:rPr>
              <a:t>самоопределение - личностное, профессиональное, жизненное самоопределение</a:t>
            </a:r>
            <a:r>
              <a:rPr lang="ru-RU" sz="2800" dirty="0" smtClean="0">
                <a:solidFill>
                  <a:srgbClr val="FFFF00"/>
                </a:solidFill>
              </a:rPr>
              <a:t>;</a:t>
            </a:r>
            <a:endParaRPr lang="ru-RU" sz="28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err="1" smtClean="0">
                <a:solidFill>
                  <a:srgbClr val="00FF99"/>
                </a:solidFill>
              </a:rPr>
              <a:t>смыслообразование</a:t>
            </a:r>
            <a:r>
              <a:rPr lang="ru-RU" sz="2800" dirty="0" smtClean="0">
                <a:solidFill>
                  <a:srgbClr val="00FF99"/>
                </a:solidFill>
              </a:rPr>
              <a:t> </a:t>
            </a:r>
            <a:r>
              <a:rPr lang="ru-RU" sz="2800" dirty="0">
                <a:solidFill>
                  <a:srgbClr val="00FF99"/>
                </a:solidFill>
              </a:rPr>
              <a:t>- установление учащимися    связи между целью учебной деятельности и ее </a:t>
            </a:r>
            <a:r>
              <a:rPr lang="ru-RU" sz="2800" dirty="0" smtClean="0">
                <a:solidFill>
                  <a:srgbClr val="00FF99"/>
                </a:solidFill>
              </a:rPr>
              <a:t>мотивом.</a:t>
            </a:r>
            <a:endParaRPr lang="ru-RU" sz="2800" dirty="0" smtClean="0">
              <a:solidFill>
                <a:srgbClr val="00FF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  </a:t>
            </a:r>
            <a:r>
              <a:rPr lang="ru-RU" sz="2800" dirty="0">
                <a:solidFill>
                  <a:srgbClr val="FFFF00"/>
                </a:solidFill>
              </a:rPr>
              <a:t>нравственно-этическая ориентация - действие нравственно – этического оценивания усваиваемого содержания, обеспечивающее личностный моральный выбор на основе социальных и личностных ценностей</a:t>
            </a:r>
            <a:r>
              <a:rPr lang="ru-RU" sz="2400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622445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_presentation">
  <a:themeElements>
    <a:clrScheme name="Другая 1">
      <a:dk1>
        <a:srgbClr val="0070C0"/>
      </a:dk1>
      <a:lt1>
        <a:srgbClr val="00B0F0"/>
      </a:lt1>
      <a:dk2>
        <a:srgbClr val="0070C0"/>
      </a:dk2>
      <a:lt2>
        <a:srgbClr val="00B0F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book_presentatio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ook_presentation 1">
        <a:dk1>
          <a:srgbClr val="5F5F5F"/>
        </a:dk1>
        <a:lt1>
          <a:srgbClr val="FFFFFF"/>
        </a:lt1>
        <a:dk2>
          <a:srgbClr val="000000"/>
        </a:dk2>
        <a:lt2>
          <a:srgbClr val="B2B2B2"/>
        </a:lt2>
        <a:accent1>
          <a:srgbClr val="000000"/>
        </a:accent1>
        <a:accent2>
          <a:srgbClr val="C0C0C0"/>
        </a:accent2>
        <a:accent3>
          <a:srgbClr val="FFFFFF"/>
        </a:accent3>
        <a:accent4>
          <a:srgbClr val="505050"/>
        </a:accent4>
        <a:accent5>
          <a:srgbClr val="AAAAAA"/>
        </a:accent5>
        <a:accent6>
          <a:srgbClr val="AEAEAE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ok_presentation 2">
        <a:dk1>
          <a:srgbClr val="969696"/>
        </a:dk1>
        <a:lt1>
          <a:srgbClr val="DDDDDD"/>
        </a:lt1>
        <a:dk2>
          <a:srgbClr val="303060"/>
        </a:dk2>
        <a:lt2>
          <a:srgbClr val="FFFFFF"/>
        </a:lt2>
        <a:accent1>
          <a:srgbClr val="336699"/>
        </a:accent1>
        <a:accent2>
          <a:srgbClr val="6699FF"/>
        </a:accent2>
        <a:accent3>
          <a:srgbClr val="ADADB6"/>
        </a:accent3>
        <a:accent4>
          <a:srgbClr val="BDBDBD"/>
        </a:accent4>
        <a:accent5>
          <a:srgbClr val="ADB8CA"/>
        </a:accent5>
        <a:accent6>
          <a:srgbClr val="5C8AE7"/>
        </a:accent6>
        <a:hlink>
          <a:srgbClr val="918BDB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554</TotalTime>
  <Words>1668</Words>
  <Application>Microsoft Office PowerPoint</Application>
  <PresentationFormat>Экран (4:3)</PresentationFormat>
  <Paragraphs>205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book_presentation</vt:lpstr>
      <vt:lpstr>  Педагогический совет  МБОУ  СОШ №3 р.п.Хор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Twoja nazwa firmy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ppsworld.ru</dc:creator>
  <cp:lastModifiedBy>Марина</cp:lastModifiedBy>
  <cp:revision>60</cp:revision>
  <dcterms:created xsi:type="dcterms:W3CDTF">2013-05-17T09:36:36Z</dcterms:created>
  <dcterms:modified xsi:type="dcterms:W3CDTF">2014-11-22T10:33:41Z</dcterms:modified>
</cp:coreProperties>
</file>