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5" d="100"/>
          <a:sy n="45" d="100"/>
        </p:scale>
        <p:origin x="-2022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FB9D-0B3B-4DBB-9D8E-F427BD3AD6EC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9F60-63D3-4A4B-B146-53D10AB4B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FB9D-0B3B-4DBB-9D8E-F427BD3AD6EC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9F60-63D3-4A4B-B146-53D10AB4B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FB9D-0B3B-4DBB-9D8E-F427BD3AD6EC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9F60-63D3-4A4B-B146-53D10AB4B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FB9D-0B3B-4DBB-9D8E-F427BD3AD6EC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9F60-63D3-4A4B-B146-53D10AB4B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FB9D-0B3B-4DBB-9D8E-F427BD3AD6EC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9F60-63D3-4A4B-B146-53D10AB4B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FB9D-0B3B-4DBB-9D8E-F427BD3AD6EC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9F60-63D3-4A4B-B146-53D10AB4B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FB9D-0B3B-4DBB-9D8E-F427BD3AD6EC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9F60-63D3-4A4B-B146-53D10AB4B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FB9D-0B3B-4DBB-9D8E-F427BD3AD6EC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9F60-63D3-4A4B-B146-53D10AB4B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FB9D-0B3B-4DBB-9D8E-F427BD3AD6EC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9F60-63D3-4A4B-B146-53D10AB4B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FB9D-0B3B-4DBB-9D8E-F427BD3AD6EC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9F60-63D3-4A4B-B146-53D10AB4B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FB9D-0B3B-4DBB-9D8E-F427BD3AD6EC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9F60-63D3-4A4B-B146-53D10AB4B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8FB9D-0B3B-4DBB-9D8E-F427BD3AD6EC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D9F60-63D3-4A4B-B146-53D10AB4B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4162474"/>
          </a:xfrm>
        </p:spPr>
        <p:txBody>
          <a:bodyPr>
            <a:normAutofit/>
          </a:bodyPr>
          <a:lstStyle/>
          <a:p>
            <a:pPr algn="r"/>
            <a:r>
              <a:rPr lang="ru-RU" b="1" dirty="0">
                <a:solidFill>
                  <a:srgbClr val="FF0000"/>
                </a:solidFill>
              </a:rPr>
              <a:t>Основные требования к знаниям и умениям учащихся к концу обучения в 1 </a:t>
            </a:r>
            <a:r>
              <a:rPr lang="ru-RU" b="1" dirty="0" smtClean="0">
                <a:solidFill>
                  <a:srgbClr val="FF0000"/>
                </a:solidFill>
              </a:rPr>
              <a:t>классе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УМК «Школа России»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581128"/>
            <a:ext cx="8229600" cy="1789659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Головачёва Надежда Петровна, </a:t>
            </a:r>
          </a:p>
          <a:p>
            <a:pPr marL="0" indent="0" algn="r"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заместитель директора по УВР</a:t>
            </a:r>
          </a:p>
          <a:p>
            <a:pPr marL="0" indent="0" algn="r"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МБОУ «СОШ № 15»</a:t>
            </a:r>
          </a:p>
          <a:p>
            <a:pPr marL="0" indent="0" algn="r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г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 Бийска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user\Desktop\Классный руководитель-2015\фотки 15 шк\DSCN44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36912"/>
            <a:ext cx="3007870" cy="4010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397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Основные требования по обучению грамоте к знаниям , умениям и навыкам учащихся</a:t>
            </a:r>
            <a:b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на конец 1 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класса</a:t>
            </a: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000" b="1" dirty="0"/>
              <a:t>Ученик должен знать:</a:t>
            </a:r>
          </a:p>
          <a:p>
            <a:r>
              <a:rPr lang="ru-RU" sz="3000" dirty="0"/>
              <a:t>-название букв русского алфавита;</a:t>
            </a:r>
          </a:p>
          <a:p>
            <a:r>
              <a:rPr lang="ru-RU" sz="3000" dirty="0"/>
              <a:t>-способы обозначения твёрдости –мягкости согласных звуков на письме;</a:t>
            </a:r>
          </a:p>
          <a:p>
            <a:r>
              <a:rPr lang="ru-RU" sz="3000" dirty="0"/>
              <a:t>-способы обозначения звука (й) на письме;</a:t>
            </a:r>
          </a:p>
          <a:p>
            <a:r>
              <a:rPr lang="ru-RU" sz="3000" dirty="0"/>
              <a:t>-изученные орфограммы: заглавная буква, </a:t>
            </a:r>
            <a:endParaRPr lang="ru-RU" sz="3000" dirty="0" smtClean="0"/>
          </a:p>
          <a:p>
            <a:pPr marL="0" indent="0">
              <a:buNone/>
            </a:pPr>
            <a:r>
              <a:rPr lang="ru-RU" sz="3000" b="1" dirty="0"/>
              <a:t> </a:t>
            </a:r>
            <a:r>
              <a:rPr lang="ru-RU" sz="3000" b="1" dirty="0" smtClean="0"/>
              <a:t>     </a:t>
            </a:r>
            <a:r>
              <a:rPr lang="ru-RU" sz="3000" b="1" dirty="0" err="1" smtClean="0"/>
              <a:t>жи</a:t>
            </a:r>
            <a:r>
              <a:rPr lang="ru-RU" sz="3000" b="1" dirty="0" smtClean="0"/>
              <a:t>- </a:t>
            </a:r>
            <a:r>
              <a:rPr lang="ru-RU" sz="3000" b="1" dirty="0"/>
              <a:t>ши, </a:t>
            </a:r>
            <a:r>
              <a:rPr lang="ru-RU" sz="3000" b="1" dirty="0" err="1"/>
              <a:t>ча</a:t>
            </a:r>
            <a:r>
              <a:rPr lang="ru-RU" sz="3000" b="1" dirty="0"/>
              <a:t>- ща, чу-</a:t>
            </a:r>
            <a:r>
              <a:rPr lang="ru-RU" sz="3000" b="1" dirty="0" err="1"/>
              <a:t>щу</a:t>
            </a:r>
            <a:r>
              <a:rPr lang="ru-RU" sz="3000" dirty="0"/>
              <a:t>,</a:t>
            </a:r>
          </a:p>
          <a:p>
            <a:r>
              <a:rPr lang="ru-RU" sz="3000" dirty="0"/>
              <a:t>сочетания </a:t>
            </a:r>
            <a:r>
              <a:rPr lang="ru-RU" sz="3000" b="1" dirty="0" err="1"/>
              <a:t>чк</a:t>
            </a:r>
            <a:r>
              <a:rPr lang="ru-RU" sz="3000" b="1" dirty="0"/>
              <a:t>, </a:t>
            </a:r>
            <a:r>
              <a:rPr lang="ru-RU" sz="3000" b="1" dirty="0" err="1"/>
              <a:t>чн</a:t>
            </a:r>
            <a:r>
              <a:rPr lang="ru-RU" sz="3000" b="1" dirty="0"/>
              <a:t>, </a:t>
            </a:r>
            <a:r>
              <a:rPr lang="ru-RU" sz="3000" b="1" dirty="0" err="1"/>
              <a:t>чт</a:t>
            </a:r>
            <a:r>
              <a:rPr lang="ru-RU" sz="3000" b="1" dirty="0"/>
              <a:t>, </a:t>
            </a:r>
            <a:r>
              <a:rPr lang="ru-RU" sz="3000" b="1" dirty="0" err="1"/>
              <a:t>щн</a:t>
            </a:r>
            <a:r>
              <a:rPr lang="ru-RU" sz="3000" b="1" dirty="0"/>
              <a:t>;</a:t>
            </a:r>
          </a:p>
          <a:p>
            <a:r>
              <a:rPr lang="ru-RU" sz="3000" dirty="0"/>
              <a:t>-слова речевого этикета.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2204"/>
          <a:stretch>
            <a:fillRect/>
          </a:stretch>
        </p:blipFill>
        <p:spPr bwMode="auto">
          <a:xfrm>
            <a:off x="7020272" y="4279384"/>
            <a:ext cx="1829521" cy="237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6696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Основные требования по обучению грамоте к знаниям , умениям и навыкам учащихся</a:t>
            </a:r>
            <a:b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на конец 1 класса</a:t>
            </a:r>
            <a:b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/>
              <a:t>Учащиеся должны уметь:</a:t>
            </a:r>
          </a:p>
          <a:p>
            <a:r>
              <a:rPr lang="ru-RU" sz="2800" dirty="0"/>
              <a:t>различать звуки и буквы;</a:t>
            </a:r>
          </a:p>
          <a:p>
            <a:r>
              <a:rPr lang="ru-RU" sz="2800" dirty="0"/>
              <a:t>вычленять звуки в словах и определять их последовательность;</a:t>
            </a:r>
          </a:p>
          <a:p>
            <a:r>
              <a:rPr lang="ru-RU" sz="2800" dirty="0"/>
              <a:t>различать гласные и согласные звуки; твёрдые-мягкие; звонкие-глухие;</a:t>
            </a:r>
          </a:p>
          <a:p>
            <a:r>
              <a:rPr lang="ru-RU" sz="2800" dirty="0"/>
              <a:t>делить слова на слоги, определять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ударный </a:t>
            </a:r>
            <a:r>
              <a:rPr lang="ru-RU" sz="2800" dirty="0"/>
              <a:t>слог;</a:t>
            </a:r>
          </a:p>
          <a:p>
            <a:r>
              <a:rPr lang="ru-RU" sz="2800" dirty="0"/>
              <a:t>переносить слова по слогам; 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2204"/>
          <a:stretch>
            <a:fillRect/>
          </a:stretch>
        </p:blipFill>
        <p:spPr bwMode="auto">
          <a:xfrm>
            <a:off x="6948264" y="4297126"/>
            <a:ext cx="1973537" cy="2560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31581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Основные требования по обучению грамоте к знаниям , умениям и навыкам учащихся</a:t>
            </a:r>
            <a:b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на конец 1 класса</a:t>
            </a:r>
            <a:b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/>
              <a:t>Учащиеся должны уметь</a:t>
            </a:r>
            <a:r>
              <a:rPr lang="ru-RU" sz="2800" b="1" dirty="0" smtClean="0"/>
              <a:t>:</a:t>
            </a:r>
          </a:p>
          <a:p>
            <a:r>
              <a:rPr lang="ru-RU" sz="2800" dirty="0"/>
              <a:t>связно и ритмично писать строчные и заглавные буквы, правильно соединять их;</a:t>
            </a:r>
          </a:p>
          <a:p>
            <a:r>
              <a:rPr lang="ru-RU" sz="2800" dirty="0"/>
              <a:t>обозначать на письме мягкость согласных звуков с помощью </a:t>
            </a:r>
            <a:r>
              <a:rPr lang="ru-RU" sz="2800" b="1" dirty="0" err="1"/>
              <a:t>я,ю,е,ё,и</a:t>
            </a:r>
            <a:r>
              <a:rPr lang="ru-RU" sz="2800" dirty="0"/>
              <a:t> и буквы </a:t>
            </a:r>
            <a:r>
              <a:rPr lang="ru-RU" sz="2800" b="1" dirty="0"/>
              <a:t>ь;</a:t>
            </a:r>
          </a:p>
          <a:p>
            <a:r>
              <a:rPr lang="ru-RU" sz="2800" dirty="0"/>
              <a:t>писать большую букву в именах </a:t>
            </a:r>
            <a:r>
              <a:rPr lang="ru-RU" sz="2800" dirty="0" smtClean="0"/>
              <a:t>людей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</a:t>
            </a:r>
            <a:r>
              <a:rPr lang="ru-RU" sz="2800" dirty="0"/>
              <a:t>и кличках животных;</a:t>
            </a:r>
          </a:p>
          <a:p>
            <a:pPr marL="0" indent="0" algn="ctr">
              <a:buNone/>
            </a:pPr>
            <a:endParaRPr lang="ru-RU" sz="2800" b="1" dirty="0"/>
          </a:p>
          <a:p>
            <a:pPr algn="ctr"/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2204"/>
          <a:stretch>
            <a:fillRect/>
          </a:stretch>
        </p:blipFill>
        <p:spPr bwMode="auto">
          <a:xfrm>
            <a:off x="6732240" y="3905632"/>
            <a:ext cx="2117553" cy="27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5103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Основные требования по обучению грамоте к знаниям , умениям и навыкам учащихся</a:t>
            </a:r>
            <a:b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на конец 1 класса</a:t>
            </a:r>
            <a:b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/>
              <a:t>Учащиеся должны уметь:</a:t>
            </a:r>
          </a:p>
          <a:p>
            <a:r>
              <a:rPr lang="ru-RU" sz="2800" dirty="0"/>
              <a:t>применять правила правописания </a:t>
            </a:r>
            <a:r>
              <a:rPr lang="ru-RU" sz="2800" b="1" dirty="0" err="1"/>
              <a:t>жи</a:t>
            </a:r>
            <a:r>
              <a:rPr lang="ru-RU" sz="2800" b="1" dirty="0"/>
              <a:t>-ши,</a:t>
            </a:r>
            <a:r>
              <a:rPr lang="ru-RU" sz="2800" dirty="0"/>
              <a:t> </a:t>
            </a:r>
            <a:r>
              <a:rPr lang="ru-RU" sz="2800" b="1" dirty="0" err="1"/>
              <a:t>ча</a:t>
            </a:r>
            <a:r>
              <a:rPr lang="ru-RU" sz="2800" b="1" dirty="0"/>
              <a:t>-ща, чу-</a:t>
            </a:r>
            <a:r>
              <a:rPr lang="ru-RU" sz="2800" b="1" dirty="0" err="1"/>
              <a:t>щу</a:t>
            </a:r>
            <a:r>
              <a:rPr lang="ru-RU" sz="2800" dirty="0"/>
              <a:t>, а также </a:t>
            </a:r>
            <a:r>
              <a:rPr lang="ru-RU" sz="2800" b="1" dirty="0" err="1"/>
              <a:t>чк</a:t>
            </a:r>
            <a:r>
              <a:rPr lang="ru-RU" sz="2800" b="1" dirty="0"/>
              <a:t>, </a:t>
            </a:r>
            <a:r>
              <a:rPr lang="ru-RU" sz="2800" b="1" dirty="0" err="1"/>
              <a:t>чн</a:t>
            </a:r>
            <a:r>
              <a:rPr lang="ru-RU" sz="2800" b="1" dirty="0"/>
              <a:t>, </a:t>
            </a:r>
            <a:r>
              <a:rPr lang="ru-RU" sz="2800" b="1" dirty="0" err="1"/>
              <a:t>щн</a:t>
            </a:r>
            <a:r>
              <a:rPr lang="ru-RU" sz="2800" dirty="0"/>
              <a:t>;</a:t>
            </a:r>
          </a:p>
          <a:p>
            <a:r>
              <a:rPr lang="ru-RU" sz="2800" dirty="0"/>
              <a:t>вычленять слова из предложения, различать слова названия и служебные слова;</a:t>
            </a:r>
          </a:p>
          <a:p>
            <a:r>
              <a:rPr lang="ru-RU" sz="2800" dirty="0"/>
              <a:t>определять границы предложения;</a:t>
            </a:r>
          </a:p>
          <a:p>
            <a:r>
              <a:rPr lang="ru-RU" sz="2800" dirty="0"/>
              <a:t>грамотно писать под диктовку.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2204"/>
          <a:stretch>
            <a:fillRect/>
          </a:stretch>
        </p:blipFill>
        <p:spPr bwMode="auto">
          <a:xfrm>
            <a:off x="6660232" y="3722431"/>
            <a:ext cx="2189561" cy="284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51316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Основные требования по математике к знаниям , умениям и навыкам учащихся</a:t>
            </a:r>
            <a:b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на конец 1 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класса</a:t>
            </a: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dirty="0"/>
              <a:t>уметь сравнивать величины;</a:t>
            </a:r>
          </a:p>
          <a:p>
            <a:r>
              <a:rPr lang="ru-RU" sz="2800" dirty="0"/>
              <a:t>уметь изображать отношения между величинами с помощью схемы и формулы;</a:t>
            </a:r>
          </a:p>
          <a:p>
            <a:r>
              <a:rPr lang="ru-RU" sz="2800" dirty="0"/>
              <a:t>уметь практически измерять величины;</a:t>
            </a:r>
          </a:p>
          <a:p>
            <a:r>
              <a:rPr lang="ru-RU" sz="2800" dirty="0"/>
              <a:t>знать последовательность чисел до 20;</a:t>
            </a:r>
          </a:p>
          <a:p>
            <a:r>
              <a:rPr lang="ru-RU" sz="2800" dirty="0"/>
              <a:t>Уметь с помощью двух числовых лучей</a:t>
            </a:r>
          </a:p>
          <a:p>
            <a:pPr>
              <a:buNone/>
            </a:pPr>
            <a:r>
              <a:rPr lang="ru-RU" sz="2800" dirty="0"/>
              <a:t>   сравнивать, складывать и вычитать </a:t>
            </a:r>
            <a:endParaRPr lang="ru-RU" sz="2800" dirty="0" smtClean="0"/>
          </a:p>
          <a:p>
            <a:pPr>
              <a:buNone/>
            </a:pPr>
            <a:r>
              <a:rPr lang="ru-RU" sz="2800" dirty="0"/>
              <a:t> </a:t>
            </a:r>
            <a:r>
              <a:rPr lang="ru-RU" sz="2800" dirty="0" smtClean="0"/>
              <a:t>  числа </a:t>
            </a:r>
            <a:r>
              <a:rPr lang="ru-RU" sz="2800" dirty="0"/>
              <a:t>в пределах 20</a:t>
            </a:r>
            <a:r>
              <a:rPr lang="ru-RU" sz="2800" dirty="0" smtClean="0"/>
              <a:t>;</a:t>
            </a:r>
            <a:endParaRPr lang="ru-RU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2204"/>
          <a:stretch>
            <a:fillRect/>
          </a:stretch>
        </p:blipFill>
        <p:spPr bwMode="auto">
          <a:xfrm>
            <a:off x="6732240" y="4016812"/>
            <a:ext cx="2189561" cy="284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66836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Основные требования по математике к знаниям , умениям и навыкам учащихся</a:t>
            </a:r>
            <a:b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на конец 1 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класса</a:t>
            </a: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dirty="0"/>
              <a:t>находить значения выражений в 1-2 действия</a:t>
            </a:r>
          </a:p>
          <a:p>
            <a:pPr>
              <a:buNone/>
            </a:pPr>
            <a:r>
              <a:rPr lang="ru-RU" sz="2800" dirty="0"/>
              <a:t> (без скобок) в пределах 10;</a:t>
            </a:r>
          </a:p>
          <a:p>
            <a:r>
              <a:rPr lang="ru-RU" sz="2800" dirty="0"/>
              <a:t>уметь составлять выражения для решения текстовых задач с опорой на схему;</a:t>
            </a:r>
          </a:p>
          <a:p>
            <a:r>
              <a:rPr lang="ru-RU" sz="2800" dirty="0"/>
              <a:t>уметь решать несложные текстовые задачи в 1-2 действия с числами в пределах 10 ;</a:t>
            </a:r>
          </a:p>
          <a:p>
            <a:r>
              <a:rPr lang="ru-RU" sz="2800" dirty="0"/>
              <a:t>уметь различить геометрические фигуры: </a:t>
            </a:r>
            <a:endParaRPr lang="ru-RU" sz="2800" dirty="0" smtClean="0"/>
          </a:p>
          <a:p>
            <a:r>
              <a:rPr lang="ru-RU" sz="2800" dirty="0" smtClean="0"/>
              <a:t>луч</a:t>
            </a:r>
            <a:r>
              <a:rPr lang="ru-RU" sz="2800" dirty="0"/>
              <a:t>, отрезок, прямая, ломаная, </a:t>
            </a:r>
            <a:endParaRPr lang="ru-RU" sz="2800" dirty="0" smtClean="0"/>
          </a:p>
          <a:p>
            <a:r>
              <a:rPr lang="ru-RU" sz="2800" dirty="0" smtClean="0"/>
              <a:t>окружность</a:t>
            </a:r>
            <a:r>
              <a:rPr lang="ru-RU" sz="2800" dirty="0"/>
              <a:t>, круг, прямоугольник, квадрат.</a:t>
            </a:r>
          </a:p>
          <a:p>
            <a:endParaRPr lang="ru-RU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2204"/>
          <a:stretch>
            <a:fillRect/>
          </a:stretch>
        </p:blipFill>
        <p:spPr bwMode="auto">
          <a:xfrm>
            <a:off x="7164288" y="4300814"/>
            <a:ext cx="1757513" cy="228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51914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user\Desktop\Классный руководитель-2015\фотки 15 шк\DSCN44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2120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397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Основные требования к знаниям и умениям учащихся к концу обучения в 1 классе   УМК «Школа России» </vt:lpstr>
      <vt:lpstr>Основные требования по обучению грамоте к знаниям , умениям и навыкам учащихся  на конец 1 класса </vt:lpstr>
      <vt:lpstr>Основные требования по обучению грамоте к знаниям , умениям и навыкам учащихся  на конец 1 класса </vt:lpstr>
      <vt:lpstr>Основные требования по обучению грамоте к знаниям , умениям и навыкам учащихся  на конец 1 класса </vt:lpstr>
      <vt:lpstr>Основные требования по обучению грамоте к знаниям , умениям и навыкам учащихся  на конец 1 класса </vt:lpstr>
      <vt:lpstr>Основные требования по математике к знаниям , умениям и навыкам учащихся  на конец 1 класса </vt:lpstr>
      <vt:lpstr>Основные требования по математике к знаниям , умениям и навыкам учащихся  на конец 1 класса 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19</cp:revision>
  <dcterms:created xsi:type="dcterms:W3CDTF">2011-05-20T10:15:32Z</dcterms:created>
  <dcterms:modified xsi:type="dcterms:W3CDTF">2015-02-14T06:31:11Z</dcterms:modified>
</cp:coreProperties>
</file>