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5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34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0BF-B1A3-46D9-B2F3-B4717347A3B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59B9-5A6F-41E2-BE32-E023E078F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0BF-B1A3-46D9-B2F3-B4717347A3B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59B9-5A6F-41E2-BE32-E023E078F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0BF-B1A3-46D9-B2F3-B4717347A3B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59B9-5A6F-41E2-BE32-E023E078F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0BF-B1A3-46D9-B2F3-B4717347A3B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59B9-5A6F-41E2-BE32-E023E078F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0BF-B1A3-46D9-B2F3-B4717347A3B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59B9-5A6F-41E2-BE32-E023E078F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0BF-B1A3-46D9-B2F3-B4717347A3B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59B9-5A6F-41E2-BE32-E023E078F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0BF-B1A3-46D9-B2F3-B4717347A3B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59B9-5A6F-41E2-BE32-E023E078F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0BF-B1A3-46D9-B2F3-B4717347A3B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59B9-5A6F-41E2-BE32-E023E078F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0BF-B1A3-46D9-B2F3-B4717347A3B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59B9-5A6F-41E2-BE32-E023E078F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0BF-B1A3-46D9-B2F3-B4717347A3B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59B9-5A6F-41E2-BE32-E023E078F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0BF-B1A3-46D9-B2F3-B4717347A3B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0059B9-5A6F-41E2-BE32-E023E078F5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D930BF-B1A3-46D9-B2F3-B4717347A3B9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0059B9-5A6F-41E2-BE32-E023E078F5E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Презентация «Охрана растений» УМК «Школа России» 3 класс тема</a:t>
            </a:r>
            <a:r>
              <a:rPr lang="en-US" sz="2800" b="1" dirty="0" smtClean="0"/>
              <a:t>:</a:t>
            </a:r>
            <a:r>
              <a:rPr lang="ru-RU" sz="2800" b="1" dirty="0" smtClean="0"/>
              <a:t>» Красная книга»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860800"/>
            <a:ext cx="8459788" cy="180022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err="1" smtClean="0"/>
              <a:t>Гараева</a:t>
            </a:r>
            <a:r>
              <a:rPr lang="ru-RU" b="1" dirty="0" smtClean="0"/>
              <a:t> Светлана Станиславовна учитель начальных классов МАОУ СОШ № 4 </a:t>
            </a:r>
            <a:r>
              <a:rPr lang="ru-RU" b="1" dirty="0" smtClean="0"/>
              <a:t>Р</a:t>
            </a:r>
            <a:r>
              <a:rPr lang="ru-RU" b="1" dirty="0" smtClean="0"/>
              <a:t>еспублика Бурятия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22135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16832"/>
            <a:ext cx="7772400" cy="453650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- Сбор букетов</a:t>
            </a:r>
            <a:br>
              <a:rPr lang="ru-RU" sz="2800" dirty="0" smtClean="0"/>
            </a:br>
            <a:r>
              <a:rPr lang="ru-RU" sz="2800" dirty="0" smtClean="0"/>
              <a:t>- климатические Изменения</a:t>
            </a:r>
            <a:br>
              <a:rPr lang="ru-RU" sz="2800" dirty="0" smtClean="0"/>
            </a:br>
            <a:r>
              <a:rPr lang="ru-RU" sz="2800" dirty="0" smtClean="0"/>
              <a:t>- Выпас скота</a:t>
            </a:r>
            <a:br>
              <a:rPr lang="ru-RU" sz="2800" dirty="0" smtClean="0"/>
            </a:br>
            <a:r>
              <a:rPr lang="ru-RU" sz="2800" dirty="0" smtClean="0"/>
              <a:t>- увеличение числа туристов</a:t>
            </a:r>
            <a:br>
              <a:rPr lang="ru-RU" sz="2800" dirty="0" smtClean="0"/>
            </a:br>
            <a:r>
              <a:rPr lang="ru-RU" sz="2800" dirty="0" smtClean="0"/>
              <a:t>- распашка земель</a:t>
            </a:r>
            <a:br>
              <a:rPr lang="ru-RU" sz="2800" dirty="0" smtClean="0"/>
            </a:br>
            <a:r>
              <a:rPr lang="ru-RU" sz="2800" dirty="0" smtClean="0"/>
              <a:t>- вырубка лесов</a:t>
            </a:r>
            <a:br>
              <a:rPr lang="ru-RU" sz="2800" dirty="0" smtClean="0"/>
            </a:br>
            <a:r>
              <a:rPr lang="ru-RU" sz="2800" dirty="0" smtClean="0"/>
              <a:t>- активное освоение земли</a:t>
            </a:r>
            <a:r>
              <a:rPr lang="en-US" sz="2800" dirty="0" smtClean="0"/>
              <a:t>:</a:t>
            </a:r>
            <a:r>
              <a:rPr lang="ru-RU" sz="2800" dirty="0" smtClean="0"/>
              <a:t>прокладка дорог, строительство туристических комплексов</a:t>
            </a:r>
            <a:br>
              <a:rPr lang="ru-RU" sz="2800" dirty="0" smtClean="0"/>
            </a:br>
            <a:r>
              <a:rPr lang="ru-RU" sz="2800" dirty="0" smtClean="0"/>
              <a:t>- выкапывание корневищ у лекарственных растений</a:t>
            </a:r>
            <a:br>
              <a:rPr lang="ru-RU" sz="2800" dirty="0" smtClean="0"/>
            </a:br>
            <a:r>
              <a:rPr lang="ru-RU" sz="2800" dirty="0" smtClean="0"/>
              <a:t>-низкая конкурентоспособность растений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88640"/>
            <a:ext cx="7772400" cy="151216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Факторы исчезновения растений</a:t>
            </a:r>
            <a:r>
              <a:rPr lang="en-US" sz="4400" b="1" dirty="0" smtClean="0"/>
              <a:t>: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Электронные ресурсы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920880" cy="3505944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http://travel-siberia.ru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http://images.yandex.ru/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http://ru.wikipedia.org/wiki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http://boip.narod.ru/rus/eco/redbook/main.htm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7772400" cy="4104456"/>
          </a:xfrm>
        </p:spPr>
        <p:txBody>
          <a:bodyPr/>
          <a:lstStyle/>
          <a:p>
            <a:r>
              <a:rPr lang="ru-RU" sz="2800" dirty="0" smtClean="0">
                <a:solidFill>
                  <a:srgbClr val="92D050"/>
                </a:solidFill>
              </a:rPr>
              <a:t>              Растения делятся на 3 группы</a:t>
            </a:r>
            <a:r>
              <a:rPr lang="en-US" sz="2800" dirty="0" smtClean="0">
                <a:solidFill>
                  <a:srgbClr val="92D05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     </a:t>
            </a:r>
            <a:r>
              <a:rPr lang="ru-RU" sz="2400" u="sng" dirty="0" smtClean="0">
                <a:solidFill>
                  <a:srgbClr val="00B050"/>
                </a:solidFill>
              </a:rPr>
              <a:t>редкие</a:t>
            </a:r>
            <a:r>
              <a:rPr lang="ru-RU" sz="2400" dirty="0" smtClean="0">
                <a:solidFill>
                  <a:srgbClr val="00B050"/>
                </a:solidFill>
              </a:rPr>
              <a:t/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(встречающиеся                                                 </a:t>
            </a:r>
            <a:r>
              <a:rPr lang="ru-RU" sz="2400" dirty="0" err="1" smtClean="0">
                <a:solidFill>
                  <a:srgbClr val="00B050"/>
                </a:solidFill>
              </a:rPr>
              <a:t>Эдемики</a:t>
            </a:r>
            <a:r>
              <a:rPr lang="ru-RU" sz="2400" dirty="0" smtClean="0">
                <a:solidFill>
                  <a:srgbClr val="00B050"/>
                </a:solidFill>
              </a:rPr>
              <a:t/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в других регионах        </a:t>
            </a:r>
            <a:r>
              <a:rPr lang="ru-RU" sz="2400" u="sng" dirty="0" err="1" smtClean="0">
                <a:solidFill>
                  <a:srgbClr val="00B050"/>
                </a:solidFill>
              </a:rPr>
              <a:t>эдемики</a:t>
            </a:r>
            <a:r>
              <a:rPr lang="ru-RU" sz="2400" dirty="0" smtClean="0">
                <a:solidFill>
                  <a:srgbClr val="00B050"/>
                </a:solidFill>
              </a:rPr>
              <a:t>                     </a:t>
            </a:r>
            <a:r>
              <a:rPr lang="ru-RU" sz="2400" u="sng" dirty="0" smtClean="0">
                <a:solidFill>
                  <a:srgbClr val="00B050"/>
                </a:solidFill>
              </a:rPr>
              <a:t>Байкала</a:t>
            </a:r>
            <a:r>
              <a:rPr lang="ru-RU" sz="2400" dirty="0" smtClean="0">
                <a:solidFill>
                  <a:srgbClr val="00B050"/>
                </a:solidFill>
              </a:rPr>
              <a:t/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России или мира)          России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04665"/>
            <a:ext cx="7772400" cy="115212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0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Растения занесенные в Красную книгу Бурятии</a:t>
            </a:r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259632" y="2996952"/>
            <a:ext cx="1296144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139952" y="2924944"/>
            <a:ext cx="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292080" y="2924944"/>
            <a:ext cx="1656184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3876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685800" y="908720"/>
            <a:ext cx="7772400" cy="100811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Что такое эндемики</a:t>
            </a:r>
            <a:r>
              <a:rPr lang="en-US" sz="4400" b="1" dirty="0" smtClean="0">
                <a:solidFill>
                  <a:schemeClr val="tx1"/>
                </a:solidFill>
              </a:rPr>
              <a:t>?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424936" cy="4392488"/>
          </a:xfrm>
        </p:spPr>
        <p:txBody>
          <a:bodyPr/>
          <a:lstStyle/>
          <a:p>
            <a:pPr indent="176213" algn="l"/>
            <a:r>
              <a:rPr lang="ru-RU" b="1" dirty="0" smtClean="0">
                <a:solidFill>
                  <a:srgbClr val="FF0000"/>
                </a:solidFill>
              </a:rPr>
              <a:t>Грамматический словарь русского языка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l"/>
            <a:r>
              <a:rPr lang="ru-RU" b="1" dirty="0" smtClean="0">
                <a:solidFill>
                  <a:srgbClr val="FFC000"/>
                </a:solidFill>
              </a:rPr>
              <a:t>эндемики </a:t>
            </a:r>
            <a:r>
              <a:rPr lang="ru-RU" dirty="0" smtClean="0"/>
              <a:t>(</a:t>
            </a:r>
            <a:r>
              <a:rPr lang="ru-RU" dirty="0" err="1" smtClean="0"/>
              <a:t>греч.сл</a:t>
            </a:r>
            <a:r>
              <a:rPr lang="ru-RU" dirty="0" smtClean="0"/>
              <a:t>.)- животные и растения, встречающиеся в определенном географическом районе.</a:t>
            </a:r>
          </a:p>
          <a:p>
            <a:pPr indent="176213" algn="l"/>
            <a:r>
              <a:rPr lang="ru-RU" b="1" dirty="0" smtClean="0">
                <a:solidFill>
                  <a:srgbClr val="FF0000"/>
                </a:solidFill>
              </a:rPr>
              <a:t>Биологический словарь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l"/>
            <a:r>
              <a:rPr lang="ru-RU" b="1" dirty="0" smtClean="0">
                <a:solidFill>
                  <a:srgbClr val="FFC000"/>
                </a:solidFill>
              </a:rPr>
              <a:t>эндемики</a:t>
            </a:r>
            <a:r>
              <a:rPr lang="ru-RU" dirty="0" smtClean="0"/>
              <a:t> (от греч. </a:t>
            </a:r>
            <a:r>
              <a:rPr lang="en-US" dirty="0" err="1" smtClean="0"/>
              <a:t>endemos</a:t>
            </a:r>
            <a:r>
              <a:rPr lang="en-US" dirty="0" smtClean="0"/>
              <a:t>-</a:t>
            </a:r>
            <a:r>
              <a:rPr lang="ru-RU" dirty="0" smtClean="0"/>
              <a:t>местный), виды, роды, семейства животных растений ограниченные в своем распространении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1827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85169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Красная книга </a:t>
            </a:r>
            <a:r>
              <a:rPr lang="ru-RU" sz="4400" dirty="0">
                <a:solidFill>
                  <a:srgbClr val="FF0000"/>
                </a:solidFill>
              </a:rPr>
              <a:t>Б</a:t>
            </a:r>
            <a:r>
              <a:rPr lang="ru-RU" sz="4400" dirty="0" smtClean="0">
                <a:solidFill>
                  <a:srgbClr val="FF0000"/>
                </a:solidFill>
              </a:rPr>
              <a:t>урятии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575050" y="1268760"/>
            <a:ext cx="5029398" cy="4979640"/>
          </a:xfrm>
        </p:spPr>
        <p:txBody>
          <a:bodyPr>
            <a:normAutofit fontScale="92500" lnSpcReduction="20000"/>
          </a:bodyPr>
          <a:lstStyle/>
          <a:p>
            <a:pPr marL="0" indent="176213" algn="just">
              <a:buNone/>
            </a:pPr>
            <a:r>
              <a:rPr lang="ru-RU" sz="2800" dirty="0" smtClean="0">
                <a:latin typeface="+mj-lt"/>
              </a:rPr>
              <a:t>В 1988 г. впервые была издана Красная Книга Бурятской АССР. Эта красная книга редких и находящихся под угрозой исчезновения видов животных и растений, что наносит ущерб интересам человечества в настоящем и будущем. Издание красной книги важный этап в большой работе по восстановлению численности редких и исчезающих видов диких животных и дикорастущих растений</a:t>
            </a:r>
            <a:endParaRPr lang="ru-RU" sz="2800" dirty="0">
              <a:latin typeface="+mj-lt"/>
            </a:endParaRPr>
          </a:p>
        </p:txBody>
      </p:sp>
      <p:pic>
        <p:nvPicPr>
          <p:cNvPr id="5" name="Picture 3" descr="к работам 0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 r="1462" b="1480"/>
          <a:stretch>
            <a:fillRect/>
          </a:stretch>
        </p:blipFill>
        <p:spPr bwMode="auto">
          <a:xfrm>
            <a:off x="395536" y="1340768"/>
            <a:ext cx="2952328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lc="http://schemas.openxmlformats.org/drawingml/2006/lockedCanvas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lc="http://schemas.openxmlformats.org/drawingml/2006/lockedCanvas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2265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87220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Редкие растения </a:t>
            </a:r>
            <a:br>
              <a:rPr lang="ru-RU" sz="4400" b="1" dirty="0" smtClean="0">
                <a:solidFill>
                  <a:srgbClr val="0070C0"/>
                </a:solidFill>
              </a:rPr>
            </a:br>
            <a:r>
              <a:rPr lang="ru-RU" sz="4400" b="1" dirty="0" smtClean="0">
                <a:solidFill>
                  <a:srgbClr val="0070C0"/>
                </a:solidFill>
              </a:rPr>
              <a:t>Венерин башмачок (семейство орхидных)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2204864"/>
            <a:ext cx="4038600" cy="4381947"/>
          </a:xfrm>
        </p:spPr>
        <p:txBody>
          <a:bodyPr>
            <a:normAutofit/>
          </a:bodyPr>
          <a:lstStyle/>
          <a:p>
            <a:pPr marL="0" indent="176213" algn="just">
              <a:buNone/>
            </a:pPr>
            <a:r>
              <a:rPr lang="ru-RU" b="1" dirty="0" smtClean="0"/>
              <a:t>Свое название род получил по форме губы, напоминающей женский башмачок.</a:t>
            </a:r>
          </a:p>
          <a:p>
            <a:pPr marL="0" indent="176213" algn="just">
              <a:buNone/>
            </a:pPr>
            <a:r>
              <a:rPr lang="ru-RU" b="1" dirty="0" smtClean="0"/>
              <a:t>Растение имеет толстое ползучее корневище, стебель25-50см высоты, листьев 3-4 по краю волосистые. Цветков 1-2.</a:t>
            </a:r>
            <a:endParaRPr lang="ru-RU" b="1" dirty="0"/>
          </a:p>
        </p:txBody>
      </p:sp>
      <p:pic>
        <p:nvPicPr>
          <p:cNvPr id="1026" name="Picture 2" descr="C:\Users\1\Pictures\венерин башмачок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58850" y="2348880"/>
            <a:ext cx="3817300" cy="4005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err="1" smtClean="0">
                <a:solidFill>
                  <a:srgbClr val="0070C0"/>
                </a:solidFill>
              </a:rPr>
              <a:t>Цетрария</a:t>
            </a:r>
            <a:r>
              <a:rPr lang="ru-RU" sz="4400" b="1" dirty="0" smtClean="0">
                <a:solidFill>
                  <a:srgbClr val="0070C0"/>
                </a:solidFill>
              </a:rPr>
              <a:t> Комарова (лишайники)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176213" algn="just">
              <a:buNone/>
            </a:pPr>
            <a:r>
              <a:rPr lang="ru-RU" b="1" dirty="0" smtClean="0"/>
              <a:t>Растет на поверхности камней, в скалах, реже на стволах деревьев, в горах, высокогорных поясах. Предпочитает хорошо увлажненные и прогреваемые местообитания в долинах горных рек и ручьев.</a:t>
            </a:r>
            <a:endParaRPr lang="ru-RU" b="1" dirty="0"/>
          </a:p>
        </p:txBody>
      </p:sp>
      <p:pic>
        <p:nvPicPr>
          <p:cNvPr id="7" name="Содержимое 6" descr="ц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2060848"/>
            <a:ext cx="3744416" cy="41044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Эндемики России</a:t>
            </a:r>
            <a:br>
              <a:rPr lang="ru-RU" sz="4400" b="1" dirty="0" smtClean="0">
                <a:solidFill>
                  <a:srgbClr val="0070C0"/>
                </a:solidFill>
              </a:rPr>
            </a:br>
            <a:r>
              <a:rPr lang="ru-RU" sz="4400" b="1" dirty="0" smtClean="0">
                <a:solidFill>
                  <a:srgbClr val="0070C0"/>
                </a:solidFill>
              </a:rPr>
              <a:t>Фиалка надрезная(семейство фиалковые)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258816" cy="4248472"/>
          </a:xfrm>
        </p:spPr>
        <p:txBody>
          <a:bodyPr>
            <a:normAutofit fontScale="92500"/>
          </a:bodyPr>
          <a:lstStyle/>
          <a:p>
            <a:pPr marL="0" indent="176213">
              <a:buNone/>
            </a:pPr>
            <a:r>
              <a:rPr lang="ru-RU" b="1" dirty="0" smtClean="0"/>
              <a:t>Бесстебельное растение 2-6 см высотой. Корневище короткое, </a:t>
            </a:r>
            <a:r>
              <a:rPr lang="ru-RU" b="1" dirty="0" err="1" smtClean="0"/>
              <a:t>неветвистое</a:t>
            </a:r>
            <a:r>
              <a:rPr lang="ru-RU" b="1" dirty="0" smtClean="0"/>
              <a:t>. Листья длиной 3-8 см, яйцевидной формы с плоским или щитовидным основанием. Цветки синевато-фиолетовые со шпорцем 3-6 мм и чашелистиками 4-6 мм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1\Pictures\фиалк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64088" y="2348880"/>
            <a:ext cx="3024336" cy="3881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94421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Эндемики Байкала</a:t>
            </a:r>
            <a:br>
              <a:rPr lang="ru-RU" sz="4400" b="1" dirty="0" smtClean="0">
                <a:solidFill>
                  <a:srgbClr val="0070C0"/>
                </a:solidFill>
              </a:rPr>
            </a:br>
            <a:r>
              <a:rPr lang="ru-RU" sz="4400" b="1" dirty="0" err="1" smtClean="0">
                <a:solidFill>
                  <a:srgbClr val="0070C0"/>
                </a:solidFill>
              </a:rPr>
              <a:t>Сверция</a:t>
            </a:r>
            <a:r>
              <a:rPr lang="ru-RU" sz="4400" b="1" dirty="0" smtClean="0">
                <a:solidFill>
                  <a:srgbClr val="0070C0"/>
                </a:solidFill>
              </a:rPr>
              <a:t> байкальская (семейство горечавковые)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4248472"/>
          </a:xfrm>
        </p:spPr>
        <p:txBody>
          <a:bodyPr>
            <a:normAutofit lnSpcReduction="10000"/>
          </a:bodyPr>
          <a:lstStyle/>
          <a:p>
            <a:pPr marL="0" indent="265113" algn="just">
              <a:buNone/>
            </a:pPr>
            <a:r>
              <a:rPr lang="ru-RU" b="1" dirty="0" smtClean="0"/>
              <a:t>Стебли одиночные 25-40 см высотой. Прикорневые листья на длинных черешках. Стеблевые листья очередные, нижние такие же, верхние сидячие. Соцветие метельчатое, в пазухах верхних уменьшение листьев.</a:t>
            </a:r>
            <a:endParaRPr lang="ru-RU" b="1" dirty="0"/>
          </a:p>
        </p:txBody>
      </p:sp>
      <p:pic>
        <p:nvPicPr>
          <p:cNvPr id="2050" name="Picture 2" descr="C:\Users\1\Pictures\сверция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23394" y="2276871"/>
            <a:ext cx="3093021" cy="4077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Ветреница байкальская (семейство лютиковых)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2132856"/>
            <a:ext cx="4536504" cy="4536503"/>
          </a:xfrm>
        </p:spPr>
        <p:txBody>
          <a:bodyPr>
            <a:normAutofit/>
          </a:bodyPr>
          <a:lstStyle/>
          <a:p>
            <a:pPr marL="0" indent="354013">
              <a:spcBef>
                <a:spcPts val="0"/>
              </a:spcBef>
              <a:buNone/>
            </a:pPr>
            <a:r>
              <a:rPr lang="ru-RU" b="1" dirty="0" smtClean="0"/>
              <a:t>Многолетние травянистое растение высотой 18-40 см, стебли слабые, опущенное волосками. Корневище удлиненное с междоузлиями. Цветоносы одиночные.</a:t>
            </a:r>
            <a:endParaRPr lang="ru-RU" b="1" dirty="0"/>
          </a:p>
        </p:txBody>
      </p:sp>
      <p:pic>
        <p:nvPicPr>
          <p:cNvPr id="1026" name="Picture 2" descr="C:\Users\1\Pictures\в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1988840"/>
            <a:ext cx="4038600" cy="43380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336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Презентация «Охрана растений» УМК «Школа России» 3 класс тема:» Красная книга»</vt:lpstr>
      <vt:lpstr>              Растения делятся на 3 группы:        редкие (встречающиеся                                                 Эдемики в других регионах        эдемики                     Байкала России или мира)          России</vt:lpstr>
      <vt:lpstr>Что такое эндемики?</vt:lpstr>
      <vt:lpstr>Красная книга Бурятии</vt:lpstr>
      <vt:lpstr>Редкие растения  Венерин башмачок (семейство орхидных)</vt:lpstr>
      <vt:lpstr>Цетрария Комарова (лишайники)</vt:lpstr>
      <vt:lpstr>Эндемики России Фиалка надрезная(семейство фиалковые)</vt:lpstr>
      <vt:lpstr>Эндемики Байкала Сверция байкальская (семейство горечавковые)</vt:lpstr>
      <vt:lpstr>Ветреница байкальская (семейство лютиковых)</vt:lpstr>
      <vt:lpstr>- Сбор букетов - климатические Изменения - Выпас скота - увеличение числа туристов - распашка земель - вырубка лесов - активное освоение земли:прокладка дорог, строительство туристических комплексов - выкапывание корневищ у лекарственных растений -низкая конкурентоспособность растений</vt:lpstr>
      <vt:lpstr>Электронные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Альчиханова Ирина Республика Бурятия, город Улан-Удэ МБОУ СОШ№ 4, 3 класс.</dc:title>
  <dc:creator>1</dc:creator>
  <cp:lastModifiedBy>1</cp:lastModifiedBy>
  <cp:revision>22</cp:revision>
  <dcterms:created xsi:type="dcterms:W3CDTF">2013-02-09T01:43:25Z</dcterms:created>
  <dcterms:modified xsi:type="dcterms:W3CDTF">2013-12-02T16:16:20Z</dcterms:modified>
</cp:coreProperties>
</file>