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notesMasterIdLst>
    <p:notesMasterId r:id="rId34"/>
  </p:notesMasterIdLst>
  <p:sldIdLst>
    <p:sldId id="281" r:id="rId2"/>
    <p:sldId id="257" r:id="rId3"/>
    <p:sldId id="274" r:id="rId4"/>
    <p:sldId id="258" r:id="rId5"/>
    <p:sldId id="262" r:id="rId6"/>
    <p:sldId id="259" r:id="rId7"/>
    <p:sldId id="280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60" r:id="rId18"/>
    <p:sldId id="275" r:id="rId19"/>
    <p:sldId id="300" r:id="rId20"/>
    <p:sldId id="292" r:id="rId21"/>
    <p:sldId id="301" r:id="rId22"/>
    <p:sldId id="266" r:id="rId23"/>
    <p:sldId id="267" r:id="rId24"/>
    <p:sldId id="268" r:id="rId25"/>
    <p:sldId id="269" r:id="rId26"/>
    <p:sldId id="270" r:id="rId27"/>
    <p:sldId id="271" r:id="rId28"/>
    <p:sldId id="263" r:id="rId29"/>
    <p:sldId id="294" r:id="rId30"/>
    <p:sldId id="298" r:id="rId31"/>
    <p:sldId id="277" r:id="rId32"/>
    <p:sldId id="276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4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26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chemeClr val="accent1"/>
                </a:solidFill>
              </a:rPr>
              <a:t>СПОСОБЫ РЕШЕНИЯ ПРОБЛЕМЫ</a:t>
            </a:r>
          </a:p>
        </c:rich>
      </c:tx>
      <c:layout>
        <c:manualLayout>
          <c:xMode val="edge"/>
          <c:yMode val="edge"/>
          <c:x val="0.1325099000782797"/>
          <c:y val="1.2195121951219513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20535714285714285"/>
          <c:y val="8.7499999999999994E-2"/>
          <c:w val="0.59226190476190477"/>
          <c:h val="0.8291666666666667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СПОСОБЫ РЕШЕНИЯ ПРОБЛЕМЫ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1.9740696475440571E-2"/>
                  <c:y val="6.762237532808398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Наказание </a:t>
                    </a:r>
                    <a:r>
                      <a:rPr lang="ru-RU" dirty="0"/>
                      <a:t>4%</a:t>
                    </a: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1"/>
              <c:layout>
                <c:manualLayout>
                  <c:x val="0.12336274371953505"/>
                  <c:y val="2.6041666666666665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ru-RU" dirty="0"/>
                      <a:t>Продажа через </a:t>
                    </a:r>
                    <a:r>
                      <a:rPr lang="ru-RU" dirty="0" smtClean="0"/>
                      <a:t>клубы </a:t>
                    </a:r>
                    <a:r>
                      <a:rPr lang="ru-RU" dirty="0"/>
                      <a:t>6%</a:t>
                    </a: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2"/>
              <c:layout>
                <c:manualLayout>
                  <c:x val="-1.4391375420177741E-2"/>
                  <c:y val="0.1147394533000448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ru-RU" dirty="0" err="1"/>
                      <a:t>Расселление</a:t>
                    </a:r>
                    <a:r>
                      <a:rPr lang="ru-RU" dirty="0"/>
                      <a:t> по </a:t>
                    </a:r>
                    <a:r>
                      <a:rPr lang="ru-RU" dirty="0" smtClean="0"/>
                      <a:t>семьям </a:t>
                    </a:r>
                    <a:r>
                      <a:rPr lang="ru-RU" dirty="0"/>
                      <a:t>15%</a:t>
                    </a: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 Служба защиты </a:t>
                    </a:r>
                    <a:r>
                      <a:rPr lang="ru-RU" dirty="0"/>
                      <a:t>8%</a:t>
                    </a: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4"/>
              <c:layout>
                <c:manualLayout>
                  <c:x val="4.3079888451443567E-2"/>
                  <c:y val="2.762959317585302E-3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 Стерилизация </a:t>
                    </a:r>
                    <a:r>
                      <a:rPr lang="ru-RU"/>
                      <a:t>11%</a:t>
                    </a: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5"/>
              <c:layout>
                <c:manualLayout>
                  <c:x val="0.11965867547806525"/>
                  <c:y val="-0.15572916666666667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 </a:t>
                    </a:r>
                    <a:r>
                      <a:rPr lang="ru-RU"/>
                      <a:t>Участие </a:t>
                    </a:r>
                    <a:r>
                      <a:rPr lang="ru-RU" smtClean="0"/>
                      <a:t>властей </a:t>
                    </a:r>
                    <a:r>
                      <a:rPr lang="ru-RU"/>
                      <a:t>21%</a:t>
                    </a: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 smtClean="0"/>
                      <a:t> Посвещение </a:t>
                    </a:r>
                    <a:r>
                      <a:rPr lang="ru-RU" dirty="0"/>
                      <a:t>15%</a:t>
                    </a: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ru-RU" smtClean="0"/>
                      <a:t> Приют </a:t>
                    </a:r>
                    <a:r>
                      <a:rPr lang="ru-RU"/>
                      <a:t>20%</a:t>
                    </a: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</c:dLbl>
            <c:showLegendKey val="1"/>
            <c:showVal val="1"/>
            <c:showCatName val="1"/>
            <c:showSerName val="1"/>
            <c:showPercent val="1"/>
            <c:showBubbleSize val="1"/>
            <c:showLeaderLines val="1"/>
          </c:dLbls>
          <c:cat>
            <c:strRef>
              <c:f>Лист1!$A$2:$A$9</c:f>
              <c:strCache>
                <c:ptCount val="8"/>
                <c:pt idx="0">
                  <c:v>Наказание</c:v>
                </c:pt>
                <c:pt idx="1">
                  <c:v>Продажа через клубы</c:v>
                </c:pt>
                <c:pt idx="2">
                  <c:v>Расселление по семьям</c:v>
                </c:pt>
                <c:pt idx="3">
                  <c:v>Служеба защиты</c:v>
                </c:pt>
                <c:pt idx="4">
                  <c:v>Стерилизация</c:v>
                </c:pt>
                <c:pt idx="5">
                  <c:v>Участие властей</c:v>
                </c:pt>
                <c:pt idx="6">
                  <c:v>Посвещение</c:v>
                </c:pt>
                <c:pt idx="7">
                  <c:v>Приют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4</c:v>
                </c:pt>
                <c:pt idx="1">
                  <c:v>6</c:v>
                </c:pt>
                <c:pt idx="2">
                  <c:v>15</c:v>
                </c:pt>
                <c:pt idx="3">
                  <c:v>8</c:v>
                </c:pt>
                <c:pt idx="4">
                  <c:v>11</c:v>
                </c:pt>
                <c:pt idx="5">
                  <c:v>21</c:v>
                </c:pt>
                <c:pt idx="6">
                  <c:v>15</c:v>
                </c:pt>
                <c:pt idx="7">
                  <c:v>20</c:v>
                </c:pt>
              </c:numCache>
            </c:numRef>
          </c:val>
        </c:ser>
        <c:dLbls>
          <c:showLegendKey val="1"/>
          <c:showVal val="1"/>
          <c:showCatName val="1"/>
          <c:showSerName val="1"/>
          <c:showPercent val="1"/>
          <c:showBubbleSize val="1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1837834415434909"/>
          <c:y val="0.15853658536585366"/>
          <c:w val="0.25530586637196667"/>
          <c:h val="7.2788713910761152E-2"/>
        </c:manualLayout>
      </c:layout>
      <c:overlay val="1"/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67833F8-9B9B-49AF-9A43-13E06D451D77}" type="datetimeFigureOut">
              <a:rPr lang="ru-RU"/>
              <a:pPr>
                <a:defRPr/>
              </a:pPr>
              <a:t>15.12.2013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183E874-31B6-4A2E-81BB-4E6E0436DE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2909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FFA4E07-41D6-4FFA-A7A6-50DC6E974BF6}" type="slidenum">
              <a:rPr lang="ru-RU" smtClean="0"/>
              <a:pPr/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9E23F0-46FE-4F8E-899A-28F0FCFA820E}" type="slidenum">
              <a:rPr lang="ru-RU" smtClean="0"/>
              <a:pPr/>
              <a:t>27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BD6CD8E-1B1C-47AB-8814-A786C5FA4C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4CEFF-51A5-4B89-AABF-38D38ABB83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CAF18-658C-47AF-BC31-1CE0E8FD27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1F8A9-B297-45F7-AE5E-1CCEFFAC2F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B2E47EE-DCEF-4C57-B45A-2231595605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BEC38-7F34-4E6C-A535-5E1BCA9E17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18FD8-428B-43FB-9DEE-98FAC20192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E110D-C6E3-4C5E-B582-84A7677D01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A4CD6B-3836-481C-8F4F-EA713D121C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28E16-81C1-4BE7-BA6E-4A60250686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5CAC823-5914-4D35-8197-CB6DD87E5C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FD6888A7-FA93-4221-A3B6-B79E655624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49" r:id="rId1"/>
    <p:sldLayoutId id="2147484642" r:id="rId2"/>
    <p:sldLayoutId id="2147484650" r:id="rId3"/>
    <p:sldLayoutId id="2147484643" r:id="rId4"/>
    <p:sldLayoutId id="2147484644" r:id="rId5"/>
    <p:sldLayoutId id="2147484645" r:id="rId6"/>
    <p:sldLayoutId id="2147484651" r:id="rId7"/>
    <p:sldLayoutId id="2147484646" r:id="rId8"/>
    <p:sldLayoutId id="2147484652" r:id="rId9"/>
    <p:sldLayoutId id="2147484647" r:id="rId10"/>
    <p:sldLayoutId id="214748464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147" name="Содержимое 7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4" name="Picture 3" descr="C:\Documents and Settings\Ира\Мои документы\Мои рисунки\4807522.jpg"/>
          <p:cNvPicPr>
            <a:picLocks noGrp="1" noChangeAspect="1" noChangeArrowheads="1"/>
          </p:cNvPicPr>
          <p:nvPr/>
        </p:nvPicPr>
        <p:blipFill>
          <a:blip r:embed="rId2" cstate="email">
            <a:lum bright="12000" contrast="-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0" y="381001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«Ты навсегда в ответе за тех, кого приручил»</a:t>
            </a:r>
          </a:p>
          <a:p>
            <a:pPr algn="ctr"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    </a:t>
            </a:r>
          </a:p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                                           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Антуан</a:t>
            </a:r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де Сент-Экзюпери</a:t>
            </a:r>
          </a:p>
          <a:p>
            <a:pPr algn="ctr">
              <a:defRPr/>
            </a:pPr>
            <a:endParaRPr lang="ru-RU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150" name="Прямоугольник 5"/>
          <p:cNvSpPr>
            <a:spLocks noChangeArrowheads="1"/>
          </p:cNvSpPr>
          <p:nvPr/>
        </p:nvSpPr>
        <p:spPr bwMode="auto">
          <a:xfrm>
            <a:off x="0" y="4876800"/>
            <a:ext cx="4724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Выполнили ученики 2 «А» класса</a:t>
            </a:r>
          </a:p>
          <a:p>
            <a:r>
              <a:rPr lang="ru-RU"/>
              <a:t>МОУ лицея №7 г.Красный Сулин</a:t>
            </a:r>
          </a:p>
          <a:p>
            <a:r>
              <a:rPr lang="ru-RU"/>
              <a:t>Руководитель Калимбет Ирина Олеговна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5344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5344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5344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2" descr="D:\Документы\Картинки\COW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838200"/>
            <a:ext cx="83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2" descr="D:\Документы\Картинки\COW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838200"/>
            <a:ext cx="782638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" descr="D:\Документы\Картинки\COW2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43200" y="838200"/>
            <a:ext cx="800100" cy="1019175"/>
          </a:xfrm>
        </p:spPr>
      </p:pic>
      <p:pic>
        <p:nvPicPr>
          <p:cNvPr id="18438" name="Picture 2" descr="D:\Документы\Картинки\COW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838200"/>
            <a:ext cx="782638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6" descr="D:\Документы\Картинки\лошади\HORSE10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905000"/>
            <a:ext cx="168592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6" descr="D:\Документы\Картинки\лошади\HORSE10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1905000"/>
            <a:ext cx="168592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6" descr="D:\Документы\Картинки\лошади\HORSE10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1828800"/>
            <a:ext cx="168592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13" descr="D:\Документы\Картинки\SHEEP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3276600"/>
            <a:ext cx="3810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13" descr="D:\Документы\Картинки\SHEEP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3276600"/>
            <a:ext cx="3810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13" descr="D:\Документы\Картинки\SHEEP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3276600"/>
            <a:ext cx="3810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Picture 13" descr="D:\Документы\Картинки\SHEEP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3276600"/>
            <a:ext cx="3810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6" name="Picture 13" descr="D:\Документы\Картинки\SHEEP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3276600"/>
            <a:ext cx="3810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7" name="Picture 13" descr="D:\Документы\Картинки\SHEEP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3276600"/>
            <a:ext cx="3810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8" name="Picture 13" descr="D:\Документы\Картинки\SHEEP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3276600"/>
            <a:ext cx="3810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9" name="Picture 13" descr="D:\Документы\Картинки\SHEEP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3276600"/>
            <a:ext cx="3810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0" name="Picture 13" descr="D:\Документы\Картинки\SHEEP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276600"/>
            <a:ext cx="3810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1" name="Picture 13" descr="D:\Документы\Картинки\SHEEP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3276600"/>
            <a:ext cx="3810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2" name="Picture 13" descr="D:\Документы\Картинки\SHEEP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3810000"/>
            <a:ext cx="3810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3" name="Picture 13" descr="D:\Документы\Картинки\SHEEP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3810000"/>
            <a:ext cx="3810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4" name="Picture 13" descr="D:\Документы\Картинки\SHEEP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3810000"/>
            <a:ext cx="3810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5" name="Picture 13" descr="D:\Документы\Картинки\SHEEP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3810000"/>
            <a:ext cx="3810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6" name="Picture 13" descr="D:\Документы\Картинки\SHEEP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3810000"/>
            <a:ext cx="3810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7" name="Picture 13" descr="D:\Документы\Картинки\SHEEP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3810000"/>
            <a:ext cx="3810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8" name="Picture 13" descr="D:\Документы\Картинки\SHEEP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3810000"/>
            <a:ext cx="3810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9" name="Picture 13" descr="D:\Документы\Картинки\SHEEP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3810000"/>
            <a:ext cx="3810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0" name="Picture 13" descr="D:\Документы\Картинки\SHEEP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810000"/>
            <a:ext cx="3810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1" name="Picture 13" descr="D:\Документы\Картинки\SHEEP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3810000"/>
            <a:ext cx="3810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2" name="Picture 13" descr="D:\Документы\Картинки\SHEEP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4267200"/>
            <a:ext cx="3810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3" name="Picture 13" descr="D:\Документы\Картинки\SHEEP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4267200"/>
            <a:ext cx="3810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4" name="Picture 13" descr="D:\Документы\Картинки\SHEEP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4267200"/>
            <a:ext cx="3810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5" name="Picture 13" descr="D:\Документы\Картинки\SHEEP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4267200"/>
            <a:ext cx="3810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6" name="Picture 13" descr="D:\Документы\Картинки\SHEEP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4267200"/>
            <a:ext cx="3810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7" name="Picture 13" descr="D:\Документы\Картинки\SHEEP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4267200"/>
            <a:ext cx="3810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8" name="Picture 13" descr="D:\Документы\Картинки\SHEEP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4267200"/>
            <a:ext cx="3810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9" name="Picture 13" descr="D:\Документы\Картинки\SHEEP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4267200"/>
            <a:ext cx="3810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70" name="Picture 13" descr="D:\Документы\Картинки\SHEEP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267200"/>
            <a:ext cx="3810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71" name="Picture 13" descr="D:\Документы\Картинки\SHEEP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4267200"/>
            <a:ext cx="3810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72" name="Picture 39" descr="D:\Документы\Картинки\животные\собаки\подарок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00" y="1219200"/>
            <a:ext cx="28575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Прямоугольник 40"/>
          <p:cNvSpPr/>
          <p:nvPr/>
        </p:nvSpPr>
        <p:spPr>
          <a:xfrm>
            <a:off x="457200" y="4953000"/>
            <a:ext cx="6400800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На Руси за кражу собаки налагался штраф -3 гривны</a:t>
            </a:r>
            <a:endParaRPr lang="ru-RU" sz="3200" b="1" dirty="0"/>
          </a:p>
        </p:txBody>
      </p:sp>
      <p:pic>
        <p:nvPicPr>
          <p:cNvPr id="18474" name="Picture 40" descr="D:\Документы\Картинки\GOLD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7620000" y="4800600"/>
            <a:ext cx="6985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4" name="Прямая со стрелкой 43"/>
          <p:cNvCxnSpPr/>
          <p:nvPr/>
        </p:nvCxnSpPr>
        <p:spPr>
          <a:xfrm rot="5400000">
            <a:off x="5334000" y="2514600"/>
            <a:ext cx="13716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rot="10800000">
            <a:off x="5334000" y="2286000"/>
            <a:ext cx="1143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rot="10800000">
            <a:off x="4572000" y="1295400"/>
            <a:ext cx="19050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5344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6106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183563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3 «источника» бездомных    животных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2667000"/>
            <a:ext cx="8183562" cy="2667000"/>
          </a:xfrm>
        </p:spPr>
        <p:txBody>
          <a:bodyPr/>
          <a:lstStyle/>
          <a:p>
            <a:pPr eaLnBrk="1" hangingPunct="1"/>
            <a:r>
              <a:rPr lang="ru-RU" sz="3200" smtClean="0"/>
              <a:t>Животные, родившиеся на улице.</a:t>
            </a:r>
          </a:p>
          <a:p>
            <a:pPr eaLnBrk="1" hangingPunct="1"/>
            <a:r>
              <a:rPr lang="ru-RU" sz="3200" smtClean="0"/>
              <a:t>Потерявшиеся животные.</a:t>
            </a:r>
          </a:p>
          <a:p>
            <a:pPr eaLnBrk="1" hangingPunct="1"/>
            <a:r>
              <a:rPr lang="ru-RU" sz="3200" smtClean="0"/>
              <a:t>Выброшенные животные.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1219200" y="609600"/>
            <a:ext cx="72390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chemeClr val="accent1"/>
                </a:solidFill>
              </a:rPr>
              <a:t>Я думаю о том:                         Умеют думать звери</a:t>
            </a:r>
            <a:r>
              <a:rPr lang="en-US" sz="3200">
                <a:solidFill>
                  <a:schemeClr val="accent1"/>
                </a:solidFill>
              </a:rPr>
              <a:t>?</a:t>
            </a:r>
            <a:r>
              <a:rPr lang="ru-RU" sz="3200">
                <a:solidFill>
                  <a:schemeClr val="accent1"/>
                </a:solidFill>
              </a:rPr>
              <a:t/>
            </a:r>
            <a:br>
              <a:rPr lang="ru-RU" sz="3200">
                <a:solidFill>
                  <a:schemeClr val="accent1"/>
                </a:solidFill>
              </a:rPr>
            </a:br>
            <a:r>
              <a:rPr lang="ru-RU" sz="3200">
                <a:solidFill>
                  <a:schemeClr val="accent1"/>
                </a:solidFill>
              </a:rPr>
              <a:t>Вот, шевельнув хвостом, </a:t>
            </a:r>
            <a:br>
              <a:rPr lang="ru-RU" sz="3200">
                <a:solidFill>
                  <a:schemeClr val="accent1"/>
                </a:solidFill>
              </a:rPr>
            </a:br>
            <a:r>
              <a:rPr lang="ru-RU" sz="3200">
                <a:solidFill>
                  <a:schemeClr val="accent1"/>
                </a:solidFill>
              </a:rPr>
              <a:t>Котёнок входит в двери.</a:t>
            </a:r>
            <a:br>
              <a:rPr lang="ru-RU" sz="3200">
                <a:solidFill>
                  <a:schemeClr val="accent1"/>
                </a:solidFill>
              </a:rPr>
            </a:br>
            <a:r>
              <a:rPr lang="ru-RU" sz="3200">
                <a:solidFill>
                  <a:schemeClr val="accent1"/>
                </a:solidFill>
              </a:rPr>
              <a:t>Он думает о том, </a:t>
            </a:r>
            <a:br>
              <a:rPr lang="ru-RU" sz="3200">
                <a:solidFill>
                  <a:schemeClr val="accent1"/>
                </a:solidFill>
              </a:rPr>
            </a:br>
            <a:r>
              <a:rPr lang="ru-RU" sz="3200">
                <a:solidFill>
                  <a:schemeClr val="accent1"/>
                </a:solidFill>
              </a:rPr>
              <a:t>Что будет с ним потом</a:t>
            </a:r>
            <a:r>
              <a:rPr lang="en-US" sz="3200">
                <a:solidFill>
                  <a:schemeClr val="accent1"/>
                </a:solidFill>
              </a:rPr>
              <a:t>?</a:t>
            </a:r>
            <a:r>
              <a:rPr lang="ru-RU" sz="3200">
                <a:solidFill>
                  <a:schemeClr val="accent1"/>
                </a:solidFill>
              </a:rPr>
              <a:t/>
            </a:r>
            <a:br>
              <a:rPr lang="ru-RU" sz="3200">
                <a:solidFill>
                  <a:schemeClr val="accent1"/>
                </a:solidFill>
              </a:rPr>
            </a:br>
            <a:r>
              <a:rPr lang="ru-RU" sz="3200">
                <a:solidFill>
                  <a:schemeClr val="accent1"/>
                </a:solidFill>
              </a:rPr>
              <a:t>Бывают у собак                Нерадостные мысли,</a:t>
            </a:r>
            <a:br>
              <a:rPr lang="ru-RU" sz="3200">
                <a:solidFill>
                  <a:schemeClr val="accent1"/>
                </a:solidFill>
              </a:rPr>
            </a:br>
            <a:r>
              <a:rPr lang="ru-RU" sz="3200">
                <a:solidFill>
                  <a:schemeClr val="accent1"/>
                </a:solidFill>
              </a:rPr>
              <a:t>Задумается пёс –</a:t>
            </a:r>
            <a:br>
              <a:rPr lang="ru-RU" sz="3200">
                <a:solidFill>
                  <a:schemeClr val="accent1"/>
                </a:solidFill>
              </a:rPr>
            </a:br>
            <a:r>
              <a:rPr lang="ru-RU" sz="3200">
                <a:solidFill>
                  <a:schemeClr val="accent1"/>
                </a:solidFill>
              </a:rPr>
              <a:t>И уши вниз повисли.</a:t>
            </a:r>
          </a:p>
          <a:p>
            <a:r>
              <a:rPr lang="ru-RU" sz="3200">
                <a:solidFill>
                  <a:schemeClr val="accent1"/>
                </a:solidFill>
              </a:rPr>
              <a:t>                  А.Барто</a:t>
            </a:r>
          </a:p>
        </p:txBody>
      </p:sp>
      <p:pic>
        <p:nvPicPr>
          <p:cNvPr id="14340" name="Picture 4" descr="C:\Documents and Settings\Ира\Мои документы\Мои рисунки\06c2f67bd55c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600" y="3657600"/>
            <a:ext cx="3124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C:\Documents and Settings\Ира\Рабочий стол\фото с жив\PICT008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553902">
            <a:off x="6372225" y="1049338"/>
            <a:ext cx="2152650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81000"/>
            <a:ext cx="85344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Прямоугольник 4"/>
          <p:cNvSpPr>
            <a:spLocks noChangeArrowheads="1"/>
          </p:cNvSpPr>
          <p:nvPr/>
        </p:nvSpPr>
        <p:spPr bwMode="auto">
          <a:xfrm>
            <a:off x="685800" y="5461000"/>
            <a:ext cx="7848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/>
              <a:t>   Социологический опрос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9600" y="0"/>
            <a:ext cx="6705600" cy="1295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Содержание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09600" y="1295400"/>
            <a:ext cx="8305800" cy="52578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Актуальность.</a:t>
            </a: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Проблемный вопрос.</a:t>
            </a: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Исследовательские вопросы.</a:t>
            </a: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Цели исследования.</a:t>
            </a: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Задачи исследования.</a:t>
            </a: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История приручения собак.</a:t>
            </a: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Отношение людей к домашним животным.</a:t>
            </a: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Проблема бездомных животных в нашем городе.</a:t>
            </a: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3 «источника» бездомных животных.</a:t>
            </a: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«Письмо моему хозяину».</a:t>
            </a: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Памятка для будущего хозяина.</a:t>
            </a: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Баннеры.</a:t>
            </a: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Вывод.</a:t>
            </a: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Использованные ресурсы.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6106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893995792"/>
              </p:ext>
            </p:extLst>
          </p:nvPr>
        </p:nvGraphicFramePr>
        <p:xfrm>
          <a:off x="304800" y="152400"/>
          <a:ext cx="8686800" cy="624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838200"/>
            <a:ext cx="8183562" cy="12954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Памятка для будущего  хозяина.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743200"/>
            <a:ext cx="8183563" cy="197485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ru-RU" b="1" smtClean="0"/>
              <a:t>1. Какие бы перемены не происходили с тобой в ближайшие 15 лет, рядом буду я. Любая разлука с тобой будет причинять мне страдания. Подумай об этом, прежде чем ты возьмёшь меня!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609600" y="838200"/>
            <a:ext cx="8001000" cy="27432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smtClean="0"/>
              <a:t>2.Старайся дать мне время подумать, чего ты требуешь </a:t>
            </a:r>
            <a:endParaRPr lang="ru-RU" sz="2800" b="1" dirty="0" smtClean="0"/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smtClean="0"/>
              <a:t>от </a:t>
            </a:r>
            <a:r>
              <a:rPr lang="ru-RU" sz="2800" b="1" dirty="0" smtClean="0"/>
              <a:t>меня.</a:t>
            </a:r>
          </a:p>
        </p:txBody>
      </p:sp>
      <p:pic>
        <p:nvPicPr>
          <p:cNvPr id="29700" name="Picture 4" descr="F:\Новая папка (2)\SPM_A008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600" y="2971800"/>
            <a:ext cx="4114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685800"/>
            <a:ext cx="8183563" cy="41878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b="1" dirty="0" smtClean="0"/>
              <a:t>3. Не сердись на меня долго и не запирай меня в наказание! Ведь у тебя есть ещё работа, развлечения, друзья – у меня же есть только ты.</a:t>
            </a:r>
          </a:p>
        </p:txBody>
      </p:sp>
      <p:pic>
        <p:nvPicPr>
          <p:cNvPr id="30723" name="Picture 3" descr="C:\Documents and Settings\Ира\Мои документы\Мои рисунки\17990893_f_498536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2951328"/>
            <a:ext cx="4876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b="1" smtClean="0"/>
              <a:t>4. Разговаривай со мной. Хотя я и не смогу полностью понимать все твои слова, но зато я понимаю твой голос , обращённый ко мне.</a:t>
            </a:r>
          </a:p>
        </p:txBody>
      </p:sp>
      <p:pic>
        <p:nvPicPr>
          <p:cNvPr id="31747" name="Picture 3" descr="C:\Documents and Settings\Ира\Рабочий стол\фото с жив\DSC0023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2362200"/>
            <a:ext cx="8229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b="1" smtClean="0"/>
              <a:t>5. Помни – я никогда не забуду, как со мной обращаются.</a:t>
            </a:r>
          </a:p>
        </p:txBody>
      </p:sp>
      <p:pic>
        <p:nvPicPr>
          <p:cNvPr id="32771" name="Picture 3" descr="C:\Documents and Settings\Ира\Рабочий стол\фото с животн\100_108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777765">
            <a:off x="685800" y="1828800"/>
            <a:ext cx="3429000" cy="362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 descr="C:\Documents and Settings\Ира\Рабочий стол\фото с жив\DSC0021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1905000"/>
            <a:ext cx="3657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b="1" smtClean="0"/>
              <a:t>6. Заботься обо мне, когда я состарюсь – ведь и ты когда-то будешь старым.</a:t>
            </a:r>
          </a:p>
        </p:txBody>
      </p:sp>
      <p:pic>
        <p:nvPicPr>
          <p:cNvPr id="33795" name="Picture 5" descr="F:\фото с жив\100_110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8686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i?id=20557966&amp;tov=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19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5" descr="i?id=2541740&amp;tov=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0"/>
            <a:ext cx="4724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6" descr="F:\фото с жив\100_1100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3275013"/>
            <a:ext cx="4483100" cy="3582987"/>
          </a:xfrm>
          <a:noFill/>
        </p:spPr>
      </p:pic>
      <p:pic>
        <p:nvPicPr>
          <p:cNvPr id="34821" name="Picture 7" descr="F:\Новая папка (2)\SP_A001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3810000"/>
            <a:ext cx="4724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0" y="1752600"/>
            <a:ext cx="91440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sz="4000" b="1">
                <a:solidFill>
                  <a:srgbClr val="FF0000"/>
                </a:solidFill>
              </a:rPr>
              <a:t>Мы очень хотим иметь свою семью, дом, полную миску еды, любить и быть любимыми! Может именно Вы сможете подарить это счастье</a:t>
            </a:r>
            <a:r>
              <a:rPr lang="en-US" sz="4000" b="1">
                <a:solidFill>
                  <a:srgbClr val="FF0000"/>
                </a:solidFill>
              </a:rPr>
              <a:t>?</a:t>
            </a:r>
            <a:endParaRPr lang="ru-RU" sz="4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5843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5344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533400" y="1828800"/>
            <a:ext cx="82296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7030A0"/>
                </a:solidFill>
              </a:rPr>
              <a:t>Этим исследованием мы хотим воспитать доброе отношение к четвероногому другу,</a:t>
            </a:r>
          </a:p>
          <a:p>
            <a:r>
              <a:rPr lang="ru-RU" sz="2800">
                <a:solidFill>
                  <a:srgbClr val="7030A0"/>
                </a:solidFill>
              </a:rPr>
              <a:t>пробудить гуманные чувства у детей и взрослых,</a:t>
            </a:r>
          </a:p>
          <a:p>
            <a:r>
              <a:rPr lang="ru-RU" sz="2800">
                <a:solidFill>
                  <a:srgbClr val="7030A0"/>
                </a:solidFill>
              </a:rPr>
              <a:t>заставить задуматься, кого мы называем друзьями и как им живётся рядом с нами.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9939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ChangeArrowheads="1"/>
          </p:cNvSpPr>
          <p:nvPr/>
        </p:nvSpPr>
        <p:spPr bwMode="auto">
          <a:xfrm>
            <a:off x="1143000" y="1295400"/>
            <a:ext cx="6934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>
                <a:solidFill>
                  <a:srgbClr val="7030A0"/>
                </a:solidFill>
              </a:rPr>
              <a:t>Глаза покинутой собаки </a:t>
            </a:r>
            <a:br>
              <a:rPr lang="ru-RU" sz="2400">
                <a:solidFill>
                  <a:srgbClr val="7030A0"/>
                </a:solidFill>
              </a:rPr>
            </a:br>
            <a:r>
              <a:rPr lang="ru-RU" sz="2400">
                <a:solidFill>
                  <a:srgbClr val="7030A0"/>
                </a:solidFill>
              </a:rPr>
              <a:t>Мне снятся ночью ... как тут быть? </a:t>
            </a:r>
            <a:br>
              <a:rPr lang="ru-RU" sz="2400">
                <a:solidFill>
                  <a:srgbClr val="7030A0"/>
                </a:solidFill>
              </a:rPr>
            </a:br>
            <a:r>
              <a:rPr lang="ru-RU" sz="2400">
                <a:solidFill>
                  <a:srgbClr val="7030A0"/>
                </a:solidFill>
              </a:rPr>
              <a:t>Ее обидеть может всякий </a:t>
            </a:r>
            <a:br>
              <a:rPr lang="ru-RU" sz="2400">
                <a:solidFill>
                  <a:srgbClr val="7030A0"/>
                </a:solidFill>
              </a:rPr>
            </a:br>
            <a:r>
              <a:rPr lang="ru-RU" sz="2400">
                <a:solidFill>
                  <a:srgbClr val="7030A0"/>
                </a:solidFill>
              </a:rPr>
              <a:t>И даже попросту убить. </a:t>
            </a:r>
          </a:p>
        </p:txBody>
      </p:sp>
      <p:sp>
        <p:nvSpPr>
          <p:cNvPr id="40963" name="Rectangle 5"/>
          <p:cNvSpPr>
            <a:spLocks noChangeArrowheads="1"/>
          </p:cNvSpPr>
          <p:nvPr/>
        </p:nvSpPr>
        <p:spPr bwMode="auto">
          <a:xfrm>
            <a:off x="457200" y="3657600"/>
            <a:ext cx="54102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/>
              <a:t>  </a:t>
            </a:r>
            <a:r>
              <a:rPr lang="ru-RU" sz="2400">
                <a:solidFill>
                  <a:srgbClr val="7030A0"/>
                </a:solidFill>
              </a:rPr>
              <a:t>Пусть человек добрее будет!                            Не прихоть это, не пустяк..</a:t>
            </a:r>
            <a:br>
              <a:rPr lang="ru-RU" sz="2400">
                <a:solidFill>
                  <a:srgbClr val="7030A0"/>
                </a:solidFill>
              </a:rPr>
            </a:br>
            <a:r>
              <a:rPr lang="ru-RU" sz="2400">
                <a:solidFill>
                  <a:srgbClr val="7030A0"/>
                </a:solidFill>
              </a:rPr>
              <a:t>     Внимательно вглядитесь люди           В глаза покинутых собак! </a:t>
            </a:r>
          </a:p>
          <a:p>
            <a:pPr algn="ctr"/>
            <a:r>
              <a:rPr lang="ru-RU" sz="2400">
                <a:solidFill>
                  <a:srgbClr val="7030A0"/>
                </a:solidFill>
              </a:rPr>
              <a:t>                   Эдуард Асадов</a:t>
            </a:r>
            <a:r>
              <a:rPr lang="ru-RU">
                <a:solidFill>
                  <a:srgbClr val="7030A0"/>
                </a:solidFill>
              </a:rPr>
              <a:t> </a:t>
            </a:r>
          </a:p>
        </p:txBody>
      </p:sp>
      <p:pic>
        <p:nvPicPr>
          <p:cNvPr id="40964" name="Picture 6" descr="dogmetr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2819400"/>
            <a:ext cx="312420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533400"/>
            <a:ext cx="8183562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Использованные ресурсы: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1828800"/>
            <a:ext cx="8183562" cy="288925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ru-RU" smtClean="0"/>
              <a:t>М.Дороган, В.Н.Челнокова «Всё о собаке».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mtClean="0"/>
              <a:t>www/budka-omsk.ru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ru-RU" smtClean="0"/>
              <a:t>«Большая энциклопедия Кирилла и Мефодия».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183563" cy="1295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Проблемный вопрос: Откуда берутся бездомные животные ?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2362200"/>
            <a:ext cx="8183562" cy="3581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/>
              <a:t>Исследовательские вопросы:</a:t>
            </a:r>
          </a:p>
          <a:p>
            <a:pPr eaLnBrk="1" hangingPunct="1"/>
            <a:r>
              <a:rPr lang="ru-RU" smtClean="0"/>
              <a:t>Умеют ли думать собаки и кошки?</a:t>
            </a:r>
          </a:p>
          <a:p>
            <a:pPr eaLnBrk="1" hangingPunct="1"/>
            <a:r>
              <a:rPr lang="ru-RU" smtClean="0"/>
              <a:t> Что их в жизни может огорчать?</a:t>
            </a:r>
          </a:p>
          <a:p>
            <a:pPr eaLnBrk="1" hangingPunct="1"/>
            <a:r>
              <a:rPr lang="ru-RU" smtClean="0"/>
              <a:t> Что рассказали бы кошки и собаки, если бы умели говорить?</a:t>
            </a:r>
          </a:p>
          <a:p>
            <a:pPr eaLnBrk="1" hangingPunct="1"/>
            <a:r>
              <a:rPr lang="ru-RU" smtClean="0"/>
              <a:t> Чему собака может научить хозяина?</a:t>
            </a:r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685800"/>
            <a:ext cx="8183562" cy="685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  </a:t>
            </a:r>
            <a:r>
              <a:rPr lang="ru-RU" sz="40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Гипотеза: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1600200"/>
            <a:ext cx="8183562" cy="3810000"/>
          </a:xfrm>
        </p:spPr>
        <p:txBody>
          <a:bodyPr/>
          <a:lstStyle/>
          <a:p>
            <a:pPr eaLnBrk="1" hangingPunct="1"/>
            <a:r>
              <a:rPr lang="ru-RU" smtClean="0"/>
              <a:t>Чтобы не было на улицах бездомных животных, нужно стать другом домашних животных, окружить заботой того, кто живёт рядом с нами, следить за ними, направлять их воспитание, знать их повадки и любить своих питомцев.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391400" cy="685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Цели исследования: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457200" y="1752600"/>
            <a:ext cx="8153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buFont typeface="Arial" charset="0"/>
              <a:buChar char="•"/>
              <a:tabLst>
                <a:tab pos="457200" algn="l"/>
              </a:tabLst>
            </a:pPr>
            <a:r>
              <a:rPr lang="ru-RU" sz="2800"/>
              <a:t> узнать,знают ли жители нашего города о проблеме домашних животных;</a:t>
            </a:r>
          </a:p>
          <a:p>
            <a:pPr algn="ctr">
              <a:buFont typeface="Arial" charset="0"/>
              <a:buChar char="•"/>
              <a:tabLst>
                <a:tab pos="457200" algn="l"/>
              </a:tabLst>
            </a:pPr>
            <a:r>
              <a:rPr lang="ru-RU" sz="2800"/>
              <a:t> выяснить источники, откуда берутся бездомные животные;</a:t>
            </a:r>
          </a:p>
          <a:p>
            <a:pPr algn="ctr">
              <a:buFont typeface="Arial" charset="0"/>
              <a:buChar char="•"/>
              <a:tabLst>
                <a:tab pos="457200" algn="l"/>
              </a:tabLst>
            </a:pPr>
            <a:r>
              <a:rPr lang="ru-RU" sz="2800"/>
              <a:t> создать памятку для тех, кто хочет взять себе кошку или собаку;</a:t>
            </a:r>
          </a:p>
          <a:p>
            <a:pPr algn="ctr">
              <a:buFont typeface="Arial" charset="0"/>
              <a:buChar char="•"/>
              <a:tabLst>
                <a:tab pos="457200" algn="l"/>
              </a:tabLst>
            </a:pPr>
            <a:r>
              <a:rPr lang="ru-RU" sz="2800"/>
              <a:t> найти оптимальные пути решения проблемы бездомных животных.</a:t>
            </a:r>
          </a:p>
          <a:p>
            <a:pPr algn="ctr">
              <a:buFont typeface="Arial" charset="0"/>
              <a:buChar char="•"/>
              <a:tabLst>
                <a:tab pos="457200" algn="l"/>
              </a:tabLst>
            </a:pPr>
            <a:endParaRPr lang="ru-RU" sz="2400"/>
          </a:p>
          <a:p>
            <a:pPr algn="ctr">
              <a:tabLst>
                <a:tab pos="457200" algn="l"/>
              </a:tabLst>
            </a:pPr>
            <a:endParaRPr lang="ru-RU" sz="2400"/>
          </a:p>
          <a:p>
            <a:pPr algn="ctr">
              <a:tabLst>
                <a:tab pos="457200" algn="l"/>
              </a:tabLst>
            </a:pP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>
            <a:normAutofit fontScale="47500" lnSpcReduction="20000"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5100" b="1" dirty="0" smtClean="0">
                <a:solidFill>
                  <a:schemeClr val="accent1"/>
                </a:solidFill>
              </a:rPr>
              <a:t>           </a:t>
            </a:r>
            <a:r>
              <a:rPr lang="ru-RU" sz="6500" b="1" dirty="0" smtClean="0">
                <a:solidFill>
                  <a:schemeClr val="accent1"/>
                </a:solidFill>
              </a:rPr>
              <a:t>Задачи исследования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b="1" dirty="0" smtClean="0">
              <a:solidFill>
                <a:schemeClr val="accent1"/>
              </a:solidFill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5100" b="1" dirty="0" smtClean="0">
                <a:solidFill>
                  <a:schemeClr val="accent1"/>
                </a:solidFill>
              </a:rPr>
              <a:t>.</a:t>
            </a:r>
            <a:r>
              <a:rPr lang="ru-RU" sz="5100" b="1" dirty="0" smtClean="0"/>
              <a:t>   Изучить историю приручения собак;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5100" b="1" dirty="0" smtClean="0"/>
          </a:p>
          <a:p>
            <a:pPr marL="265176" indent="-265176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5100" b="1" dirty="0" smtClean="0"/>
              <a:t>Отношение людей к домашним животным;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sz="5100" b="1" dirty="0" smtClean="0"/>
          </a:p>
          <a:p>
            <a:pPr marL="265176" indent="-265176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5100" b="1" dirty="0" smtClean="0"/>
              <a:t>Опросить жителей города о проблеме бездомных животных и узнать, какие способы для её решения видят они;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sz="5100" b="1" dirty="0" smtClean="0"/>
          </a:p>
          <a:p>
            <a:pPr marL="265176" indent="-265176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5100" b="1" dirty="0" smtClean="0"/>
              <a:t>Узнать, как эта проблема решается в нашем городе;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sz="3000" b="1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6106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6106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718</TotalTime>
  <Words>590</Words>
  <Application>Microsoft Office PowerPoint</Application>
  <PresentationFormat>Экран (4:3)</PresentationFormat>
  <Paragraphs>82</Paragraphs>
  <Slides>32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Аспект</vt:lpstr>
      <vt:lpstr>Презентация PowerPoint</vt:lpstr>
      <vt:lpstr>Содержание</vt:lpstr>
      <vt:lpstr>Презентация PowerPoint</vt:lpstr>
      <vt:lpstr>Проблемный вопрос: Откуда берутся бездомные животные ?</vt:lpstr>
      <vt:lpstr>   Гипотеза:</vt:lpstr>
      <vt:lpstr>Цели исследования: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 «источника» бездомных    животных</vt:lpstr>
      <vt:lpstr>Презентация PowerPoint</vt:lpstr>
      <vt:lpstr>Презентация PowerPoint</vt:lpstr>
      <vt:lpstr>Презентация PowerPoint</vt:lpstr>
      <vt:lpstr>Презентация PowerPoint</vt:lpstr>
      <vt:lpstr>Памятка для будущего  хозяина.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Использованные ресурсы: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Ирина</dc:creator>
  <cp:lastModifiedBy>Ирина</cp:lastModifiedBy>
  <cp:revision>110</cp:revision>
  <cp:lastPrinted>1601-01-01T00:00:00Z</cp:lastPrinted>
  <dcterms:created xsi:type="dcterms:W3CDTF">1601-01-01T00:00:00Z</dcterms:created>
  <dcterms:modified xsi:type="dcterms:W3CDTF">2013-12-15T17:36:50Z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