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E8A4-0119-4576-B4E7-2BDCE7A4455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32821-2880-4AFB-8269-39865BB1B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Наша соседка Луна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332656"/>
            <a:ext cx="2962672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charset="0"/>
              </a:rPr>
              <a:t>7 октября 1959 года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автоматическая станция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«Луна-3»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сфотографировала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обратную сторону Луны</a:t>
            </a:r>
            <a:endParaRPr lang="ru-RU" sz="2000" dirty="0"/>
          </a:p>
        </p:txBody>
      </p:sp>
      <p:pic>
        <p:nvPicPr>
          <p:cNvPr id="3" name="Picture 2" descr="Лун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5083175" cy="5170487"/>
          </a:xfrm>
          <a:prstGeom prst="rect">
            <a:avLst/>
          </a:prstGeom>
          <a:noFill/>
        </p:spPr>
      </p:pic>
      <p:pic>
        <p:nvPicPr>
          <p:cNvPr id="4" name="Picture 3" descr="Moon_r_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924175"/>
            <a:ext cx="3478213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466728" cy="208823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charset="0"/>
              </a:rPr>
              <a:t>В ноябре 1970 года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исследование Луны начал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самоходный аппарат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«Луноход-1».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Он проработал на Луне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более 300 суток и передал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на Землю свыше 20 тысяч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фотографий.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charset="0"/>
              </a:rPr>
            </a:br>
            <a:endParaRPr lang="ru-RU" sz="2000" dirty="0"/>
          </a:p>
        </p:txBody>
      </p:sp>
      <p:pic>
        <p:nvPicPr>
          <p:cNvPr id="3" name="Picture 5" descr="Lunoho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5329237" cy="3363912"/>
          </a:xfrm>
          <a:prstGeom prst="rect">
            <a:avLst/>
          </a:prstGeom>
          <a:noFill/>
        </p:spPr>
      </p:pic>
      <p:pic>
        <p:nvPicPr>
          <p:cNvPr id="4" name="Picture 4" descr="Lunohod-2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640262" cy="37830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4509120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</a:rPr>
              <a:t>В 1973 году </a:t>
            </a:r>
          </a:p>
          <a:p>
            <a:r>
              <a:rPr lang="ru-RU" dirty="0" smtClean="0">
                <a:latin typeface="Arial" charset="0"/>
              </a:rPr>
              <a:t>исследования Луны</a:t>
            </a:r>
          </a:p>
          <a:p>
            <a:r>
              <a:rPr lang="ru-RU" dirty="0" smtClean="0">
                <a:latin typeface="Arial" charset="0"/>
              </a:rPr>
              <a:t>продолжил</a:t>
            </a:r>
          </a:p>
          <a:p>
            <a:r>
              <a:rPr lang="ru-RU" dirty="0" smtClean="0">
                <a:latin typeface="Arial" charset="0"/>
              </a:rPr>
              <a:t>самоходный аппарат</a:t>
            </a:r>
          </a:p>
          <a:p>
            <a:r>
              <a:rPr lang="ru-RU" dirty="0" smtClean="0">
                <a:latin typeface="Arial" charset="0"/>
              </a:rPr>
              <a:t>«Луноход-2»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P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1488"/>
            <a:ext cx="3313112" cy="2670175"/>
          </a:xfrm>
          <a:prstGeom prst="rect">
            <a:avLst/>
          </a:prstGeom>
          <a:noFill/>
        </p:spPr>
      </p:pic>
      <p:pic>
        <p:nvPicPr>
          <p:cNvPr id="3" name="Picture 3" descr="Astronaut_on_Moon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813"/>
            <a:ext cx="4197350" cy="6092825"/>
          </a:xfrm>
          <a:prstGeom prst="rect">
            <a:avLst/>
          </a:prstGeom>
          <a:noFill/>
        </p:spPr>
      </p:pic>
      <p:pic>
        <p:nvPicPr>
          <p:cNvPr id="4" name="Picture 5" descr="Олдр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789363"/>
            <a:ext cx="1709738" cy="22891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645024"/>
            <a:ext cx="2592288" cy="273630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charset="0"/>
              </a:rPr>
              <a:t>В июле 1969 года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космический корабль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«Аполлон-11»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доставил на Луну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американских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астронавтов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err="1" smtClean="0">
                <a:latin typeface="Arial" charset="0"/>
              </a:rPr>
              <a:t>Армстронга</a:t>
            </a:r>
            <a:r>
              <a:rPr lang="ru-RU" sz="2000" dirty="0" smtClean="0">
                <a:latin typeface="Arial" charset="0"/>
              </a:rPr>
              <a:t> и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err="1" smtClean="0">
                <a:latin typeface="Arial" charset="0"/>
              </a:rPr>
              <a:t>Олдрина</a:t>
            </a:r>
            <a:r>
              <a:rPr lang="ru-RU" sz="2000" dirty="0" smtClean="0">
                <a:latin typeface="Arial" charset="0"/>
              </a:rPr>
              <a:t>.</a:t>
            </a:r>
            <a:br>
              <a:rPr lang="ru-RU" sz="2000" dirty="0" smtClean="0">
                <a:latin typeface="Arial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04664"/>
            <a:ext cx="3240360" cy="28083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charset="0"/>
              </a:rPr>
              <a:t>Экспедиция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«Аполлон-15»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изучает Луну</a:t>
            </a:r>
            <a:br>
              <a:rPr lang="ru-RU" sz="2000" dirty="0" smtClean="0">
                <a:latin typeface="Arial" charset="0"/>
              </a:rPr>
            </a:br>
            <a:endParaRPr lang="ru-RU" sz="2000" dirty="0"/>
          </a:p>
        </p:txBody>
      </p:sp>
      <p:pic>
        <p:nvPicPr>
          <p:cNvPr id="3" name="Picture 5" descr="706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4500562" cy="4429125"/>
          </a:xfrm>
          <a:prstGeom prst="rect">
            <a:avLst/>
          </a:prstGeom>
          <a:noFill/>
        </p:spPr>
      </p:pic>
      <p:pic>
        <p:nvPicPr>
          <p:cNvPr id="4" name="Picture 7" descr="AP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463"/>
            <a:ext cx="4176713" cy="304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06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4321175" cy="4270375"/>
          </a:xfrm>
          <a:prstGeom prst="rect">
            <a:avLst/>
          </a:prstGeom>
          <a:noFill/>
        </p:spPr>
      </p:pic>
      <p:pic>
        <p:nvPicPr>
          <p:cNvPr id="3" name="Picture 6" descr="moonpan_apollo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24400"/>
            <a:ext cx="8467725" cy="1693863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3800" y="549275"/>
            <a:ext cx="1659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latin typeface="Arial" charset="0"/>
              </a:rPr>
              <a:t>Луномобиль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64502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" charset="0"/>
              </a:rPr>
              <a:t>Панорама </a:t>
            </a:r>
          </a:p>
          <a:p>
            <a:pPr algn="r"/>
            <a:r>
              <a:rPr lang="ru-RU" dirty="0" smtClean="0">
                <a:latin typeface="Arial" charset="0"/>
              </a:rPr>
              <a:t>лунной поверхности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P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04813"/>
            <a:ext cx="6264275" cy="5302250"/>
          </a:xfrm>
          <a:prstGeom prst="rect">
            <a:avLst/>
          </a:prstGeom>
          <a:noFill/>
        </p:spPr>
      </p:pic>
      <p:pic>
        <p:nvPicPr>
          <p:cNvPr id="3" name="Picture 7" descr="OA_Earth_and_Moon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365625"/>
            <a:ext cx="5646737" cy="19319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</a:rPr>
              <a:t>След </a:t>
            </a:r>
          </a:p>
          <a:p>
            <a:r>
              <a:rPr lang="ru-RU" dirty="0" smtClean="0">
                <a:latin typeface="Arial" charset="0"/>
              </a:rPr>
              <a:t>луномобиля</a:t>
            </a:r>
          </a:p>
          <a:p>
            <a:r>
              <a:rPr lang="ru-RU" dirty="0" smtClean="0">
                <a:latin typeface="Arial" charset="0"/>
              </a:rPr>
              <a:t>в лунном </a:t>
            </a:r>
          </a:p>
          <a:p>
            <a:r>
              <a:rPr lang="ru-RU" dirty="0" smtClean="0">
                <a:latin typeface="Arial" charset="0"/>
              </a:rPr>
              <a:t>грунте- </a:t>
            </a:r>
          </a:p>
          <a:p>
            <a:r>
              <a:rPr lang="ru-RU" dirty="0" smtClean="0">
                <a:latin typeface="Arial" charset="0"/>
              </a:rPr>
              <a:t>реголите.</a:t>
            </a:r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6309320"/>
            <a:ext cx="323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charset="0"/>
              </a:rPr>
              <a:t>Земля над горизонтом Луны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50937_378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6013450" cy="5999162"/>
          </a:xfrm>
          <a:prstGeom prst="rect">
            <a:avLst/>
          </a:prstGeom>
          <a:noFill/>
        </p:spPr>
      </p:pic>
      <p:pic>
        <p:nvPicPr>
          <p:cNvPr id="3" name="Picture 8" descr="lunareben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292600"/>
            <a:ext cx="2089150" cy="2089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" charset="0"/>
              </a:rPr>
              <a:t>Верный спутник, ночей украшенье,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" charset="0"/>
              </a:rPr>
              <a:t>Дополнительное освещенье.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" charset="0"/>
              </a:rPr>
              <a:t>Мы, конечно, признаться должны: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" charset="0"/>
              </a:rPr>
              <a:t>Было б скучно Земле без Луны!</a:t>
            </a:r>
          </a:p>
          <a:p>
            <a:endParaRPr lang="ru-RU" i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Arial" charset="0"/>
              </a:rPr>
              <a:t>		(Римма Алдонина)</a:t>
            </a: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Moon_view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39700"/>
            <a:ext cx="8594725" cy="6529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Луна –  ближайшее к Земле космическое тело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и главное украшение нашего неба.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oon_b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2765425" cy="2794000"/>
          </a:xfrm>
          <a:prstGeom prst="rect">
            <a:avLst/>
          </a:prstGeom>
          <a:noFill/>
        </p:spPr>
      </p:pic>
      <p:pic>
        <p:nvPicPr>
          <p:cNvPr id="3" name="Picture 7" descr="Moon_c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3455988"/>
            <a:ext cx="2316163" cy="3068637"/>
          </a:xfrm>
          <a:prstGeom prst="rect">
            <a:avLst/>
          </a:prstGeom>
          <a:noFill/>
        </p:spPr>
      </p:pic>
      <p:pic>
        <p:nvPicPr>
          <p:cNvPr id="4" name="Picture 4" descr="Moon_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763838" cy="4089400"/>
          </a:xfrm>
          <a:prstGeom prst="rect">
            <a:avLst/>
          </a:prstGeom>
          <a:noFill/>
        </p:spPr>
      </p:pic>
      <p:pic>
        <p:nvPicPr>
          <p:cNvPr id="5" name="Picture 5" descr="Moon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5796" y="260350"/>
            <a:ext cx="2389188" cy="3586163"/>
          </a:xfrm>
          <a:prstGeom prst="rect">
            <a:avLst/>
          </a:prstGeom>
          <a:noFill/>
        </p:spPr>
      </p:pic>
      <p:pic>
        <p:nvPicPr>
          <p:cNvPr id="6" name="Picture 8" descr="Moon_d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933056"/>
            <a:ext cx="2663825" cy="2703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880320" cy="10801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На небе Земли Луна </a:t>
            </a:r>
            <a:br>
              <a:rPr lang="ru-RU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выглядит  по-разному: </a:t>
            </a:r>
            <a:br>
              <a:rPr lang="ru-RU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меняет фазы.</a:t>
            </a:r>
            <a:br>
              <a:rPr lang="ru-RU" sz="2000" dirty="0" smtClean="0">
                <a:solidFill>
                  <a:schemeClr val="tx2"/>
                </a:solidFill>
                <a:latin typeface="Arial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754760" cy="94096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С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Земли всегда видно </a:t>
            </a:r>
            <a:br>
              <a:rPr lang="ru-RU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только одно полушарие Луны.</a:t>
            </a:r>
            <a:br>
              <a:rPr lang="ru-RU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Значит ли это, что Луна </a:t>
            </a:r>
            <a:br>
              <a:rPr lang="ru-RU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не вращается вокруг своей оси?</a:t>
            </a:r>
            <a:br>
              <a:rPr lang="ru-RU" sz="1800" dirty="0" smtClean="0">
                <a:solidFill>
                  <a:schemeClr val="tx2"/>
                </a:solidFill>
                <a:latin typeface="Arial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8" name="Picture 8" descr="Moon_b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29125" cy="4665662"/>
          </a:xfrm>
          <a:prstGeom prst="rect">
            <a:avLst/>
          </a:prstGeom>
          <a:noFill/>
        </p:spPr>
      </p:pic>
      <p:pic>
        <p:nvPicPr>
          <p:cNvPr id="9" name="Picture 9" descr="MoonOrbi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63" y="2924175"/>
            <a:ext cx="4921250" cy="376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Мы видим только ту часть лунной поверхности,</a:t>
            </a:r>
            <a:br>
              <a:rPr lang="ru-RU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которая освещена Солнцем</a:t>
            </a:r>
            <a:r>
              <a:rPr lang="ru-RU" sz="1200" dirty="0" smtClean="0">
                <a:solidFill>
                  <a:schemeClr val="tx2"/>
                </a:solidFill>
                <a:latin typeface="Arial" charset="0"/>
              </a:rPr>
              <a:t>.</a:t>
            </a:r>
            <a:br>
              <a:rPr lang="ru-RU" sz="1200" dirty="0" smtClean="0">
                <a:solidFill>
                  <a:schemeClr val="tx2"/>
                </a:solidFill>
                <a:latin typeface="Arial" charset="0"/>
              </a:rPr>
            </a:br>
            <a:endParaRPr lang="ru-RU" sz="1200" dirty="0"/>
          </a:p>
        </p:txBody>
      </p:sp>
      <p:pic>
        <p:nvPicPr>
          <p:cNvPr id="3" name="Picture 2" descr="MoonFaz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79513"/>
            <a:ext cx="5470525" cy="5345112"/>
          </a:xfrm>
          <a:prstGeom prst="rect">
            <a:avLst/>
          </a:prstGeom>
          <a:noFill/>
        </p:spPr>
      </p:pic>
      <p:pic>
        <p:nvPicPr>
          <p:cNvPr id="4" name="Picture 9" descr="Moon_a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485900" cy="1943100"/>
          </a:xfrm>
          <a:prstGeom prst="rect">
            <a:avLst/>
          </a:prstGeom>
          <a:noFill/>
        </p:spPr>
      </p:pic>
      <p:pic>
        <p:nvPicPr>
          <p:cNvPr id="5" name="Picture 12" descr="fullmoon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278063"/>
            <a:ext cx="2087563" cy="2087562"/>
          </a:xfrm>
          <a:prstGeom prst="rect">
            <a:avLst/>
          </a:prstGeom>
          <a:noFill/>
        </p:spPr>
      </p:pic>
      <p:pic>
        <p:nvPicPr>
          <p:cNvPr id="6" name="Picture 10" descr="Moon_e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1325" y="4437063"/>
            <a:ext cx="1771650" cy="214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04664"/>
            <a:ext cx="3851920" cy="597666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" name="Picture 2" descr="Moon&amp;M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7669212" cy="55768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764704"/>
            <a:ext cx="2664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ногда в ясную погоду,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когда воздух прозрачен,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можно разглядеть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слабое свечение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ночного полушария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нашего спутника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(так называемый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пепельный свет Луны).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Это тоже свет Солнца,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но отражённый дважды: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сначала от Земли к Луне,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а затем обратно.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Карта Луны</a:t>
            </a:r>
            <a:endParaRPr lang="ru-RU" sz="4000" dirty="0"/>
          </a:p>
        </p:txBody>
      </p:sp>
      <p:pic>
        <p:nvPicPr>
          <p:cNvPr id="3" name="Picture 5" descr="Moon_r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048375" cy="552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oon_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292350"/>
            <a:ext cx="3148012" cy="4160838"/>
          </a:xfrm>
          <a:prstGeom prst="rect">
            <a:avLst/>
          </a:prstGeom>
          <a:noFill/>
        </p:spPr>
      </p:pic>
      <p:pic>
        <p:nvPicPr>
          <p:cNvPr id="3" name="Picture 3" descr="Moon_r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716338"/>
            <a:ext cx="2455862" cy="2736850"/>
          </a:xfrm>
          <a:prstGeom prst="rect">
            <a:avLst/>
          </a:prstGeom>
          <a:noFill/>
        </p:spPr>
      </p:pic>
      <p:pic>
        <p:nvPicPr>
          <p:cNvPr id="4" name="Picture 9" descr="Pla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813" y="288925"/>
            <a:ext cx="3487737" cy="3140075"/>
          </a:xfrm>
          <a:prstGeom prst="rect">
            <a:avLst/>
          </a:prstGeom>
          <a:noFill/>
        </p:spPr>
      </p:pic>
      <p:pic>
        <p:nvPicPr>
          <p:cNvPr id="5" name="Picture 10" descr="Klavi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2388" y="2305050"/>
            <a:ext cx="2490787" cy="40767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49817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charset="0"/>
              </a:rPr>
              <a:t>Поверхность Луны </a:t>
            </a:r>
            <a:br>
              <a:rPr lang="ru-RU" sz="24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charset="0"/>
              </a:rPr>
              <a:t>усыпана кратерами – </a:t>
            </a:r>
            <a:br>
              <a:rPr lang="ru-RU" sz="24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charset="0"/>
              </a:rPr>
              <a:t>следами ударов метеоритов.</a:t>
            </a:r>
            <a:br>
              <a:rPr lang="ru-RU" sz="2400" dirty="0" smtClean="0">
                <a:solidFill>
                  <a:schemeClr val="tx2"/>
                </a:solidFill>
                <a:latin typeface="Arial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85821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charset="0"/>
              </a:rPr>
              <a:t>Первым космическим аппаратом,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которому удалось преодолеть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земное притяжение, стала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автоматическая станция «Луна-1».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Она стартовала к Луне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2 января 1959 года.</a:t>
            </a:r>
            <a:endParaRPr lang="ru-RU" sz="2000" dirty="0"/>
          </a:p>
        </p:txBody>
      </p:sp>
      <p:pic>
        <p:nvPicPr>
          <p:cNvPr id="3" name="Picture 3" descr="ЛунаВымп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57563"/>
            <a:ext cx="3095625" cy="3074987"/>
          </a:xfrm>
          <a:prstGeom prst="rect">
            <a:avLst/>
          </a:prstGeom>
          <a:noFill/>
        </p:spPr>
      </p:pic>
      <p:pic>
        <p:nvPicPr>
          <p:cNvPr id="4" name="Picture 2" descr="Лун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744788" cy="43910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5013176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</a:rPr>
              <a:t>Автоматическая станция «Луна-2» </a:t>
            </a:r>
          </a:p>
          <a:p>
            <a:r>
              <a:rPr lang="ru-RU" dirty="0" smtClean="0">
                <a:latin typeface="Arial" charset="0"/>
              </a:rPr>
              <a:t>14 сентября 1959 года </a:t>
            </a:r>
          </a:p>
          <a:p>
            <a:r>
              <a:rPr lang="ru-RU" dirty="0" smtClean="0">
                <a:latin typeface="Arial" charset="0"/>
              </a:rPr>
              <a:t>доставила на Луну</a:t>
            </a:r>
          </a:p>
          <a:p>
            <a:r>
              <a:rPr lang="ru-RU" dirty="0" smtClean="0">
                <a:latin typeface="Arial" charset="0"/>
              </a:rPr>
              <a:t>вымпел с символами нашей страны</a:t>
            </a: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164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Наша соседка Луна</vt:lpstr>
      <vt:lpstr>Слайд 2</vt:lpstr>
      <vt:lpstr>На небе Земли Луна  выглядит  по-разному:  меняет фазы. </vt:lpstr>
      <vt:lpstr>С Земли всегда видно  только одно полушарие Луны.  Значит ли это, что Луна  не вращается вокруг своей оси? </vt:lpstr>
      <vt:lpstr>Мы видим только ту часть лунной поверхности, которая освещена Солнцем. </vt:lpstr>
      <vt:lpstr>Слайд 6</vt:lpstr>
      <vt:lpstr>Карта Луны</vt:lpstr>
      <vt:lpstr>Поверхность Луны  усыпана кратерами –  следами ударов метеоритов. </vt:lpstr>
      <vt:lpstr>Первым космическим аппаратом,  которому удалось преодолеть земное притяжение, стала  автоматическая станция «Луна-1». Она стартовала к Луне  2 января 1959 года.</vt:lpstr>
      <vt:lpstr>7 октября 1959 года автоматическая станция  «Луна-3»  сфотографировала обратную сторону Луны</vt:lpstr>
      <vt:lpstr>В ноябре 1970 года  исследование Луны начал  самоходный аппарат  «Луноход-1».  Он проработал на Луне  более 300 суток и передал  на Землю свыше 20 тысяч фотографий. </vt:lpstr>
      <vt:lpstr>В июле 1969 года космический корабль  «Аполлон-11» доставил на Луну  американских  астронавтов Армстронга и  Олдрина. </vt:lpstr>
      <vt:lpstr>Экспедиция  «Аполлон-15» изучает Луну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соседка Луна</dc:title>
  <dc:creator>user</dc:creator>
  <cp:lastModifiedBy>user</cp:lastModifiedBy>
  <cp:revision>35</cp:revision>
  <dcterms:created xsi:type="dcterms:W3CDTF">2013-10-16T08:20:58Z</dcterms:created>
  <dcterms:modified xsi:type="dcterms:W3CDTF">2013-10-28T08:08:03Z</dcterms:modified>
</cp:coreProperties>
</file>