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93D47-BA98-4753-80DC-1DFB25CCB32F}" type="datetimeFigureOut">
              <a:rPr lang="ru-RU" smtClean="0"/>
              <a:pPr/>
              <a:t>23.08.2013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1B9E9D-8097-4013-BE0B-D46C59BE0B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B9E9D-8097-4013-BE0B-D46C59BE0B5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B9E9D-8097-4013-BE0B-D46C59BE0B5A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B9E9D-8097-4013-BE0B-D46C59BE0B5A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B9E9D-8097-4013-BE0B-D46C59BE0B5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B9E9D-8097-4013-BE0B-D46C59BE0B5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B9E9D-8097-4013-BE0B-D46C59BE0B5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B9E9D-8097-4013-BE0B-D46C59BE0B5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B9E9D-8097-4013-BE0B-D46C59BE0B5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B9E9D-8097-4013-BE0B-D46C59BE0B5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B9E9D-8097-4013-BE0B-D46C59BE0B5A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B9E9D-8097-4013-BE0B-D46C59BE0B5A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4C09-7503-446F-8A18-8A5ED9F71591}" type="datetimeFigureOut">
              <a:rPr lang="ru-RU" smtClean="0"/>
              <a:pPr/>
              <a:t>23.08.2013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E71F6F6-AB87-4E1F-BFA6-E4EEA3475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4C09-7503-446F-8A18-8A5ED9F71591}" type="datetimeFigureOut">
              <a:rPr lang="ru-RU" smtClean="0"/>
              <a:pPr/>
              <a:t>23.08.2013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F6F6-AB87-4E1F-BFA6-E4EEA3475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4C09-7503-446F-8A18-8A5ED9F71591}" type="datetimeFigureOut">
              <a:rPr lang="ru-RU" smtClean="0"/>
              <a:pPr/>
              <a:t>23.08.2013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F6F6-AB87-4E1F-BFA6-E4EEA3475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4C09-7503-446F-8A18-8A5ED9F71591}" type="datetimeFigureOut">
              <a:rPr lang="ru-RU" smtClean="0"/>
              <a:pPr/>
              <a:t>23.08.2013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E71F6F6-AB87-4E1F-BFA6-E4EEA3475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4C09-7503-446F-8A18-8A5ED9F71591}" type="datetimeFigureOut">
              <a:rPr lang="ru-RU" smtClean="0"/>
              <a:pPr/>
              <a:t>23.08.2013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F6F6-AB87-4E1F-BFA6-E4EEA34758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4C09-7503-446F-8A18-8A5ED9F71591}" type="datetimeFigureOut">
              <a:rPr lang="ru-RU" smtClean="0"/>
              <a:pPr/>
              <a:t>23.08.2013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F6F6-AB87-4E1F-BFA6-E4EEA3475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4C09-7503-446F-8A18-8A5ED9F71591}" type="datetimeFigureOut">
              <a:rPr lang="ru-RU" smtClean="0"/>
              <a:pPr/>
              <a:t>23.08.2013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E71F6F6-AB87-4E1F-BFA6-E4EEA34758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4C09-7503-446F-8A18-8A5ED9F71591}" type="datetimeFigureOut">
              <a:rPr lang="ru-RU" smtClean="0"/>
              <a:pPr/>
              <a:t>23.08.2013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F6F6-AB87-4E1F-BFA6-E4EEA3475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4C09-7503-446F-8A18-8A5ED9F71591}" type="datetimeFigureOut">
              <a:rPr lang="ru-RU" smtClean="0"/>
              <a:pPr/>
              <a:t>23.08.2013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F6F6-AB87-4E1F-BFA6-E4EEA3475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4C09-7503-446F-8A18-8A5ED9F71591}" type="datetimeFigureOut">
              <a:rPr lang="ru-RU" smtClean="0"/>
              <a:pPr/>
              <a:t>23.08.2013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F6F6-AB87-4E1F-BFA6-E4EEA3475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4C09-7503-446F-8A18-8A5ED9F71591}" type="datetimeFigureOut">
              <a:rPr lang="ru-RU" smtClean="0"/>
              <a:pPr/>
              <a:t>23.08.2013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F6F6-AB87-4E1F-BFA6-E4EEA34758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1914C09-7503-446F-8A18-8A5ED9F71591}" type="datetimeFigureOut">
              <a:rPr lang="ru-RU" smtClean="0"/>
              <a:pPr/>
              <a:t>23.08.2013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71F6F6-AB87-4E1F-BFA6-E4EEA34758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6754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Презентация для родителей.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740080" cy="4955381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ru-RU" sz="2000" dirty="0" smtClean="0"/>
          </a:p>
          <a:p>
            <a:pPr algn="ctr"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«Пальчиковые игры для развития речи детей 4-7 лет»</a:t>
            </a:r>
          </a:p>
          <a:p>
            <a:pPr algn="ctr">
              <a:buNone/>
            </a:pPr>
            <a:endParaRPr lang="ru-RU" sz="20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2600" b="1" dirty="0" smtClean="0">
                <a:solidFill>
                  <a:srgbClr val="7030A0"/>
                </a:solidFill>
              </a:rPr>
              <a:t>                                                                                          </a:t>
            </a:r>
          </a:p>
          <a:p>
            <a:pPr algn="ctr"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                                                                                                 </a:t>
            </a:r>
            <a:r>
              <a:rPr lang="ru-RU" b="1" dirty="0" smtClean="0">
                <a:solidFill>
                  <a:schemeClr val="tx1"/>
                </a:solidFill>
              </a:rPr>
              <a:t>Подготовила 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</a:rPr>
              <a:t>                                                                             Володарская В.И.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            </a:t>
            </a:r>
            <a:r>
              <a:rPr lang="ru-RU" b="1" dirty="0" smtClean="0">
                <a:solidFill>
                  <a:schemeClr val="tx1"/>
                </a:solidFill>
              </a:rPr>
              <a:t>                                                                        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воспитатель  ГБДОУ № 97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                                                                                  Красногвардейского района 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endParaRPr lang="en-US" sz="22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sz="22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</a:rPr>
              <a:t>Санкт-Петербург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</a:rPr>
              <a:t>2013 г.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x894d74_k01.jpg.pagespeed.ic.EoG2Pv-Hr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71604" y="2143116"/>
            <a:ext cx="3594100" cy="2705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357322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FF0000"/>
                </a:solidFill>
              </a:rPr>
              <a:t>                                Игра «Золушка».                 </a:t>
            </a:r>
            <a:endParaRPr lang="ru-RU" sz="2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85926"/>
            <a:ext cx="8777318" cy="473941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Цель.</a:t>
            </a:r>
            <a:r>
              <a:rPr lang="ru-RU" sz="2000" dirty="0" smtClean="0">
                <a:solidFill>
                  <a:schemeClr val="tx1"/>
                </a:solidFill>
              </a:rPr>
              <a:t> Развитие мелкой моторики, внимания,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   усидчивости, умения поочередно действовать правой и левой рукой.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Оборудование.</a:t>
            </a:r>
            <a:r>
              <a:rPr lang="ru-RU" sz="2000" dirty="0" smtClean="0">
                <a:solidFill>
                  <a:schemeClr val="tx1"/>
                </a:solidFill>
              </a:rPr>
              <a:t> Контейнер (коробка), в котором находятся вперемешку горох, фасоль, бобы, 3 контейнера (коробки).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Ход игры. </a:t>
            </a:r>
            <a:r>
              <a:rPr lang="ru-RU" sz="2000" dirty="0" smtClean="0">
                <a:solidFill>
                  <a:schemeClr val="tx1"/>
                </a:solidFill>
              </a:rPr>
              <a:t>Взрослый напоминает ребенку сказку «Золушка». Вспоминают вместе, какие задания давала мачеха девушке каждый раз, когда уезжала на бал.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Вот одно из заданий: разобрать по контейнерам (коробкам) горох, фасоль и бобы, которые находятся вперемешку в большом контейнере.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Золушка обратилась к нам, чтобы мы помогли разобрать по коробкам горох, фасоль, бобы. Ей очень хочется попасть на бал. Поможем ей?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       Эта игра очень нравится детям. По окончании игры проверяется, как ребенок  справился  с заданием.</a:t>
            </a:r>
          </a:p>
        </p:txBody>
      </p:sp>
      <p:pic>
        <p:nvPicPr>
          <p:cNvPr id="4" name="Рисунок 3" descr="92da42444c6329670417daa1b13_pre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57950" y="214290"/>
            <a:ext cx="2444192" cy="1909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908720"/>
            <a:ext cx="8511480" cy="5688631"/>
          </a:xfrm>
        </p:spPr>
        <p:txBody>
          <a:bodyPr>
            <a:normAutofit fontScale="90000"/>
          </a:bodyPr>
          <a:lstStyle/>
          <a:p>
            <a:r>
              <a:rPr lang="ru-RU" sz="1600" dirty="0" smtClean="0"/>
              <a:t>       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  <a:latin typeface="+mn-lt"/>
              </a:rPr>
              <a:t>У многих детей в дошкольном возрасте возникают проблемы, связанные с координацией движений, особенно мелких движений рук и, в частности, пальцев (РЕБЕНКУ ТРУДНО ЗАШНУРОВАТЬ БОТИНКИ, ЗАСТЕГНУТЬ ПУГОВИЦЫ И Т.Д.). Известно, ч то отставание в развитии моторики сопровождается отставанием в развитии интеллекта и  речи, более или менее выраженным. Иногда такое отставание принимает весьма тяжелые формы. Для преодоления отставания в речевом  развитии логопед </a:t>
            </a:r>
            <a:r>
              <a:rPr lang="ru-RU" sz="1800" b="1" dirty="0" err="1" smtClean="0">
                <a:solidFill>
                  <a:schemeClr val="tx1"/>
                </a:solidFill>
                <a:latin typeface="+mn-lt"/>
              </a:rPr>
              <a:t>Н.а.Красильникова</a:t>
            </a:r>
            <a:r>
              <a:rPr lang="ru-RU" sz="1800" b="1" dirty="0" smtClean="0">
                <a:solidFill>
                  <a:schemeClr val="tx1"/>
                </a:solidFill>
                <a:latin typeface="+mn-lt"/>
              </a:rPr>
              <a:t> предлагает несложные занимательные упражнения и игры, направленные на совершенствование движений пальцев. Эти игры очень нравятся детям и являются весьма эффективными как для улучшения координаций движений, так и для развития речи. Польза этих игр еще и в том, что они подготавливают руку ребенка к рисованию, лепке, конструированию, письму.</a:t>
            </a:r>
            <a:br>
              <a:rPr lang="ru-RU" sz="1800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1800" b="1" dirty="0" smtClean="0">
                <a:solidFill>
                  <a:schemeClr val="tx1"/>
                </a:solidFill>
                <a:latin typeface="+mn-lt"/>
              </a:rPr>
              <a:t>       Эти игры можно предлагать детям всех возрастов,. Начиная с простых упражнений в младшем возрасте и усложняя в старшем возрасте. </a:t>
            </a:r>
            <a:br>
              <a:rPr lang="ru-RU" sz="1800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1800" b="1" dirty="0" smtClean="0">
                <a:solidFill>
                  <a:schemeClr val="tx1"/>
                </a:solidFill>
                <a:latin typeface="+mn-lt"/>
              </a:rPr>
              <a:t>        Играть надо регулярно, с интересом, не заставляя ребенка  принудительно выполнять то или иное упражнение. Можно устроить соревнование, у кого дольше будет карандаш в руке, кто больше найдет сокровищ гномов  и т.д. Во время игр все время подбадривайте и хвалите ребенка.</a:t>
            </a:r>
            <a:br>
              <a:rPr lang="ru-RU" sz="1800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1800" b="1" dirty="0" smtClean="0">
                <a:solidFill>
                  <a:schemeClr val="tx1"/>
                </a:solidFill>
                <a:latin typeface="+mn-lt"/>
              </a:rPr>
              <a:t>     </a:t>
            </a:r>
            <a:endParaRPr lang="ru-RU" sz="1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260648"/>
            <a:ext cx="8458200" cy="43204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Пальчиковые игры для развития речи детей 4-7 лет 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152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rgbClr val="FF0000"/>
                </a:solidFill>
              </a:rPr>
              <a:t>Игры с карандашами.</a:t>
            </a:r>
            <a:endParaRPr lang="ru-RU" sz="2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686800" cy="481136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Цель</a:t>
            </a:r>
            <a:r>
              <a:rPr lang="ru-RU" sz="2000" b="1" dirty="0" smtClean="0">
                <a:solidFill>
                  <a:schemeClr val="tx1"/>
                </a:solidFill>
              </a:rPr>
              <a:t>.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Развитие  внимания, </a:t>
            </a:r>
            <a:r>
              <a:rPr lang="ru-RU" sz="2000" b="1" dirty="0" err="1" smtClean="0">
                <a:solidFill>
                  <a:schemeClr val="tx1"/>
                </a:solidFill>
              </a:rPr>
              <a:t>слухо-моторной</a:t>
            </a:r>
            <a:r>
              <a:rPr lang="ru-RU" sz="2000" b="1" dirty="0" smtClean="0">
                <a:solidFill>
                  <a:schemeClr val="tx1"/>
                </a:solidFill>
              </a:rPr>
              <a:t> координации; формирование двигательной активности и гибкости пальцев, кистей рук.</a:t>
            </a:r>
          </a:p>
          <a:p>
            <a:endParaRPr lang="ru-RU" sz="2000" b="1" dirty="0" smtClean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rgbClr val="FF0000"/>
                </a:solidFill>
              </a:rPr>
              <a:t>Оборудование</a:t>
            </a:r>
            <a:r>
              <a:rPr lang="ru-RU" sz="2000" b="1" dirty="0" smtClean="0">
                <a:solidFill>
                  <a:schemeClr val="tx1"/>
                </a:solidFill>
              </a:rPr>
              <a:t>. Карандаш простой неотточенный 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    </a:t>
            </a:r>
            <a:r>
              <a:rPr lang="en-US" sz="2000" b="1" dirty="0" smtClean="0">
                <a:solidFill>
                  <a:schemeClr val="tx1"/>
                </a:solidFill>
              </a:rPr>
              <a:t>                            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с граненой поверхностью. </a:t>
            </a:r>
          </a:p>
          <a:p>
            <a:endParaRPr lang="ru-RU" sz="2000" b="1" dirty="0" smtClean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rgbClr val="FF0000"/>
                </a:solidFill>
              </a:rPr>
              <a:t>Ход игры</a:t>
            </a:r>
            <a:r>
              <a:rPr lang="ru-RU" sz="2000" b="1" dirty="0" smtClean="0">
                <a:solidFill>
                  <a:schemeClr val="tx1"/>
                </a:solidFill>
              </a:rPr>
              <a:t>. Дать ребенку карандаш и обратиться к нему</a:t>
            </a:r>
            <a:r>
              <a:rPr lang="ru-RU" sz="2000" b="1" dirty="0" smtClean="0">
                <a:solidFill>
                  <a:schemeClr val="tx1"/>
                </a:solidFill>
              </a:rPr>
              <a:t>:</a:t>
            </a:r>
            <a:endParaRPr lang="ru-RU" sz="2000" b="1" dirty="0" smtClean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- Возьми карандаш, зажми его между ладонями и потри. (Ребенок перекатывает карандаш между двумя ладонями). Послушай, как  он шумит. Разогрей ладошки. Пошуми возле правого уха,. Возле левого уха. А теперь я послушаю, как шумит твой карандаш. (Подойти к ребенку и прислушаться).</a:t>
            </a: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388" y="1928802"/>
            <a:ext cx="2156535" cy="1500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379512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 smtClean="0">
                <a:solidFill>
                  <a:srgbClr val="FF0000"/>
                </a:solidFill>
              </a:rPr>
              <a:t>Варианты движений с карандашом.</a:t>
            </a:r>
            <a:endParaRPr lang="ru-RU" sz="2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473935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1</a:t>
            </a:r>
            <a:r>
              <a:rPr lang="ru-RU" sz="2000" dirty="0" smtClean="0">
                <a:solidFill>
                  <a:schemeClr val="tx1"/>
                </a:solidFill>
              </a:rPr>
              <a:t>. </a:t>
            </a:r>
            <a:r>
              <a:rPr lang="ru-RU" sz="20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Поставить локти на стол, взять карандаш тремя пальцами правой и тремя пальцами левой руки и покрутить его вперед и назад.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2</a:t>
            </a:r>
            <a:r>
              <a:rPr lang="ru-RU" sz="20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. </a:t>
            </a:r>
            <a:r>
              <a:rPr lang="ru-RU" sz="20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Массаж карандашом каждого пальца, ладони в отдельности, то есть левая рука лежит на столе, а правая катает карандаш по ней и наоборот.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3. </a:t>
            </a:r>
            <a:r>
              <a:rPr lang="ru-RU" sz="20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Поставить локти на 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c</a:t>
            </a:r>
            <a:r>
              <a:rPr lang="ru-RU" sz="20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тол.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Взять карандаш и зажать его между указательными пальцами обеих рук. Вращать руки вместе с карандашом то в одну сторону, то в другую, при этом карандаш вращается в горизонтальной плоскости. Затем опустить руки, встряхнуть кисти.  Далее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можно продолжить, захватив карандаш другими пальцами. Возможно вращение карандаша и в вертикальной плоскости.</a:t>
            </a:r>
          </a:p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4</a:t>
            </a:r>
            <a:r>
              <a:rPr lang="ru-RU" sz="20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. «Ножницы». Поставить локти на стол, зафиксировать два карандаша между пальцами: один карандаш держится указательными пальцами обеих рук, другой – средними. Необходимо соединять пальцы рук, имитируя движения ножниц, при этом стараться не выпустить карандаш, не уронить его.</a:t>
            </a:r>
            <a:endParaRPr lang="ru-RU" sz="2000" dirty="0">
              <a:solidFill>
                <a:srgbClr val="FF0000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686800" cy="1071570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rgbClr val="FF0000"/>
                </a:solidFill>
              </a:rPr>
              <a:t>                   Игра «сокровища гномов»</a:t>
            </a:r>
            <a:endParaRPr lang="ru-RU" sz="2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14488"/>
            <a:ext cx="8777318" cy="4365637"/>
          </a:xfrm>
        </p:spPr>
        <p:txBody>
          <a:bodyPr>
            <a:normAutofit fontScale="92500"/>
          </a:bodyPr>
          <a:lstStyle/>
          <a:p>
            <a:r>
              <a:rPr lang="ru-RU" sz="1700" b="1" dirty="0" smtClean="0">
                <a:solidFill>
                  <a:srgbClr val="FF0000"/>
                </a:solidFill>
              </a:rPr>
              <a:t>Цель</a:t>
            </a:r>
            <a:r>
              <a:rPr lang="ru-RU" sz="1700" b="1" dirty="0" smtClean="0">
                <a:solidFill>
                  <a:schemeClr val="tx1"/>
                </a:solidFill>
              </a:rPr>
              <a:t>.</a:t>
            </a:r>
            <a:r>
              <a:rPr lang="ru-RU" sz="1700" dirty="0" smtClean="0">
                <a:solidFill>
                  <a:schemeClr val="tx1"/>
                </a:solidFill>
              </a:rPr>
              <a:t> </a:t>
            </a:r>
            <a:r>
              <a:rPr lang="ru-RU" sz="1700" b="1" dirty="0" smtClean="0">
                <a:solidFill>
                  <a:schemeClr val="tx1"/>
                </a:solidFill>
              </a:rPr>
              <a:t>Развитие мелкой моторики, точности движений пальцев, умения поочередно действовать правой и левой рукой.</a:t>
            </a:r>
          </a:p>
          <a:p>
            <a:r>
              <a:rPr lang="ru-RU" sz="1700" b="1" dirty="0" smtClean="0">
                <a:solidFill>
                  <a:srgbClr val="FF0000"/>
                </a:solidFill>
              </a:rPr>
              <a:t>Оборудование</a:t>
            </a:r>
            <a:r>
              <a:rPr lang="ru-RU" sz="1700" b="1" dirty="0" smtClean="0">
                <a:solidFill>
                  <a:schemeClr val="tx1"/>
                </a:solidFill>
              </a:rPr>
              <a:t>. Контейнер с песком (лучше пластмассовый тазик с</a:t>
            </a:r>
            <a:r>
              <a:rPr lang="en-US" sz="1700" b="1" dirty="0" smtClean="0">
                <a:solidFill>
                  <a:schemeClr val="tx1"/>
                </a:solidFill>
              </a:rPr>
              <a:t> </a:t>
            </a:r>
            <a:r>
              <a:rPr lang="ru-RU" sz="1700" b="1" dirty="0" smtClean="0">
                <a:solidFill>
                  <a:schemeClr val="tx1"/>
                </a:solidFill>
              </a:rPr>
              <a:t>широким дном), бусины, нить капроновая (можно взять</a:t>
            </a:r>
            <a:r>
              <a:rPr lang="en-US" sz="1700" b="1" dirty="0" smtClean="0">
                <a:solidFill>
                  <a:schemeClr val="tx1"/>
                </a:solidFill>
              </a:rPr>
              <a:t> </a:t>
            </a:r>
            <a:r>
              <a:rPr lang="ru-RU" sz="1700" b="1" dirty="0" smtClean="0">
                <a:solidFill>
                  <a:schemeClr val="tx1"/>
                </a:solidFill>
              </a:rPr>
              <a:t>леску), салфетка, тарелка или поднос.</a:t>
            </a:r>
          </a:p>
          <a:p>
            <a:r>
              <a:rPr lang="ru-RU" sz="1700" b="1" dirty="0" smtClean="0">
                <a:solidFill>
                  <a:srgbClr val="FF0000"/>
                </a:solidFill>
              </a:rPr>
              <a:t>Ход игры. </a:t>
            </a:r>
            <a:r>
              <a:rPr lang="ru-RU" sz="1700" b="1" dirty="0" smtClean="0">
                <a:solidFill>
                  <a:schemeClr val="tx1"/>
                </a:solidFill>
              </a:rPr>
              <a:t>Взрослый напоминает сказку Братьев Гримм «Белоснежка и семь  гномов».</a:t>
            </a:r>
          </a:p>
          <a:p>
            <a:r>
              <a:rPr lang="ru-RU" sz="1700" b="1" dirty="0" smtClean="0">
                <a:solidFill>
                  <a:schemeClr val="tx1"/>
                </a:solidFill>
              </a:rPr>
              <a:t>Задает вопросы.</a:t>
            </a:r>
          </a:p>
          <a:p>
            <a:r>
              <a:rPr lang="ru-RU" sz="1700" b="1" dirty="0" smtClean="0">
                <a:solidFill>
                  <a:schemeClr val="tx1"/>
                </a:solidFill>
              </a:rPr>
              <a:t>- Чем занимались гномы? (Искали сокровища).</a:t>
            </a:r>
          </a:p>
          <a:p>
            <a:r>
              <a:rPr lang="ru-RU" sz="1700" b="1" dirty="0" smtClean="0">
                <a:solidFill>
                  <a:schemeClr val="tx1"/>
                </a:solidFill>
              </a:rPr>
              <a:t>- Где они  работали? (В подземелье, в пещерах).</a:t>
            </a:r>
          </a:p>
          <a:p>
            <a:r>
              <a:rPr lang="ru-RU" sz="1700" b="1" dirty="0" smtClean="0">
                <a:solidFill>
                  <a:schemeClr val="tx1"/>
                </a:solidFill>
              </a:rPr>
              <a:t>- А ты хочешь помочь гномам? Тогда давай отправимся в пещеру, где они работают. Закрывай глаза, считай до 5. (Ребенок закрывает глаза, во время счета поставить на стол контейнер с песком, в кот ором закопаны бусинки). Открывай глаза. Я знаю, что в этом песке спрятаны бусины. Попытайся их найти и нанизать на нитку.</a:t>
            </a:r>
          </a:p>
          <a:p>
            <a:r>
              <a:rPr lang="ru-RU" sz="1700" b="1" dirty="0" smtClean="0">
                <a:solidFill>
                  <a:schemeClr val="tx1"/>
                </a:solidFill>
              </a:rPr>
              <a:t>     Ребенок отыскивает в песке бусинки, нанизывает их на нить (леску). По окончании игры подводится итог: все ли бусины найдены, сколько их (если играют несколько детей, то можно сравнить, кто из детей собрал самые длинные бусы, кто больше всех нашел бусы, кто старался помочь гномам и т.п.).</a:t>
            </a:r>
          </a:p>
          <a:p>
            <a:endParaRPr lang="ru-RU" sz="1900" dirty="0" smtClean="0"/>
          </a:p>
          <a:p>
            <a:endParaRPr lang="ru-RU" sz="1900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768" y="357166"/>
            <a:ext cx="144780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1520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 smtClean="0">
                <a:solidFill>
                  <a:srgbClr val="FF0000"/>
                </a:solidFill>
              </a:rPr>
              <a:t>Игра «Сокровища гномов» (продолжение).</a:t>
            </a:r>
            <a:endParaRPr lang="ru-RU" sz="2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48833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   Варианты  игры.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1</a:t>
            </a:r>
            <a:r>
              <a:rPr lang="ru-RU" sz="2000" dirty="0" smtClean="0">
                <a:solidFill>
                  <a:schemeClr val="tx1"/>
                </a:solidFill>
              </a:rPr>
              <a:t>. </a:t>
            </a:r>
            <a:r>
              <a:rPr lang="ru-RU" sz="2000" b="1" dirty="0" smtClean="0">
                <a:solidFill>
                  <a:schemeClr val="tx1"/>
                </a:solidFill>
              </a:rPr>
              <a:t>Можно усложнить задание: закопать бусины разного вида (цвета, размера, фактуры, формы) и надевать их на нитку по определенной схеме.</a:t>
            </a:r>
          </a:p>
          <a:p>
            <a:endParaRPr lang="ru-RU" sz="2000" b="1" dirty="0" smtClean="0">
              <a:solidFill>
                <a:schemeClr val="tx1"/>
              </a:solidFill>
            </a:endParaRPr>
          </a:p>
          <a:p>
            <a:endParaRPr lang="ru-RU" sz="2000" b="1" dirty="0" smtClean="0">
              <a:solidFill>
                <a:schemeClr val="tx1"/>
              </a:solidFill>
            </a:endParaRPr>
          </a:p>
          <a:p>
            <a:endParaRPr lang="ru-RU" sz="2000" b="1" dirty="0" smtClean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2. Искать сокровища можно не только в песке, но и в гречневой крупе, горохе, пшене, остатках шерстяной пряжи или ниток.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3. Можно вместо бусин использовать разноцветные стеклянные  камушки, красивые пуговицы</a:t>
            </a:r>
            <a:r>
              <a:rPr lang="ru-RU" sz="1600" b="1" dirty="0" smtClean="0">
                <a:solidFill>
                  <a:schemeClr val="tx1"/>
                </a:solidFill>
              </a:rPr>
              <a:t>.</a:t>
            </a:r>
          </a:p>
          <a:p>
            <a:endParaRPr lang="ru-RU" sz="1600" dirty="0" smtClean="0">
              <a:solidFill>
                <a:schemeClr val="tx1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Bysi.jpg"/>
          <p:cNvPicPr>
            <a:picLocks noChangeAspect="1"/>
          </p:cNvPicPr>
          <p:nvPr/>
        </p:nvPicPr>
        <p:blipFill>
          <a:blip r:embed="rId3" cstate="print"/>
          <a:srcRect t="13221" r="2564" b="16266"/>
          <a:stretch>
            <a:fillRect/>
          </a:stretch>
        </p:blipFill>
        <p:spPr>
          <a:xfrm>
            <a:off x="2857488" y="2285992"/>
            <a:ext cx="2714644" cy="1143008"/>
          </a:xfrm>
          <a:prstGeom prst="rect">
            <a:avLst/>
          </a:prstGeom>
        </p:spPr>
      </p:pic>
      <p:pic>
        <p:nvPicPr>
          <p:cNvPr id="5" name="Рисунок 4" descr="colorful necklac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628" y="4572008"/>
            <a:ext cx="2786082" cy="20895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784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FF0000"/>
                </a:solidFill>
              </a:rPr>
              <a:t>                    игра «Выгладим платочек»</a:t>
            </a:r>
            <a:endParaRPr lang="ru-RU" sz="2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928802"/>
            <a:ext cx="8686800" cy="4668550"/>
          </a:xfrm>
        </p:spPr>
        <p:txBody>
          <a:bodyPr>
            <a:normAutofit/>
          </a:bodyPr>
          <a:lstStyle/>
          <a:p>
            <a:endParaRPr lang="ru-RU" sz="1600" b="1" dirty="0" smtClean="0"/>
          </a:p>
          <a:p>
            <a:r>
              <a:rPr lang="ru-RU" sz="2000" b="1" dirty="0" smtClean="0">
                <a:solidFill>
                  <a:schemeClr val="tx1"/>
                </a:solidFill>
              </a:rPr>
              <a:t>Цель.</a:t>
            </a:r>
            <a:r>
              <a:rPr lang="ru-RU" sz="2000" dirty="0" smtClean="0">
                <a:solidFill>
                  <a:schemeClr val="tx1"/>
                </a:solidFill>
              </a:rPr>
              <a:t> Развитие мышц рук и пальцев, их гибкости; научить прикладывать силу в движениях; формирование навыков  зрительного  контроля и слаженности движений обеих рук.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Оборудование. </a:t>
            </a:r>
            <a:r>
              <a:rPr lang="ru-RU" sz="2000" dirty="0" smtClean="0">
                <a:solidFill>
                  <a:schemeClr val="tx1"/>
                </a:solidFill>
              </a:rPr>
              <a:t>Лист фольги произвольного размера (можно взять фантики от конфет).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Ход игры. </a:t>
            </a:r>
            <a:r>
              <a:rPr lang="ru-RU" sz="2000" dirty="0" smtClean="0">
                <a:solidFill>
                  <a:schemeClr val="tx1"/>
                </a:solidFill>
              </a:rPr>
              <a:t>Взрослый предлагает ребенку помочь Золушке «постирать и погладить платочки». Ребенок берет лист фольги (фантик), мнет его в комок, как будто стирает платочек. Затем скомканный платочек он разглаживает, пользуясь всеми пальцами обеих рук.  Необходимо обратить внимание на поочередное действие каждой руки в процессе разглаживания. В результате платочек должен стать гладким, без складочек, ни один край не должен быть загнутым.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1128642-886ea39239d5df07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72329" y="142852"/>
            <a:ext cx="1762137" cy="21145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357322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FF0000"/>
                </a:solidFill>
              </a:rPr>
              <a:t>                                Игра «Золушка».                 </a:t>
            </a:r>
            <a:endParaRPr lang="ru-RU" sz="2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85926"/>
            <a:ext cx="8777318" cy="473941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Цель.</a:t>
            </a:r>
            <a:r>
              <a:rPr lang="ru-RU" sz="2000" dirty="0" smtClean="0">
                <a:solidFill>
                  <a:schemeClr val="tx1"/>
                </a:solidFill>
              </a:rPr>
              <a:t> Развитие мелкой моторики, внимания,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   усидчивости, умения поочередно действовать правой и левой рукой.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Оборудование.</a:t>
            </a:r>
            <a:r>
              <a:rPr lang="ru-RU" sz="2000" dirty="0" smtClean="0">
                <a:solidFill>
                  <a:schemeClr val="tx1"/>
                </a:solidFill>
              </a:rPr>
              <a:t> Контейнер (коробка), в котором находятся вперемешку горох, фасоль, бобы, 3 контейнера (коробки).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Ход игры. </a:t>
            </a:r>
            <a:r>
              <a:rPr lang="ru-RU" sz="2000" dirty="0" smtClean="0">
                <a:solidFill>
                  <a:schemeClr val="tx1"/>
                </a:solidFill>
              </a:rPr>
              <a:t>Взрослый напоминает ребенку сказку «Золушка». Вспоминают вместе, какие задания давала мачеха девушке каждый раз, когда уезжала на бал.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Вот одно из заданий: разобрать по контейнерам (коробкам) горох, фасоль и бобы, которые находятся вперемешку в большом контейнере.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Золушка обратилась к нам, чтобы мы помогли разобрать по коробкам горох, фасоль, бобы. Ей очень хочется попасть на бал. Поможем ей?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       Эта игра очень нравится детям. По окончании игры проверяется, как ребенок  справился  с заданием.</a:t>
            </a:r>
          </a:p>
        </p:txBody>
      </p:sp>
      <p:pic>
        <p:nvPicPr>
          <p:cNvPr id="4" name="Рисунок 3" descr="92da42444c6329670417daa1b13_pre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57950" y="214290"/>
            <a:ext cx="2444192" cy="1909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152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Игра «Золушка  (продолжение).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      Варианты игры.</a:t>
            </a:r>
          </a:p>
          <a:p>
            <a:pPr marL="457200" indent="-45720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  В эту игру могут играть одновременно  3 человека: </a:t>
            </a:r>
          </a:p>
          <a:p>
            <a:pPr marL="457200" indent="-45720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 один выбирает горох, другой – фасоль, </a:t>
            </a:r>
          </a:p>
          <a:p>
            <a:pPr marL="457200" indent="-45720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 третий – бобы.</a:t>
            </a:r>
          </a:p>
          <a:p>
            <a:endParaRPr lang="ru-RU" sz="2000" b="1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 Вместо бобовых можно смешать мелкие игрушки (овощи): зеленый горошек, огурцы, помидоры, баклажаны. </a:t>
            </a:r>
          </a:p>
          <a:p>
            <a:endParaRPr lang="ru-RU" sz="2000" b="1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 Можно смешать мелкие муляжи фруктов, ягод  разного цвета и предложить детям разобрать по цветам: в одну тарелочку – красные предметы, в другую – желтые</a:t>
            </a:r>
            <a:r>
              <a:rPr lang="ru-RU" sz="2000" dirty="0" smtClean="0"/>
              <a:t>, </a:t>
            </a:r>
            <a:r>
              <a:rPr lang="ru-RU" sz="2000" dirty="0" smtClean="0">
                <a:solidFill>
                  <a:schemeClr val="tx1"/>
                </a:solidFill>
              </a:rPr>
              <a:t>в третью – зеленые.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lentils-and-peas-photobunny-flick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58808" y="1643050"/>
            <a:ext cx="2595778" cy="17287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280</TotalTime>
  <Words>1231</Words>
  <Application>Microsoft Office PowerPoint</Application>
  <PresentationFormat>Экран (4:3)</PresentationFormat>
  <Paragraphs>95</Paragraphs>
  <Slides>12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Презентация для родителей.</vt:lpstr>
      <vt:lpstr>        У многих детей в дошкольном возрасте возникают проблемы, связанные с координацией движений, особенно мелких движений рук и, в частности, пальцев (РЕБЕНКУ ТРУДНО ЗАШНУРОВАТЬ БОТИНКИ, ЗАСТЕГНУТЬ ПУГОВИЦЫ И Т.Д.). Известно, ч то отставание в развитии моторики сопровождается отставанием в развитии интеллекта и  речи, более или менее выраженным. Иногда такое отставание принимает весьма тяжелые формы. Для преодоления отставания в речевом  развитии логопед Н.а.Красильникова предлагает несложные занимательные упражнения и игры, направленные на совершенствование движений пальцев. Эти игры очень нравятся детям и являются весьма эффективными как для улучшения координаций движений, так и для развития речи. Польза этих игр еще и в том, что они подготавливают руку ребенка к рисованию, лепке, конструированию, письму.        Эти игры можно предлагать детям всех возрастов,. Начиная с простых упражнений в младшем возрасте и усложняя в старшем возрасте.          Играть надо регулярно, с интересом, не заставляя ребенка  принудительно выполнять то или иное упражнение. Можно устроить соревнование, у кого дольше будет карандаш в руке, кто больше найдет сокровищ гномов  и т.д. Во время игр все время подбадривайте и хвалите ребенка.      </vt:lpstr>
      <vt:lpstr>Игры с карандашами.</vt:lpstr>
      <vt:lpstr>Варианты движений с карандашом.</vt:lpstr>
      <vt:lpstr>                   Игра «сокровища гномов»</vt:lpstr>
      <vt:lpstr>Игра «Сокровища гномов» (продолжение).</vt:lpstr>
      <vt:lpstr>                    игра «Выгладим платочек»</vt:lpstr>
      <vt:lpstr>                                Игра «Золушка».                 </vt:lpstr>
      <vt:lpstr>Игра «Золушка  (продолжение).</vt:lpstr>
      <vt:lpstr>                                Игра «Золушка».                 </vt:lpstr>
      <vt:lpstr>Спасибо за внимание!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 многих детей в дошкольном возрасте возникают проблемы, связанные с координацией движений, особенно мелких движений рук и, в частности, пальцев (РЕБЕНКУ ТРУДНО ЗАШНУРОВАТЬ БОТИНКИ, ЗАСТЕГНУТЬ ПУГОВИЦЫ И Т.Д.). Известно, ч то отставание в развитии моторики сопровождается отставанием в развитии интеллекта и  речи, более или менее выраженным. Иногда такое отставание принимает весьма тяжелые формы. Для преодоления отставания в речевом  развитии логопед Н.а.Красильникова предлагает несложные занимательные упражнения и игры</dc:title>
  <dc:creator>EGO</dc:creator>
  <cp:lastModifiedBy>EGO</cp:lastModifiedBy>
  <cp:revision>32</cp:revision>
  <dcterms:created xsi:type="dcterms:W3CDTF">2013-07-09T19:47:44Z</dcterms:created>
  <dcterms:modified xsi:type="dcterms:W3CDTF">2013-08-23T13:53:31Z</dcterms:modified>
</cp:coreProperties>
</file>