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CB210-8295-49B6-A57B-9DDD190109C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7FACF-DEA7-4D37-8CFF-2767AC7229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7FACF-DEA7-4D37-8CFF-2767AC72291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1A906B-F83A-41A6-B8DD-9B46CAB1A3E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C188DB5-CA9E-45B3-A512-68E7A6CE07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2F3FD7-A044-478F-BD6D-28FBB41209C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A9A79E-BB77-4272-80EA-4ED266656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53;&#1080;&#1085;&#1072;\&#1056;&#1072;&#1073;&#1086;&#1095;&#1080;&#1081;%20&#1089;&#1090;&#1086;&#1083;\&#1059;&#1074;&#1077;&#1083;&#1080;&#1095;&#1077;&#1085;&#1080;&#1077;%20&#1080;%20&#1091;&#1084;&#1077;&#1085;&#1100;&#1096;&#1077;&#1085;&#1080;&#1077;\Child%20-%20&#1058;&#1072;&#1085;&#1077;&#1094;%20&#1091;&#1090;&#1103;&#1090;.mp3" TargetMode="External"/><Relationship Id="rId5" Type="http://schemas.openxmlformats.org/officeDocument/2006/relationships/image" Target="../media/image19.png"/><Relationship Id="rId4" Type="http://schemas.openxmlformats.org/officeDocument/2006/relationships/image" Target="../media/image18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011863" y="5373688"/>
            <a:ext cx="2736850" cy="1008062"/>
          </a:xfrm>
        </p:spPr>
        <p:txBody>
          <a:bodyPr>
            <a:normAutofit fontScale="92500" lnSpcReduction="10000"/>
          </a:bodyPr>
          <a:lstStyle/>
          <a:p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400" dirty="0" err="1" smtClean="0"/>
              <a:t>Учитель</a:t>
            </a:r>
            <a:r>
              <a:rPr lang="ru-RU" sz="1400" dirty="0" smtClean="0"/>
              <a:t> начальных классов</a:t>
            </a:r>
          </a:p>
          <a:p>
            <a:r>
              <a:rPr lang="ru-RU" sz="1400" dirty="0" smtClean="0"/>
              <a:t>МБОУ «ООШ с. Ивановки»</a:t>
            </a:r>
          </a:p>
          <a:p>
            <a:r>
              <a:rPr lang="ru-RU" sz="1400" dirty="0" smtClean="0"/>
              <a:t>МО «</a:t>
            </a:r>
            <a:r>
              <a:rPr lang="ru-RU" sz="1400" dirty="0" err="1" smtClean="0"/>
              <a:t>Енотаевский</a:t>
            </a:r>
            <a:r>
              <a:rPr lang="ru-RU" sz="1400" dirty="0" smtClean="0"/>
              <a:t> район»</a:t>
            </a:r>
          </a:p>
          <a:p>
            <a:r>
              <a:rPr lang="ru-RU" sz="1400" dirty="0" smtClean="0"/>
              <a:t>Боброва И.В</a:t>
            </a:r>
            <a:r>
              <a:rPr lang="ru-RU" sz="1400" dirty="0" smtClean="0"/>
              <a:t>.</a:t>
            </a:r>
            <a:endParaRPr lang="ru-RU" sz="14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971114" y="729208"/>
            <a:ext cx="7296806" cy="156966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3155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rgbClr val="CC0099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Увеличиваем,  </a:t>
            </a:r>
          </a:p>
          <a:p>
            <a:pPr algn="ctr">
              <a:defRPr/>
            </a:pPr>
            <a:r>
              <a:rPr lang="ru-RU" sz="4800" b="1" dirty="0">
                <a:ln w="3155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rgbClr val="CC0099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уменьшаем число на 1.</a:t>
            </a:r>
          </a:p>
        </p:txBody>
      </p:sp>
      <p:pic>
        <p:nvPicPr>
          <p:cNvPr id="14340" name="Picture 5" descr="E:\ДОКУМЕНТЫ\ИЗОБРАЖЕНИЯ\для презентаций\77864323_7f7aa4b396db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47813" y="3152775"/>
            <a:ext cx="271780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Подзаголовок 6"/>
          <p:cNvSpPr>
            <a:spLocks/>
          </p:cNvSpPr>
          <p:nvPr/>
        </p:nvSpPr>
        <p:spPr bwMode="auto">
          <a:xfrm>
            <a:off x="4140200" y="2636838"/>
            <a:ext cx="38877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Математика 1 класс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УМК «Начальная школа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 века»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0" name="Group 4"/>
          <p:cNvGraphicFramePr>
            <a:graphicFrameLocks noGrp="1"/>
          </p:cNvGraphicFramePr>
          <p:nvPr>
            <p:ph/>
          </p:nvPr>
        </p:nvGraphicFramePr>
        <p:xfrm>
          <a:off x="684213" y="404813"/>
          <a:ext cx="7696200" cy="5334001"/>
        </p:xfrm>
        <a:graphic>
          <a:graphicData uri="http://schemas.openxmlformats.org/drawingml/2006/table">
            <a:tbl>
              <a:tblPr/>
              <a:tblGrid>
                <a:gridCol w="1468437"/>
                <a:gridCol w="1822450"/>
                <a:gridCol w="1466850"/>
                <a:gridCol w="1470025"/>
                <a:gridCol w="1468438"/>
              </a:tblGrid>
              <a:tr h="2058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5" name="WordArt 39"/>
          <p:cNvSpPr>
            <a:spLocks noChangeArrowheads="1" noChangeShapeType="1" noTextEdit="1"/>
          </p:cNvSpPr>
          <p:nvPr/>
        </p:nvSpPr>
        <p:spPr bwMode="auto">
          <a:xfrm>
            <a:off x="900113" y="765175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9256" name="WordArt 40"/>
          <p:cNvSpPr>
            <a:spLocks noChangeArrowheads="1" noChangeShapeType="1" noTextEdit="1"/>
          </p:cNvSpPr>
          <p:nvPr/>
        </p:nvSpPr>
        <p:spPr bwMode="auto">
          <a:xfrm>
            <a:off x="827088" y="2708275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6</a:t>
            </a:r>
          </a:p>
        </p:txBody>
      </p:sp>
      <p:sp>
        <p:nvSpPr>
          <p:cNvPr id="9257" name="WordArt 41"/>
          <p:cNvSpPr>
            <a:spLocks noChangeArrowheads="1" noChangeShapeType="1" noTextEdit="1"/>
          </p:cNvSpPr>
          <p:nvPr/>
        </p:nvSpPr>
        <p:spPr bwMode="auto">
          <a:xfrm>
            <a:off x="1042988" y="4292600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9258" name="WordArt 42"/>
          <p:cNvSpPr>
            <a:spLocks noChangeArrowheads="1" noChangeShapeType="1" noTextEdit="1"/>
          </p:cNvSpPr>
          <p:nvPr/>
        </p:nvSpPr>
        <p:spPr bwMode="auto">
          <a:xfrm>
            <a:off x="2555875" y="3141663"/>
            <a:ext cx="10287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-</a:t>
            </a:r>
          </a:p>
        </p:txBody>
      </p:sp>
      <p:sp>
        <p:nvSpPr>
          <p:cNvPr id="9259" name="WordArt 43"/>
          <p:cNvSpPr>
            <a:spLocks noChangeArrowheads="1" noChangeShapeType="1" noTextEdit="1"/>
          </p:cNvSpPr>
          <p:nvPr/>
        </p:nvSpPr>
        <p:spPr bwMode="auto">
          <a:xfrm>
            <a:off x="4211638" y="2565400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9260" name="WordArt 44"/>
          <p:cNvSpPr>
            <a:spLocks noChangeArrowheads="1" noChangeShapeType="1" noTextEdit="1"/>
          </p:cNvSpPr>
          <p:nvPr/>
        </p:nvSpPr>
        <p:spPr bwMode="auto">
          <a:xfrm>
            <a:off x="7164388" y="4292600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9261" name="WordArt 45"/>
          <p:cNvSpPr>
            <a:spLocks noChangeArrowheads="1" noChangeShapeType="1" noTextEdit="1"/>
          </p:cNvSpPr>
          <p:nvPr/>
        </p:nvSpPr>
        <p:spPr bwMode="auto">
          <a:xfrm>
            <a:off x="7092950" y="2636838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5</a:t>
            </a:r>
          </a:p>
        </p:txBody>
      </p:sp>
      <p:sp>
        <p:nvSpPr>
          <p:cNvPr id="9262" name="WordArt 46"/>
          <p:cNvSpPr>
            <a:spLocks noChangeArrowheads="1" noChangeShapeType="1" noTextEdit="1"/>
          </p:cNvSpPr>
          <p:nvPr/>
        </p:nvSpPr>
        <p:spPr bwMode="auto">
          <a:xfrm>
            <a:off x="7019925" y="836613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9263" name="WordArt 47"/>
          <p:cNvSpPr>
            <a:spLocks noChangeArrowheads="1" noChangeShapeType="1" noTextEdit="1"/>
          </p:cNvSpPr>
          <p:nvPr/>
        </p:nvSpPr>
        <p:spPr bwMode="auto">
          <a:xfrm>
            <a:off x="5724525" y="2997200"/>
            <a:ext cx="1028700" cy="55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=</a:t>
            </a:r>
          </a:p>
        </p:txBody>
      </p:sp>
      <p:pic>
        <p:nvPicPr>
          <p:cNvPr id="9264" name="Picture 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620713"/>
            <a:ext cx="18002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0" grpId="0" animBg="1"/>
      <p:bldP spid="9261" grpId="0" animBg="1"/>
      <p:bldP spid="92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484438" y="549275"/>
            <a:ext cx="3671887" cy="16875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500" y="968375"/>
            <a:ext cx="6000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60763" y="663575"/>
            <a:ext cx="6000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62375" y="1344613"/>
            <a:ext cx="6016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00563" y="663575"/>
            <a:ext cx="6000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9700" y="1076325"/>
            <a:ext cx="6016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323850" y="3068638"/>
            <a:ext cx="3673475" cy="16891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92700" y="3068638"/>
            <a:ext cx="3671888" cy="16891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538" name="Прямоугольник 2"/>
          <p:cNvSpPr>
            <a:spLocks noChangeArrowheads="1"/>
          </p:cNvSpPr>
          <p:nvPr/>
        </p:nvSpPr>
        <p:spPr bwMode="auto">
          <a:xfrm>
            <a:off x="498475" y="2420938"/>
            <a:ext cx="2606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Больше  на  1</a:t>
            </a:r>
            <a:endParaRPr lang="ru-RU" sz="3200"/>
          </a:p>
        </p:txBody>
      </p:sp>
      <p:sp>
        <p:nvSpPr>
          <p:cNvPr id="22539" name="Прямоугольник 9"/>
          <p:cNvSpPr>
            <a:spLocks noChangeArrowheads="1"/>
          </p:cNvSpPr>
          <p:nvPr/>
        </p:nvSpPr>
        <p:spPr bwMode="auto">
          <a:xfrm>
            <a:off x="5794375" y="2420938"/>
            <a:ext cx="2651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Меньше  на  1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98450" y="5957888"/>
            <a:ext cx="40005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987425" y="5967413"/>
            <a:ext cx="40005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717675" y="5957888"/>
            <a:ext cx="40005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455863" y="5988050"/>
            <a:ext cx="401637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105150" y="5988050"/>
            <a:ext cx="40005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697288" y="5988050"/>
            <a:ext cx="40005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298950" y="5983288"/>
            <a:ext cx="401638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900613" y="5957888"/>
            <a:ext cx="40005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394325" y="5983288"/>
            <a:ext cx="40005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956300" y="5957888"/>
            <a:ext cx="40005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542088" y="5957888"/>
            <a:ext cx="401637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119938" y="5957888"/>
            <a:ext cx="401637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7667625" y="5983288"/>
            <a:ext cx="401638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8245475" y="5988050"/>
            <a:ext cx="40005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2951E-6 L 0.01233 -0.336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2951E-6 L 0.01233 -0.336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2951E-6 L 0.00677 -0.2740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2951E-6 L 0.01233 -0.3369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2951E-6 L 0.01233 -0.3369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78446E-6 L -0.19393 -0.3623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-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78446E-6 L -0.00625 -0.3307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01758E-6 L -0.0375 -0.3300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-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78446E-6 L -0.00625 -0.3307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01758E-6 L 0.01423 -0.3300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-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2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92B1F-433D-4380-92FC-B167D4F19369}" type="slidenum">
              <a:rPr lang="ru-RU"/>
              <a:pPr>
                <a:defRPr/>
              </a:pPr>
              <a:t>12</a:t>
            </a:fld>
            <a:endParaRPr lang="ru-RU" dirty="0"/>
          </a:p>
        </p:txBody>
      </p:sp>
      <p:pic>
        <p:nvPicPr>
          <p:cNvPr id="23555" name="Picture 2" descr="D:\Новая папка\Азбука в картинках\[у] утёнок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71775" y="1358900"/>
            <a:ext cx="3816350" cy="386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e928fcce2e4a5ab6e0e1da660737faa.gif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9388" y="2495550"/>
            <a:ext cx="2030412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e928fcce2e4a5ab6e0e1da660737faa.gif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948488" y="2332038"/>
            <a:ext cx="2030412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e928fcce2e4a5ab6e0e1da660737faa.gif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-58738" y="4829175"/>
            <a:ext cx="2030413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de928fcce2e4a5ab6e0e1da660737faa.gif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948488" y="4524375"/>
            <a:ext cx="2030412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de928fcce2e4a5ab6e0e1da660737faa.gif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625" y="26988"/>
            <a:ext cx="2030413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de928fcce2e4a5ab6e0e1da660737faa.gif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948488" y="0"/>
            <a:ext cx="2030412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Child - Танец утят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932363" y="3429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9" presetClass="entr" presetSubtype="1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100"/>
                            </p:stCondLst>
                            <p:childTnLst>
                              <p:par>
                                <p:cTn id="2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1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100"/>
                            </p:stCondLst>
                            <p:childTnLst>
                              <p:par>
                                <p:cTn id="3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1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100"/>
                            </p:stCondLst>
                            <p:childTnLst>
                              <p:par>
                                <p:cTn id="44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100"/>
                            </p:stCondLst>
                            <p:childTnLst>
                              <p:par>
                                <p:cTn id="4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100"/>
                            </p:stCondLst>
                            <p:childTnLst>
                              <p:par>
                                <p:cTn id="5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100"/>
                            </p:stCondLst>
                            <p:childTnLst>
                              <p:par>
                                <p:cTn id="6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100"/>
                            </p:stCondLst>
                            <p:childTnLst>
                              <p:par>
                                <p:cTn id="66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3" dur="1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250825" y="333375"/>
            <a:ext cx="1257300" cy="10287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1476375" y="333375"/>
            <a:ext cx="1257300" cy="10287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2700338" y="333375"/>
            <a:ext cx="1257300" cy="10287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95288" y="1700213"/>
            <a:ext cx="1028700" cy="1028700"/>
          </a:xfrm>
          <a:prstGeom prst="rect">
            <a:avLst/>
          </a:prstGeom>
          <a:solidFill>
            <a:srgbClr val="3399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619250" y="1700213"/>
            <a:ext cx="1028700" cy="10287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843213" y="1700213"/>
            <a:ext cx="1028700" cy="10287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323850" y="2852738"/>
            <a:ext cx="1143000" cy="1143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1547813" y="2852738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2" name="Group 77"/>
          <p:cNvGrpSpPr>
            <a:grpSpLocks/>
          </p:cNvGrpSpPr>
          <p:nvPr/>
        </p:nvGrpSpPr>
        <p:grpSpPr bwMode="auto">
          <a:xfrm>
            <a:off x="323850" y="333375"/>
            <a:ext cx="3600450" cy="3743325"/>
            <a:chOff x="873" y="721"/>
            <a:chExt cx="4014" cy="2879"/>
          </a:xfrm>
        </p:grpSpPr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3549" y="2617"/>
              <a:ext cx="1338" cy="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ru-RU" sz="2800"/>
            </a:p>
          </p:txBody>
        </p:sp>
        <p:sp>
          <p:nvSpPr>
            <p:cNvPr id="15397" name="Rectangle 37"/>
            <p:cNvSpPr>
              <a:spLocks noChangeArrowheads="1"/>
            </p:cNvSpPr>
            <p:nvPr/>
          </p:nvSpPr>
          <p:spPr bwMode="auto">
            <a:xfrm>
              <a:off x="2211" y="2617"/>
              <a:ext cx="1338" cy="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ru-RU" sz="2800"/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873" y="2617"/>
              <a:ext cx="1338" cy="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ru-RU" sz="2800"/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3549" y="1704"/>
              <a:ext cx="1338" cy="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ru-RU" sz="2800"/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2211" y="1704"/>
              <a:ext cx="1338" cy="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ru-RU" sz="2800"/>
            </a:p>
          </p:txBody>
        </p:sp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873" y="1704"/>
              <a:ext cx="1338" cy="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ru-RU" sz="2800"/>
            </a:p>
          </p:txBody>
        </p:sp>
        <p:sp>
          <p:nvSpPr>
            <p:cNvPr id="15392" name="Rectangle 32"/>
            <p:cNvSpPr>
              <a:spLocks noChangeArrowheads="1"/>
            </p:cNvSpPr>
            <p:nvPr/>
          </p:nvSpPr>
          <p:spPr bwMode="auto">
            <a:xfrm>
              <a:off x="3549" y="721"/>
              <a:ext cx="1338" cy="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ru-RU" sz="2800"/>
            </a:p>
          </p:txBody>
        </p:sp>
        <p:sp>
          <p:nvSpPr>
            <p:cNvPr id="15391" name="Rectangle 31"/>
            <p:cNvSpPr>
              <a:spLocks noChangeArrowheads="1"/>
            </p:cNvSpPr>
            <p:nvPr/>
          </p:nvSpPr>
          <p:spPr bwMode="auto">
            <a:xfrm>
              <a:off x="2211" y="721"/>
              <a:ext cx="1338" cy="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ru-RU" sz="2800"/>
            </a:p>
          </p:txBody>
        </p:sp>
        <p:sp>
          <p:nvSpPr>
            <p:cNvPr id="15390" name="Rectangle 30"/>
            <p:cNvSpPr>
              <a:spLocks noChangeArrowheads="1"/>
            </p:cNvSpPr>
            <p:nvPr/>
          </p:nvSpPr>
          <p:spPr bwMode="auto">
            <a:xfrm>
              <a:off x="873" y="721"/>
              <a:ext cx="1338" cy="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ru-RU" sz="2800"/>
            </a:p>
          </p:txBody>
        </p:sp>
        <p:sp>
          <p:nvSpPr>
            <p:cNvPr id="15399" name="Line 39"/>
            <p:cNvSpPr>
              <a:spLocks noChangeShapeType="1"/>
            </p:cNvSpPr>
            <p:nvPr/>
          </p:nvSpPr>
          <p:spPr bwMode="auto">
            <a:xfrm>
              <a:off x="873" y="721"/>
              <a:ext cx="4014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0" name="Line 40"/>
            <p:cNvSpPr>
              <a:spLocks noChangeShapeType="1"/>
            </p:cNvSpPr>
            <p:nvPr/>
          </p:nvSpPr>
          <p:spPr bwMode="auto">
            <a:xfrm>
              <a:off x="873" y="3600"/>
              <a:ext cx="4014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1" name="Line 41"/>
            <p:cNvSpPr>
              <a:spLocks noChangeShapeType="1"/>
            </p:cNvSpPr>
            <p:nvPr/>
          </p:nvSpPr>
          <p:spPr bwMode="auto">
            <a:xfrm>
              <a:off x="873" y="721"/>
              <a:ext cx="0" cy="2879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2" name="Line 42"/>
            <p:cNvSpPr>
              <a:spLocks noChangeShapeType="1"/>
            </p:cNvSpPr>
            <p:nvPr/>
          </p:nvSpPr>
          <p:spPr bwMode="auto">
            <a:xfrm>
              <a:off x="4887" y="721"/>
              <a:ext cx="0" cy="2879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5" name="Line 45"/>
            <p:cNvSpPr>
              <a:spLocks noChangeShapeType="1"/>
            </p:cNvSpPr>
            <p:nvPr/>
          </p:nvSpPr>
          <p:spPr bwMode="auto">
            <a:xfrm>
              <a:off x="873" y="1704"/>
              <a:ext cx="4014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7" name="Line 47"/>
            <p:cNvSpPr>
              <a:spLocks noChangeShapeType="1"/>
            </p:cNvSpPr>
            <p:nvPr/>
          </p:nvSpPr>
          <p:spPr bwMode="auto">
            <a:xfrm>
              <a:off x="2211" y="721"/>
              <a:ext cx="0" cy="2879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10" name="Line 50"/>
            <p:cNvSpPr>
              <a:spLocks noChangeShapeType="1"/>
            </p:cNvSpPr>
            <p:nvPr/>
          </p:nvSpPr>
          <p:spPr bwMode="auto">
            <a:xfrm>
              <a:off x="3549" y="721"/>
              <a:ext cx="0" cy="2879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14" name="Line 54"/>
            <p:cNvSpPr>
              <a:spLocks noChangeShapeType="1"/>
            </p:cNvSpPr>
            <p:nvPr/>
          </p:nvSpPr>
          <p:spPr bwMode="auto">
            <a:xfrm>
              <a:off x="873" y="2617"/>
              <a:ext cx="4014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441" name="AutoShape 81"/>
          <p:cNvSpPr>
            <a:spLocks noChangeArrowheads="1"/>
          </p:cNvSpPr>
          <p:nvPr/>
        </p:nvSpPr>
        <p:spPr bwMode="auto">
          <a:xfrm>
            <a:off x="6443663" y="4221163"/>
            <a:ext cx="1257300" cy="10287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443" name="AutoShape 83"/>
          <p:cNvSpPr>
            <a:spLocks noChangeArrowheads="1"/>
          </p:cNvSpPr>
          <p:nvPr/>
        </p:nvSpPr>
        <p:spPr bwMode="auto">
          <a:xfrm>
            <a:off x="6443663" y="3068638"/>
            <a:ext cx="1257300" cy="10287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439" name="AutoShape 79"/>
          <p:cNvSpPr>
            <a:spLocks noChangeArrowheads="1"/>
          </p:cNvSpPr>
          <p:nvPr/>
        </p:nvSpPr>
        <p:spPr bwMode="auto">
          <a:xfrm>
            <a:off x="6443663" y="5300663"/>
            <a:ext cx="1257300" cy="10287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442" name="Rectangle 82"/>
          <p:cNvSpPr>
            <a:spLocks noChangeArrowheads="1"/>
          </p:cNvSpPr>
          <p:nvPr/>
        </p:nvSpPr>
        <p:spPr bwMode="auto">
          <a:xfrm>
            <a:off x="5364163" y="4221163"/>
            <a:ext cx="1028700" cy="10287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444" name="Rectangle 84"/>
          <p:cNvSpPr>
            <a:spLocks noChangeArrowheads="1"/>
          </p:cNvSpPr>
          <p:nvPr/>
        </p:nvSpPr>
        <p:spPr bwMode="auto">
          <a:xfrm>
            <a:off x="5364163" y="3068638"/>
            <a:ext cx="1028700" cy="1028700"/>
          </a:xfrm>
          <a:prstGeom prst="rect">
            <a:avLst/>
          </a:prstGeom>
          <a:solidFill>
            <a:srgbClr val="3399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440" name="Oval 80"/>
          <p:cNvSpPr>
            <a:spLocks noChangeArrowheads="1"/>
          </p:cNvSpPr>
          <p:nvPr/>
        </p:nvSpPr>
        <p:spPr bwMode="auto">
          <a:xfrm>
            <a:off x="7812088" y="4149725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438" name="Oval 78"/>
          <p:cNvSpPr>
            <a:spLocks noChangeArrowheads="1"/>
          </p:cNvSpPr>
          <p:nvPr/>
        </p:nvSpPr>
        <p:spPr bwMode="auto">
          <a:xfrm>
            <a:off x="7667625" y="5373688"/>
            <a:ext cx="1143000" cy="1143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445" name="Rectangle 85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47" name="Rectangle 87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50" name="Rectangle 90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52" name="Rectangle 92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54" name="Rectangle 94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57" name="Rectangle 97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59" name="Rectangle 99"/>
          <p:cNvSpPr>
            <a:spLocks noChangeArrowheads="1"/>
          </p:cNvSpPr>
          <p:nvPr/>
        </p:nvSpPr>
        <p:spPr bwMode="auto">
          <a:xfrm>
            <a:off x="1385888" y="1144588"/>
            <a:ext cx="2124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15508" name="Group 148"/>
          <p:cNvGraphicFramePr>
            <a:graphicFrameLocks noGrp="1"/>
          </p:cNvGraphicFramePr>
          <p:nvPr/>
        </p:nvGraphicFramePr>
        <p:xfrm>
          <a:off x="5292725" y="2997200"/>
          <a:ext cx="3617913" cy="3509964"/>
        </p:xfrm>
        <a:graphic>
          <a:graphicData uri="http://schemas.openxmlformats.org/drawingml/2006/table">
            <a:tbl>
              <a:tblPr/>
              <a:tblGrid>
                <a:gridCol w="1206500"/>
                <a:gridCol w="1204913"/>
                <a:gridCol w="1206500"/>
              </a:tblGrid>
              <a:tr h="1198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2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8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510" name="Rectangle 150"/>
          <p:cNvSpPr>
            <a:spLocks noChangeArrowheads="1"/>
          </p:cNvSpPr>
          <p:nvPr/>
        </p:nvSpPr>
        <p:spPr bwMode="auto">
          <a:xfrm>
            <a:off x="4716463" y="1412875"/>
            <a:ext cx="1028700" cy="10287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513" name="AutoShape 153"/>
          <p:cNvSpPr>
            <a:spLocks noChangeArrowheads="1"/>
          </p:cNvSpPr>
          <p:nvPr/>
        </p:nvSpPr>
        <p:spPr bwMode="auto">
          <a:xfrm>
            <a:off x="2268538" y="5084763"/>
            <a:ext cx="1257300" cy="10287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511" name="AutoShape 151"/>
          <p:cNvSpPr>
            <a:spLocks noChangeArrowheads="1"/>
          </p:cNvSpPr>
          <p:nvPr/>
        </p:nvSpPr>
        <p:spPr bwMode="auto">
          <a:xfrm>
            <a:off x="6156325" y="188913"/>
            <a:ext cx="1257300" cy="10287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512" name="Oval 152"/>
          <p:cNvSpPr>
            <a:spLocks noChangeArrowheads="1"/>
          </p:cNvSpPr>
          <p:nvPr/>
        </p:nvSpPr>
        <p:spPr bwMode="auto">
          <a:xfrm>
            <a:off x="6516688" y="1484313"/>
            <a:ext cx="1143000" cy="1143000"/>
          </a:xfrm>
          <a:prstGeom prst="ellipse">
            <a:avLst/>
          </a:prstGeom>
          <a:solidFill>
            <a:srgbClr val="3399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509" name="Oval 149"/>
          <p:cNvSpPr>
            <a:spLocks noChangeArrowheads="1"/>
          </p:cNvSpPr>
          <p:nvPr/>
        </p:nvSpPr>
        <p:spPr bwMode="auto">
          <a:xfrm>
            <a:off x="3635375" y="4797425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514" name="Rectangle 154"/>
          <p:cNvSpPr>
            <a:spLocks noChangeArrowheads="1"/>
          </p:cNvSpPr>
          <p:nvPr/>
        </p:nvSpPr>
        <p:spPr bwMode="auto">
          <a:xfrm>
            <a:off x="2935288" y="1508125"/>
            <a:ext cx="327501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5 0.03214 L -0.40902 0.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5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64162E-6 L 0.06962 0.58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5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2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96532E-6 L 0.13438 0.2210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5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10" grpId="0" animBg="1"/>
      <p:bldP spid="15512" grpId="0" animBg="1"/>
      <p:bldP spid="1551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1692275" y="3429000"/>
            <a:ext cx="5327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>
                <a:latin typeface="Times New Roman" pitchFamily="18" charset="0"/>
              </a:rPr>
              <a:t>Задание №2, стр. 3. </a:t>
            </a:r>
            <a:endParaRPr lang="ru-RU" sz="2400"/>
          </a:p>
          <a:p>
            <a:pPr algn="ctr" eaLnBrk="0" hangingPunct="0"/>
            <a:r>
              <a:rPr lang="ru-RU" sz="2800">
                <a:latin typeface="Times New Roman" pitchFamily="18" charset="0"/>
              </a:rPr>
              <a:t>Задание №4, стр. 4.</a:t>
            </a:r>
            <a:endParaRPr lang="ru-RU" sz="400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836712"/>
            <a:ext cx="62122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900" cmpd="sng">
                  <a:solidFill>
                    <a:srgbClr val="002060">
                      <a:alpha val="55000"/>
                    </a:srgbClr>
                  </a:solidFill>
                  <a:prstDash val="solid"/>
                </a:ln>
                <a:solidFill>
                  <a:srgbClr val="14AC88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Calibri" pitchFamily="34" charset="0"/>
                <a:cs typeface="Arial" pitchFamily="34" charset="0"/>
              </a:rPr>
              <a:t>Работа в тетради.   </a:t>
            </a:r>
            <a:endParaRPr lang="ru-RU" sz="5400" b="1" dirty="0">
              <a:ln w="900" cmpd="sng">
                <a:solidFill>
                  <a:srgbClr val="002060">
                    <a:alpha val="55000"/>
                  </a:srgbClr>
                </a:solidFill>
                <a:prstDash val="solid"/>
              </a:ln>
              <a:solidFill>
                <a:srgbClr val="14AC88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4580" name="Прямоугольник 4"/>
          <p:cNvSpPr>
            <a:spLocks noChangeArrowheads="1"/>
          </p:cNvSpPr>
          <p:nvPr/>
        </p:nvSpPr>
        <p:spPr bwMode="auto">
          <a:xfrm>
            <a:off x="1692275" y="2133600"/>
            <a:ext cx="5832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Выберите одно  из предложенных заданий.</a:t>
            </a:r>
            <a:endParaRPr lang="ru-RU" sz="2000">
              <a:solidFill>
                <a:srgbClr val="000000"/>
              </a:solidFill>
            </a:endParaRPr>
          </a:p>
        </p:txBody>
      </p:sp>
      <p:pic>
        <p:nvPicPr>
          <p:cNvPr id="24581" name="Picture 5" descr="E:\ДОКУМЕНТЫ\ИЗОБРАЖЕНИЯ\для презентаций\77864323_7f7aa4b396db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35375" y="4581525"/>
            <a:ext cx="1439863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Улыбающееся лицо 6"/>
          <p:cNvSpPr/>
          <p:nvPr/>
        </p:nvSpPr>
        <p:spPr>
          <a:xfrm>
            <a:off x="6315075" y="2922588"/>
            <a:ext cx="617538" cy="576262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3702050" y="2947988"/>
            <a:ext cx="617538" cy="576262"/>
          </a:xfrm>
          <a:prstGeom prst="smileyFace">
            <a:avLst>
              <a:gd name="adj" fmla="val -85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Улыбающееся лицо 1"/>
          <p:cNvSpPr/>
          <p:nvPr/>
        </p:nvSpPr>
        <p:spPr>
          <a:xfrm>
            <a:off x="1046163" y="2913063"/>
            <a:ext cx="617537" cy="57626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5605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9775" y="2647950"/>
            <a:ext cx="1198563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11863" y="2622550"/>
            <a:ext cx="1223962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48038" y="2622550"/>
            <a:ext cx="1223962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5" descr="E:\ДОКУМЕНТЫ\ИЗОБРАЖЕНИЯ\для презентаций\77864323_7f7aa4b396db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24300" y="4486275"/>
            <a:ext cx="1439863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 descr="E:\ДОКУМЕНТЫ\ИЗОБРАЖЕНИЯ\solnce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63713" y="1844675"/>
            <a:ext cx="4757737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2"/>
          <p:cNvSpPr>
            <a:spLocks noChangeArrowheads="1"/>
          </p:cNvSpPr>
          <p:nvPr/>
        </p:nvSpPr>
        <p:spPr bwMode="auto">
          <a:xfrm rot="21190809">
            <a:off x="721963" y="1336994"/>
            <a:ext cx="6841488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Спасибо за работу!</a:t>
            </a:r>
            <a:endParaRPr lang="ru-RU" sz="6000" b="1" dirty="0">
              <a:ln w="1905"/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6628" name="Picture 5" descr="E:\ДОКУМЕНТЫ\ИЗОБРАЖЕНИЯ\для презентаций\77864323_7f7aa4b396db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67625" y="5084763"/>
            <a:ext cx="10810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5" descr="E:\ДОКУМЕНТЫ\ИЗОБРАЖЕНИЯ\для презентаций\77864323_7f7aa4b396db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0825" y="5157788"/>
            <a:ext cx="10810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ДОКУМЕНТЫ\ИЗОБРАЖЕНИЯ\solnyshk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376691" y="404664"/>
            <a:ext cx="3342478" cy="31683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5363" name="Прямоугольник 1"/>
          <p:cNvSpPr>
            <a:spLocks noChangeArrowheads="1"/>
          </p:cNvSpPr>
          <p:nvPr/>
        </p:nvSpPr>
        <p:spPr bwMode="auto">
          <a:xfrm>
            <a:off x="611188" y="1052513"/>
            <a:ext cx="4752975" cy="2678112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Солнце на небе проснулось,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Нам, ребята, улыбнулось.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Глазки тихо закрываем,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Руки к небу поднимаем.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Лучи солнышка возьмём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И к сердечку поднесём.</a:t>
            </a:r>
          </a:p>
        </p:txBody>
      </p:sp>
      <p:pic>
        <p:nvPicPr>
          <p:cNvPr id="15364" name="Picture 5" descr="E:\ДОКУМЕНТЫ\ИЗОБРАЖЕНИЯ\для презентаций\77864323_7f7aa4b396db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3" y="4868863"/>
            <a:ext cx="108108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323850" y="1773238"/>
            <a:ext cx="88201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1  2  3  4  5  6  7  8  9  10</a:t>
            </a:r>
          </a:p>
        </p:txBody>
      </p:sp>
      <p:pic>
        <p:nvPicPr>
          <p:cNvPr id="16387" name="Picture 5" descr="E:\ДОКУМЕНТЫ\ИЗОБРАЖЕНИЯ\для презентаций\77864323_7f7aa4b396db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79838" y="4149725"/>
            <a:ext cx="1477962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69863" y="2636838"/>
            <a:ext cx="2667000" cy="143986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155950" y="2636838"/>
            <a:ext cx="2667000" cy="143986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224588" y="2636838"/>
            <a:ext cx="2667000" cy="143986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11188" y="2914650"/>
            <a:ext cx="261937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34988" y="3417888"/>
            <a:ext cx="412750" cy="2889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31888" y="2916238"/>
            <a:ext cx="261937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633538" y="2925763"/>
            <a:ext cx="260350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163763" y="2943225"/>
            <a:ext cx="260350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035050" y="3417888"/>
            <a:ext cx="412750" cy="2889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2087563" y="3421063"/>
            <a:ext cx="412750" cy="28733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1536700" y="3417888"/>
            <a:ext cx="412750" cy="2889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3436938" y="3360738"/>
            <a:ext cx="412750" cy="2889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3925888" y="3324225"/>
            <a:ext cx="412750" cy="2889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4491038" y="3324225"/>
            <a:ext cx="412750" cy="2889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5003800" y="3324225"/>
            <a:ext cx="412750" cy="2889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7667625" y="3467100"/>
            <a:ext cx="412750" cy="2873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7145338" y="3467100"/>
            <a:ext cx="412750" cy="2873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6575425" y="3467100"/>
            <a:ext cx="411163" cy="2873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521075" y="2943225"/>
            <a:ext cx="261938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992563" y="2947988"/>
            <a:ext cx="260350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468813" y="2947988"/>
            <a:ext cx="260350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8243888" y="3068638"/>
            <a:ext cx="261937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743825" y="3086100"/>
            <a:ext cx="261938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7221538" y="3070225"/>
            <a:ext cx="260350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673850" y="3087688"/>
            <a:ext cx="261938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8459" name="Picture 5" descr="E:\ДОКУМЕНТЫ\ИЗОБРАЖЕНИЯ\для презентаций\77864323_7f7aa4b396db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1275" y="692150"/>
            <a:ext cx="10810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7338" y="423863"/>
          <a:ext cx="8569325" cy="599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312"/>
                <a:gridCol w="2088323"/>
                <a:gridCol w="2304356"/>
                <a:gridCol w="2160334"/>
              </a:tblGrid>
              <a:tr h="1463095"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Столько же</a:t>
                      </a:r>
                    </a:p>
                    <a:p>
                      <a:pPr algn="ctr"/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</a:p>
                    <a:p>
                      <a:pPr algn="l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Больше  на  1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Меньше  на 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22" marB="45722"/>
                </a:tc>
              </a:tr>
              <a:tr h="151043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Столько же и 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ещё 1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 Столько же ,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но без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22" marB="45722"/>
                </a:tc>
              </a:tr>
              <a:tr h="151043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22" marB="45722"/>
                </a:tc>
              </a:tr>
              <a:tr h="151043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22" marB="45722"/>
                </a:tc>
              </a:tr>
            </a:tbl>
          </a:graphicData>
        </a:graphic>
      </p:graphicFrame>
      <p:pic>
        <p:nvPicPr>
          <p:cNvPr id="19485" name="Picture 3" descr="C:\Users\клиент\Documents\Мои сканированные изображения\2009-11 (ноя)\сканирование000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03263" y="1916113"/>
            <a:ext cx="13081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6" name="Picture 4" descr="C:\Users\клиент\Documents\Мои сканированные изображения\2009-11 (ноя)\сканирование000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1500" y="3500438"/>
            <a:ext cx="15716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7" name="Picture 5" descr="C:\Users\клиент\Documents\Мои сканированные изображения\2009-11 (ноя)\сканирование000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1813" y="5013325"/>
            <a:ext cx="14446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/>
          <p:nvPr/>
        </p:nvSpPr>
        <p:spPr>
          <a:xfrm>
            <a:off x="2563813" y="203676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014663" y="203676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452813" y="203676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897313" y="203676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4554538" y="203676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954588" y="205898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5357813" y="203676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5786438" y="206533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6272213" y="208597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7189788" y="203676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7820025" y="207962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8345488" y="205581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2609850" y="364966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3167063" y="3702050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3884613" y="364966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3841750" y="423068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2595563" y="421163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3214688" y="423068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4857750" y="349567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5473700" y="3486150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6019800" y="350678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4811713" y="396557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>
            <a:off x="5453063" y="392588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6015038" y="3987800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4827588" y="444817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1" name="Овал 30"/>
          <p:cNvSpPr/>
          <p:nvPr/>
        </p:nvSpPr>
        <p:spPr>
          <a:xfrm>
            <a:off x="7070725" y="366077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7126288" y="4197350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7788275" y="417512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4" name="Овал 33"/>
          <p:cNvSpPr/>
          <p:nvPr/>
        </p:nvSpPr>
        <p:spPr>
          <a:xfrm>
            <a:off x="7723188" y="362902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5" name="Овал 34"/>
          <p:cNvSpPr/>
          <p:nvPr/>
        </p:nvSpPr>
        <p:spPr>
          <a:xfrm>
            <a:off x="8382000" y="3702050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6" name="Овал 35"/>
          <p:cNvSpPr/>
          <p:nvPr/>
        </p:nvSpPr>
        <p:spPr>
          <a:xfrm>
            <a:off x="2466975" y="513238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7" name="Овал 36"/>
          <p:cNvSpPr/>
          <p:nvPr/>
        </p:nvSpPr>
        <p:spPr>
          <a:xfrm>
            <a:off x="2959100" y="510063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8" name="Овал 37"/>
          <p:cNvSpPr/>
          <p:nvPr/>
        </p:nvSpPr>
        <p:spPr>
          <a:xfrm>
            <a:off x="3984625" y="510063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9" name="Овал 38"/>
          <p:cNvSpPr/>
          <p:nvPr/>
        </p:nvSpPr>
        <p:spPr>
          <a:xfrm>
            <a:off x="3429000" y="511968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" name="Овал 39"/>
          <p:cNvSpPr/>
          <p:nvPr/>
        </p:nvSpPr>
        <p:spPr>
          <a:xfrm>
            <a:off x="3014663" y="567848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" name="Овал 40"/>
          <p:cNvSpPr/>
          <p:nvPr/>
        </p:nvSpPr>
        <p:spPr>
          <a:xfrm>
            <a:off x="2530475" y="570706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2" name="Овал 41"/>
          <p:cNvSpPr/>
          <p:nvPr/>
        </p:nvSpPr>
        <p:spPr>
          <a:xfrm>
            <a:off x="3468688" y="570547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3984625" y="569277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4" name="Овал 43"/>
          <p:cNvSpPr/>
          <p:nvPr/>
        </p:nvSpPr>
        <p:spPr>
          <a:xfrm>
            <a:off x="4695825" y="504031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>
            <a:off x="5240338" y="505301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6203950" y="503713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5703888" y="5022850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8" name="Овал 47"/>
          <p:cNvSpPr/>
          <p:nvPr/>
        </p:nvSpPr>
        <p:spPr>
          <a:xfrm>
            <a:off x="4735513" y="5543550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5167313" y="554672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0" name="Овал 49"/>
          <p:cNvSpPr/>
          <p:nvPr/>
        </p:nvSpPr>
        <p:spPr>
          <a:xfrm>
            <a:off x="5695950" y="5529263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1" name="Овал 50"/>
          <p:cNvSpPr/>
          <p:nvPr/>
        </p:nvSpPr>
        <p:spPr>
          <a:xfrm>
            <a:off x="6180138" y="5511800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4714875" y="596423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3" name="Овал 52"/>
          <p:cNvSpPr/>
          <p:nvPr/>
        </p:nvSpPr>
        <p:spPr>
          <a:xfrm>
            <a:off x="6915150" y="515937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4" name="Овал 53"/>
          <p:cNvSpPr/>
          <p:nvPr/>
        </p:nvSpPr>
        <p:spPr>
          <a:xfrm>
            <a:off x="7405688" y="5159375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5" name="Овал 54"/>
          <p:cNvSpPr/>
          <p:nvPr/>
        </p:nvSpPr>
        <p:spPr>
          <a:xfrm>
            <a:off x="7866063" y="513238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6" name="Овал 55"/>
          <p:cNvSpPr/>
          <p:nvPr/>
        </p:nvSpPr>
        <p:spPr>
          <a:xfrm>
            <a:off x="8339138" y="5132388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7" name="Овал 56"/>
          <p:cNvSpPr/>
          <p:nvPr/>
        </p:nvSpPr>
        <p:spPr>
          <a:xfrm>
            <a:off x="7402513" y="5708650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8" name="Овал 57"/>
          <p:cNvSpPr/>
          <p:nvPr/>
        </p:nvSpPr>
        <p:spPr>
          <a:xfrm>
            <a:off x="6915150" y="5708650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9" name="Овал 58"/>
          <p:cNvSpPr/>
          <p:nvPr/>
        </p:nvSpPr>
        <p:spPr>
          <a:xfrm>
            <a:off x="7931150" y="5740400"/>
            <a:ext cx="285750" cy="285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290763" y="3402013"/>
            <a:ext cx="2132012" cy="1492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4373563" y="3405188"/>
            <a:ext cx="230505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6678613" y="3419475"/>
            <a:ext cx="2149475" cy="1520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300288" y="4894263"/>
            <a:ext cx="2132012" cy="1520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4373563" y="4929188"/>
            <a:ext cx="2305050" cy="149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6673850" y="4940300"/>
            <a:ext cx="2154238" cy="1536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5"/>
          <p:cNvSpPr>
            <a:spLocks noChangeArrowheads="1"/>
          </p:cNvSpPr>
          <p:nvPr/>
        </p:nvSpPr>
        <p:spPr bwMode="auto">
          <a:xfrm>
            <a:off x="1011238" y="2420938"/>
            <a:ext cx="438150" cy="431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84" name="Rectangle 7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1905000" y="2420938"/>
            <a:ext cx="438150" cy="431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6" name="Oval 5"/>
          <p:cNvSpPr>
            <a:spLocks noChangeArrowheads="1"/>
          </p:cNvSpPr>
          <p:nvPr/>
        </p:nvSpPr>
        <p:spPr bwMode="auto">
          <a:xfrm>
            <a:off x="4249738" y="2420938"/>
            <a:ext cx="438150" cy="4318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3565525" y="2420938"/>
            <a:ext cx="438150" cy="431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8" name="Oval 5"/>
          <p:cNvSpPr>
            <a:spLocks noChangeArrowheads="1"/>
          </p:cNvSpPr>
          <p:nvPr/>
        </p:nvSpPr>
        <p:spPr bwMode="auto">
          <a:xfrm>
            <a:off x="2725738" y="2420938"/>
            <a:ext cx="438150" cy="431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9" name="Прямоугольник 12"/>
          <p:cNvSpPr>
            <a:spLocks noChangeArrowheads="1"/>
          </p:cNvSpPr>
          <p:nvPr/>
        </p:nvSpPr>
        <p:spPr bwMode="auto">
          <a:xfrm>
            <a:off x="887413" y="3141663"/>
            <a:ext cx="33861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/>
              <a:t> 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4       и       1 -  это  5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35150" y="404813"/>
            <a:ext cx="5865813" cy="7699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4 + 1 =         и  4 – 1 =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35375" y="549275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019925" y="549275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93" name="Oval 5"/>
          <p:cNvSpPr>
            <a:spLocks noChangeArrowheads="1"/>
          </p:cNvSpPr>
          <p:nvPr/>
        </p:nvSpPr>
        <p:spPr bwMode="auto">
          <a:xfrm>
            <a:off x="5219700" y="4289425"/>
            <a:ext cx="438150" cy="4333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4" name="Oval 5"/>
          <p:cNvSpPr>
            <a:spLocks noChangeArrowheads="1"/>
          </p:cNvSpPr>
          <p:nvPr/>
        </p:nvSpPr>
        <p:spPr bwMode="auto">
          <a:xfrm>
            <a:off x="5940425" y="4289425"/>
            <a:ext cx="438150" cy="4333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5" name="Oval 5"/>
          <p:cNvSpPr>
            <a:spLocks noChangeArrowheads="1"/>
          </p:cNvSpPr>
          <p:nvPr/>
        </p:nvSpPr>
        <p:spPr bwMode="auto">
          <a:xfrm>
            <a:off x="7285038" y="4289425"/>
            <a:ext cx="438150" cy="4333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6" name="Oval 5"/>
          <p:cNvSpPr>
            <a:spLocks noChangeArrowheads="1"/>
          </p:cNvSpPr>
          <p:nvPr/>
        </p:nvSpPr>
        <p:spPr bwMode="auto">
          <a:xfrm>
            <a:off x="6581775" y="4289425"/>
            <a:ext cx="438150" cy="4333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7288213" y="4110038"/>
            <a:ext cx="438150" cy="7921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8" name="Прямоугольник 23"/>
          <p:cNvSpPr>
            <a:spLocks noChangeArrowheads="1"/>
          </p:cNvSpPr>
          <p:nvPr/>
        </p:nvSpPr>
        <p:spPr bwMode="auto">
          <a:xfrm>
            <a:off x="4927600" y="5157788"/>
            <a:ext cx="35004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/>
              <a:t> 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4     без     1  -  это  3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E:\ДОКУМЕНТЫ\ИЗОБРАЖЕНИЯ\52638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288" y="4748213"/>
            <a:ext cx="83581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 descr="E:\ДОКУМЕНТЫ\ИЗОБРАЖЕНИЯ\1243428677_33f299bab481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27313" y="3789363"/>
            <a:ext cx="630237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3" descr="E:\ДОКУМЕНТЫ\ИЗОБРАЖЕНИЯ\1243428677_33f299bab481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84438" y="1052513"/>
            <a:ext cx="625475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2" descr="E:\ДОКУМЕНТЫ\ИЗОБРАЖЕНИЯ\52638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288" y="1989138"/>
            <a:ext cx="82867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Овал 1"/>
          <p:cNvSpPr/>
          <p:nvPr/>
        </p:nvSpPr>
        <p:spPr>
          <a:xfrm>
            <a:off x="2771775" y="1916113"/>
            <a:ext cx="160338" cy="171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376738" y="404813"/>
            <a:ext cx="160337" cy="171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364163" y="404813"/>
            <a:ext cx="158750" cy="171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771775" y="4652963"/>
            <a:ext cx="158750" cy="171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835150" y="188913"/>
            <a:ext cx="5578475" cy="7683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4 + 1 =       и  4 – 1 =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35375" y="333375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732588" y="333375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2.01665E-6 L 0.01476 -0.02359 C 0.01788 -0.02891 0.02239 -0.03145 0.02726 -0.03145 C 0.03281 -0.03145 0.03715 -0.02891 0.04028 -0.02359 L 0.05538 2.01665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-0.01389 -0.0287 C -0.01632 -0.03449 -0.02066 -0.0382 -0.02587 -0.03866 C -0.03125 -0.03912 -0.03577 -0.03681 -0.03959 -0.03102 L -0.05591 -0.00579 " pathEditMode="relative" rAng="0" ptsTypes="FffFF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415213" cy="1600200"/>
          </a:xfrm>
        </p:spPr>
        <p:txBody>
          <a:bodyPr/>
          <a:lstStyle/>
          <a:p>
            <a:r>
              <a:rPr lang="ru-RU"/>
              <a:t>Получи ответ разными способами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28800"/>
            <a:ext cx="8058150" cy="203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6600" b="1"/>
              <a:t> 5+1     5 – 1     8 +1    8 - 1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120650" y="4292600"/>
            <a:ext cx="8915400" cy="1714500"/>
            <a:chOff x="76" y="2614"/>
            <a:chExt cx="5616" cy="1080"/>
          </a:xfrm>
        </p:grpSpPr>
        <p:grpSp>
          <p:nvGrpSpPr>
            <p:cNvPr id="3" name="Group 51"/>
            <p:cNvGrpSpPr>
              <a:grpSpLocks/>
            </p:cNvGrpSpPr>
            <p:nvPr/>
          </p:nvGrpSpPr>
          <p:grpSpPr bwMode="auto">
            <a:xfrm>
              <a:off x="76" y="2614"/>
              <a:ext cx="5616" cy="1080"/>
              <a:chOff x="2095" y="6899"/>
              <a:chExt cx="14040" cy="2700"/>
            </a:xfrm>
          </p:grpSpPr>
          <p:sp>
            <p:nvSpPr>
              <p:cNvPr id="7220" name="Rectangle 52"/>
              <p:cNvSpPr>
                <a:spLocks noChangeArrowheads="1"/>
              </p:cNvSpPr>
              <p:nvPr/>
            </p:nvSpPr>
            <p:spPr bwMode="auto">
              <a:xfrm>
                <a:off x="2095" y="6899"/>
                <a:ext cx="14040" cy="2700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" name="Group 53"/>
              <p:cNvGrpSpPr>
                <a:grpSpLocks/>
              </p:cNvGrpSpPr>
              <p:nvPr/>
            </p:nvGrpSpPr>
            <p:grpSpPr bwMode="auto">
              <a:xfrm>
                <a:off x="2455" y="6899"/>
                <a:ext cx="5760" cy="720"/>
                <a:chOff x="1854" y="5711"/>
                <a:chExt cx="5760" cy="720"/>
              </a:xfrm>
            </p:grpSpPr>
            <p:sp>
              <p:nvSpPr>
                <p:cNvPr id="7222" name="Line 54"/>
                <p:cNvSpPr>
                  <a:spLocks noChangeShapeType="1"/>
                </p:cNvSpPr>
                <p:nvPr/>
              </p:nvSpPr>
              <p:spPr bwMode="auto">
                <a:xfrm>
                  <a:off x="1854" y="5711"/>
                  <a:ext cx="0" cy="72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23" name="Line 55"/>
                <p:cNvSpPr>
                  <a:spLocks noChangeShapeType="1"/>
                </p:cNvSpPr>
                <p:nvPr/>
              </p:nvSpPr>
              <p:spPr bwMode="auto">
                <a:xfrm>
                  <a:off x="7614" y="5711"/>
                  <a:ext cx="0" cy="72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24" name="Line 56"/>
                <p:cNvSpPr>
                  <a:spLocks noChangeShapeType="1"/>
                </p:cNvSpPr>
                <p:nvPr/>
              </p:nvSpPr>
              <p:spPr bwMode="auto">
                <a:xfrm>
                  <a:off x="6894" y="5711"/>
                  <a:ext cx="0" cy="36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25" name="Line 57"/>
                <p:cNvSpPr>
                  <a:spLocks noChangeShapeType="1"/>
                </p:cNvSpPr>
                <p:nvPr/>
              </p:nvSpPr>
              <p:spPr bwMode="auto">
                <a:xfrm>
                  <a:off x="6174" y="5711"/>
                  <a:ext cx="0" cy="72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26" name="Line 58"/>
                <p:cNvSpPr>
                  <a:spLocks noChangeShapeType="1"/>
                </p:cNvSpPr>
                <p:nvPr/>
              </p:nvSpPr>
              <p:spPr bwMode="auto">
                <a:xfrm>
                  <a:off x="5454" y="5711"/>
                  <a:ext cx="0" cy="36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27" name="Line 59"/>
                <p:cNvSpPr>
                  <a:spLocks noChangeShapeType="1"/>
                </p:cNvSpPr>
                <p:nvPr/>
              </p:nvSpPr>
              <p:spPr bwMode="auto">
                <a:xfrm>
                  <a:off x="4734" y="5711"/>
                  <a:ext cx="0" cy="72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28" name="Line 60"/>
                <p:cNvSpPr>
                  <a:spLocks noChangeShapeType="1"/>
                </p:cNvSpPr>
                <p:nvPr/>
              </p:nvSpPr>
              <p:spPr bwMode="auto">
                <a:xfrm>
                  <a:off x="4014" y="5711"/>
                  <a:ext cx="0" cy="36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29" name="Line 61"/>
                <p:cNvSpPr>
                  <a:spLocks noChangeShapeType="1"/>
                </p:cNvSpPr>
                <p:nvPr/>
              </p:nvSpPr>
              <p:spPr bwMode="auto">
                <a:xfrm>
                  <a:off x="3294" y="5711"/>
                  <a:ext cx="0" cy="72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0" name="Line 62"/>
                <p:cNvSpPr>
                  <a:spLocks noChangeShapeType="1"/>
                </p:cNvSpPr>
                <p:nvPr/>
              </p:nvSpPr>
              <p:spPr bwMode="auto">
                <a:xfrm>
                  <a:off x="2574" y="5711"/>
                  <a:ext cx="0" cy="36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" name="Group 63"/>
              <p:cNvGrpSpPr>
                <a:grpSpLocks/>
              </p:cNvGrpSpPr>
              <p:nvPr/>
            </p:nvGrpSpPr>
            <p:grpSpPr bwMode="auto">
              <a:xfrm>
                <a:off x="9655" y="6899"/>
                <a:ext cx="5760" cy="720"/>
                <a:chOff x="1854" y="5711"/>
                <a:chExt cx="5760" cy="720"/>
              </a:xfrm>
            </p:grpSpPr>
            <p:sp>
              <p:nvSpPr>
                <p:cNvPr id="7232" name="Line 64"/>
                <p:cNvSpPr>
                  <a:spLocks noChangeShapeType="1"/>
                </p:cNvSpPr>
                <p:nvPr/>
              </p:nvSpPr>
              <p:spPr bwMode="auto">
                <a:xfrm>
                  <a:off x="1854" y="5711"/>
                  <a:ext cx="0" cy="72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3" name="Line 65"/>
                <p:cNvSpPr>
                  <a:spLocks noChangeShapeType="1"/>
                </p:cNvSpPr>
                <p:nvPr/>
              </p:nvSpPr>
              <p:spPr bwMode="auto">
                <a:xfrm>
                  <a:off x="7614" y="5711"/>
                  <a:ext cx="0" cy="72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4" name="Line 66"/>
                <p:cNvSpPr>
                  <a:spLocks noChangeShapeType="1"/>
                </p:cNvSpPr>
                <p:nvPr/>
              </p:nvSpPr>
              <p:spPr bwMode="auto">
                <a:xfrm>
                  <a:off x="6894" y="5711"/>
                  <a:ext cx="0" cy="36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5" name="Line 67"/>
                <p:cNvSpPr>
                  <a:spLocks noChangeShapeType="1"/>
                </p:cNvSpPr>
                <p:nvPr/>
              </p:nvSpPr>
              <p:spPr bwMode="auto">
                <a:xfrm>
                  <a:off x="6174" y="5711"/>
                  <a:ext cx="0" cy="72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6" name="Line 68"/>
                <p:cNvSpPr>
                  <a:spLocks noChangeShapeType="1"/>
                </p:cNvSpPr>
                <p:nvPr/>
              </p:nvSpPr>
              <p:spPr bwMode="auto">
                <a:xfrm>
                  <a:off x="5454" y="5711"/>
                  <a:ext cx="0" cy="36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7" name="Line 69"/>
                <p:cNvSpPr>
                  <a:spLocks noChangeShapeType="1"/>
                </p:cNvSpPr>
                <p:nvPr/>
              </p:nvSpPr>
              <p:spPr bwMode="auto">
                <a:xfrm>
                  <a:off x="4734" y="5711"/>
                  <a:ext cx="0" cy="72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8" name="Line 70"/>
                <p:cNvSpPr>
                  <a:spLocks noChangeShapeType="1"/>
                </p:cNvSpPr>
                <p:nvPr/>
              </p:nvSpPr>
              <p:spPr bwMode="auto">
                <a:xfrm>
                  <a:off x="4014" y="5711"/>
                  <a:ext cx="0" cy="36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9" name="Line 71"/>
                <p:cNvSpPr>
                  <a:spLocks noChangeShapeType="1"/>
                </p:cNvSpPr>
                <p:nvPr/>
              </p:nvSpPr>
              <p:spPr bwMode="auto">
                <a:xfrm>
                  <a:off x="3294" y="5711"/>
                  <a:ext cx="0" cy="72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40" name="Line 72"/>
                <p:cNvSpPr>
                  <a:spLocks noChangeShapeType="1"/>
                </p:cNvSpPr>
                <p:nvPr/>
              </p:nvSpPr>
              <p:spPr bwMode="auto">
                <a:xfrm>
                  <a:off x="2574" y="5711"/>
                  <a:ext cx="0" cy="360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7241" name="Line 73"/>
              <p:cNvSpPr>
                <a:spLocks noChangeShapeType="1"/>
              </p:cNvSpPr>
              <p:nvPr/>
            </p:nvSpPr>
            <p:spPr bwMode="auto">
              <a:xfrm>
                <a:off x="8935" y="6899"/>
                <a:ext cx="0" cy="36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74"/>
            <p:cNvGrpSpPr>
              <a:grpSpLocks/>
            </p:cNvGrpSpPr>
            <p:nvPr/>
          </p:nvGrpSpPr>
          <p:grpSpPr bwMode="auto">
            <a:xfrm>
              <a:off x="158" y="2931"/>
              <a:ext cx="5331" cy="381"/>
              <a:chOff x="158" y="2931"/>
              <a:chExt cx="5331" cy="381"/>
            </a:xfrm>
          </p:grpSpPr>
          <p:sp>
            <p:nvSpPr>
              <p:cNvPr id="7243" name="WordArt 7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58" y="2976"/>
                <a:ext cx="160" cy="3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0</a:t>
                </a:r>
              </a:p>
            </p:txBody>
          </p:sp>
          <p:sp>
            <p:nvSpPr>
              <p:cNvPr id="7244" name="WordArt 76"/>
              <p:cNvSpPr>
                <a:spLocks noChangeArrowheads="1" noChangeShapeType="1" noTextEdit="1"/>
              </p:cNvSpPr>
              <p:nvPr/>
            </p:nvSpPr>
            <p:spPr bwMode="auto">
              <a:xfrm>
                <a:off x="703" y="2931"/>
                <a:ext cx="160" cy="3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1</a:t>
                </a:r>
              </a:p>
            </p:txBody>
          </p:sp>
          <p:sp>
            <p:nvSpPr>
              <p:cNvPr id="7245" name="WordArt 77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92" y="2931"/>
                <a:ext cx="160" cy="3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2</a:t>
                </a:r>
              </a:p>
            </p:txBody>
          </p:sp>
          <p:sp>
            <p:nvSpPr>
              <p:cNvPr id="7246" name="WordArt 78"/>
              <p:cNvSpPr>
                <a:spLocks noChangeArrowheads="1" noChangeShapeType="1" noTextEdit="1"/>
              </p:cNvSpPr>
              <p:nvPr/>
            </p:nvSpPr>
            <p:spPr bwMode="auto">
              <a:xfrm>
                <a:off x="1882" y="2931"/>
                <a:ext cx="160" cy="3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3</a:t>
                </a:r>
              </a:p>
            </p:txBody>
          </p:sp>
          <p:sp>
            <p:nvSpPr>
              <p:cNvPr id="7247" name="WordArt 79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72" y="2976"/>
                <a:ext cx="160" cy="3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4</a:t>
                </a:r>
              </a:p>
            </p:txBody>
          </p:sp>
          <p:sp>
            <p:nvSpPr>
              <p:cNvPr id="7248" name="WordArt 80"/>
              <p:cNvSpPr>
                <a:spLocks noChangeArrowheads="1" noChangeShapeType="1" noTextEdit="1"/>
              </p:cNvSpPr>
              <p:nvPr/>
            </p:nvSpPr>
            <p:spPr bwMode="auto">
              <a:xfrm>
                <a:off x="3016" y="2976"/>
                <a:ext cx="160" cy="3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5</a:t>
                </a:r>
              </a:p>
            </p:txBody>
          </p:sp>
          <p:sp>
            <p:nvSpPr>
              <p:cNvPr id="7249" name="WordArt 81"/>
              <p:cNvSpPr>
                <a:spLocks noChangeArrowheads="1" noChangeShapeType="1" noTextEdit="1"/>
              </p:cNvSpPr>
              <p:nvPr/>
            </p:nvSpPr>
            <p:spPr bwMode="auto">
              <a:xfrm>
                <a:off x="3606" y="2931"/>
                <a:ext cx="160" cy="3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6</a:t>
                </a:r>
              </a:p>
            </p:txBody>
          </p:sp>
          <p:sp>
            <p:nvSpPr>
              <p:cNvPr id="7250" name="WordArt 82"/>
              <p:cNvSpPr>
                <a:spLocks noChangeArrowheads="1" noChangeShapeType="1" noTextEdit="1"/>
              </p:cNvSpPr>
              <p:nvPr/>
            </p:nvSpPr>
            <p:spPr bwMode="auto">
              <a:xfrm>
                <a:off x="4195" y="2976"/>
                <a:ext cx="160" cy="3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7</a:t>
                </a:r>
              </a:p>
            </p:txBody>
          </p:sp>
          <p:sp>
            <p:nvSpPr>
              <p:cNvPr id="7251" name="WordArt 83"/>
              <p:cNvSpPr>
                <a:spLocks noChangeArrowheads="1" noChangeShapeType="1" noTextEdit="1"/>
              </p:cNvSpPr>
              <p:nvPr/>
            </p:nvSpPr>
            <p:spPr bwMode="auto">
              <a:xfrm>
                <a:off x="4785" y="2976"/>
                <a:ext cx="160" cy="3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8</a:t>
                </a:r>
              </a:p>
            </p:txBody>
          </p:sp>
          <p:sp>
            <p:nvSpPr>
              <p:cNvPr id="7252" name="WordArt 84"/>
              <p:cNvSpPr>
                <a:spLocks noChangeArrowheads="1" noChangeShapeType="1" noTextEdit="1"/>
              </p:cNvSpPr>
              <p:nvPr/>
            </p:nvSpPr>
            <p:spPr bwMode="auto">
              <a:xfrm>
                <a:off x="5329" y="2931"/>
                <a:ext cx="160" cy="3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9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" name="Rectangle 327"/>
          <p:cNvSpPr>
            <a:spLocks noChangeArrowheads="1"/>
          </p:cNvSpPr>
          <p:nvPr/>
        </p:nvSpPr>
        <p:spPr bwMode="auto">
          <a:xfrm>
            <a:off x="0" y="1606550"/>
            <a:ext cx="1238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8521" name="Rectangle 329"/>
          <p:cNvSpPr>
            <a:spLocks noChangeArrowheads="1"/>
          </p:cNvSpPr>
          <p:nvPr/>
        </p:nvSpPr>
        <p:spPr bwMode="auto">
          <a:xfrm>
            <a:off x="0" y="1606550"/>
            <a:ext cx="15351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526" name="Rectangle 334"/>
          <p:cNvSpPr>
            <a:spLocks noChangeArrowheads="1"/>
          </p:cNvSpPr>
          <p:nvPr/>
        </p:nvSpPr>
        <p:spPr bwMode="auto">
          <a:xfrm>
            <a:off x="0" y="1606550"/>
            <a:ext cx="1238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528" name="Rectangle 336"/>
          <p:cNvSpPr>
            <a:spLocks noChangeArrowheads="1"/>
          </p:cNvSpPr>
          <p:nvPr/>
        </p:nvSpPr>
        <p:spPr bwMode="auto">
          <a:xfrm>
            <a:off x="0" y="1606550"/>
            <a:ext cx="15351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530" name="Rectangle 338"/>
          <p:cNvSpPr>
            <a:spLocks noChangeArrowheads="1"/>
          </p:cNvSpPr>
          <p:nvPr/>
        </p:nvSpPr>
        <p:spPr bwMode="auto">
          <a:xfrm>
            <a:off x="0" y="1606550"/>
            <a:ext cx="12366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532" name="Rectangle 340"/>
          <p:cNvSpPr>
            <a:spLocks noChangeArrowheads="1"/>
          </p:cNvSpPr>
          <p:nvPr/>
        </p:nvSpPr>
        <p:spPr bwMode="auto">
          <a:xfrm>
            <a:off x="0" y="1606550"/>
            <a:ext cx="1238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8535" name="Rectangle 343"/>
          <p:cNvSpPr>
            <a:spLocks noChangeArrowheads="1"/>
          </p:cNvSpPr>
          <p:nvPr/>
        </p:nvSpPr>
        <p:spPr bwMode="auto">
          <a:xfrm>
            <a:off x="0" y="1606550"/>
            <a:ext cx="1238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8616" name="Group 424"/>
          <p:cNvGraphicFramePr>
            <a:graphicFrameLocks noGrp="1"/>
          </p:cNvGraphicFramePr>
          <p:nvPr/>
        </p:nvGraphicFramePr>
        <p:xfrm>
          <a:off x="395288" y="404813"/>
          <a:ext cx="8064500" cy="5688014"/>
        </p:xfrm>
        <a:graphic>
          <a:graphicData uri="http://schemas.openxmlformats.org/drawingml/2006/table">
            <a:tbl>
              <a:tblPr/>
              <a:tblGrid>
                <a:gridCol w="1539875"/>
                <a:gridCol w="1908175"/>
                <a:gridCol w="1536700"/>
                <a:gridCol w="1539875"/>
                <a:gridCol w="1539875"/>
              </a:tblGrid>
              <a:tr h="2195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1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17" name="Rectangle 425"/>
          <p:cNvSpPr>
            <a:spLocks noChangeArrowheads="1"/>
          </p:cNvSpPr>
          <p:nvPr/>
        </p:nvSpPr>
        <p:spPr bwMode="auto">
          <a:xfrm>
            <a:off x="0" y="5251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pic>
        <p:nvPicPr>
          <p:cNvPr id="8618" name="Picture 4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476250"/>
            <a:ext cx="144462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19" name="WordArt 427"/>
          <p:cNvSpPr>
            <a:spLocks noChangeArrowheads="1" noChangeShapeType="1" noTextEdit="1"/>
          </p:cNvSpPr>
          <p:nvPr/>
        </p:nvSpPr>
        <p:spPr bwMode="auto">
          <a:xfrm>
            <a:off x="684213" y="836613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8620" name="WordArt 428"/>
          <p:cNvSpPr>
            <a:spLocks noChangeArrowheads="1" noChangeShapeType="1" noTextEdit="1"/>
          </p:cNvSpPr>
          <p:nvPr/>
        </p:nvSpPr>
        <p:spPr bwMode="auto">
          <a:xfrm>
            <a:off x="611188" y="2781300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6</a:t>
            </a:r>
          </a:p>
        </p:txBody>
      </p:sp>
      <p:sp>
        <p:nvSpPr>
          <p:cNvPr id="8621" name="WordArt 429"/>
          <p:cNvSpPr>
            <a:spLocks noChangeArrowheads="1" noChangeShapeType="1" noTextEdit="1"/>
          </p:cNvSpPr>
          <p:nvPr/>
        </p:nvSpPr>
        <p:spPr bwMode="auto">
          <a:xfrm>
            <a:off x="684213" y="4508500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4</a:t>
            </a:r>
          </a:p>
        </p:txBody>
      </p:sp>
      <p:pic>
        <p:nvPicPr>
          <p:cNvPr id="8622" name="Picture 430" descr="MC90043253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2852738"/>
            <a:ext cx="11557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23" name="WordArt 431"/>
          <p:cNvSpPr>
            <a:spLocks noChangeArrowheads="1" noChangeShapeType="1" noTextEdit="1"/>
          </p:cNvSpPr>
          <p:nvPr/>
        </p:nvSpPr>
        <p:spPr bwMode="auto">
          <a:xfrm>
            <a:off x="4140200" y="2924175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8624" name="WordArt 432"/>
          <p:cNvSpPr>
            <a:spLocks noChangeArrowheads="1" noChangeShapeType="1" noTextEdit="1"/>
          </p:cNvSpPr>
          <p:nvPr/>
        </p:nvSpPr>
        <p:spPr bwMode="auto">
          <a:xfrm>
            <a:off x="5651500" y="3068638"/>
            <a:ext cx="1028700" cy="55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=</a:t>
            </a:r>
          </a:p>
        </p:txBody>
      </p:sp>
      <p:sp>
        <p:nvSpPr>
          <p:cNvPr id="8625" name="WordArt 433"/>
          <p:cNvSpPr>
            <a:spLocks noChangeArrowheads="1" noChangeShapeType="1" noTextEdit="1"/>
          </p:cNvSpPr>
          <p:nvPr/>
        </p:nvSpPr>
        <p:spPr bwMode="auto">
          <a:xfrm>
            <a:off x="7164388" y="4581525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5</a:t>
            </a:r>
          </a:p>
        </p:txBody>
      </p:sp>
      <p:sp>
        <p:nvSpPr>
          <p:cNvPr id="8626" name="WordArt 434"/>
          <p:cNvSpPr>
            <a:spLocks noChangeArrowheads="1" noChangeShapeType="1" noTextEdit="1"/>
          </p:cNvSpPr>
          <p:nvPr/>
        </p:nvSpPr>
        <p:spPr bwMode="auto">
          <a:xfrm>
            <a:off x="7164388" y="2852738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7</a:t>
            </a:r>
          </a:p>
        </p:txBody>
      </p:sp>
      <p:sp>
        <p:nvSpPr>
          <p:cNvPr id="8627" name="WordArt 435"/>
          <p:cNvSpPr>
            <a:spLocks noChangeArrowheads="1" noChangeShapeType="1" noTextEdit="1"/>
          </p:cNvSpPr>
          <p:nvPr/>
        </p:nvSpPr>
        <p:spPr bwMode="auto">
          <a:xfrm>
            <a:off x="7092950" y="765175"/>
            <a:ext cx="10287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25" grpId="0" animBg="1"/>
      <p:bldP spid="8626" grpId="0" animBg="1"/>
      <p:bldP spid="862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215</Words>
  <Application>Microsoft Office PowerPoint</Application>
  <PresentationFormat>Экран (4:3)</PresentationFormat>
  <Paragraphs>72</Paragraphs>
  <Slides>16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Получи ответ разными способами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RePack by SPecialiST</cp:lastModifiedBy>
  <cp:revision>4</cp:revision>
  <dcterms:created xsi:type="dcterms:W3CDTF">2014-10-12T12:22:33Z</dcterms:created>
  <dcterms:modified xsi:type="dcterms:W3CDTF">2014-12-25T16:16:23Z</dcterms:modified>
</cp:coreProperties>
</file>