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64" r:id="rId4"/>
    <p:sldId id="263" r:id="rId5"/>
    <p:sldId id="262" r:id="rId6"/>
    <p:sldId id="261" r:id="rId7"/>
    <p:sldId id="275" r:id="rId8"/>
    <p:sldId id="259" r:id="rId9"/>
    <p:sldId id="258" r:id="rId10"/>
    <p:sldId id="272" r:id="rId11"/>
    <p:sldId id="270" r:id="rId12"/>
    <p:sldId id="269" r:id="rId13"/>
    <p:sldId id="267" r:id="rId14"/>
    <p:sldId id="276" r:id="rId15"/>
    <p:sldId id="268" r:id="rId16"/>
    <p:sldId id="273" r:id="rId17"/>
    <p:sldId id="277" r:id="rId18"/>
    <p:sldId id="278" r:id="rId19"/>
    <p:sldId id="274" r:id="rId20"/>
    <p:sldId id="280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33CC"/>
    <a:srgbClr val="0066FF"/>
    <a:srgbClr val="0099FF"/>
    <a:srgbClr val="0033CC"/>
    <a:srgbClr val="3333FF"/>
    <a:srgbClr val="FFFF00"/>
    <a:srgbClr val="CC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40" autoAdjust="0"/>
  </p:normalViewPr>
  <p:slideViewPr>
    <p:cSldViewPr>
      <p:cViewPr varScale="1">
        <p:scale>
          <a:sx n="103" d="100"/>
          <a:sy n="103" d="100"/>
        </p:scale>
        <p:origin x="-20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6361E-80EE-4825-BEBE-1422DF2A48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00">
    <p:strips dir="rd"/>
    <p:sndAc>
      <p:stSnd>
        <p:snd r:embed="rId1" name="wind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B7C76-5579-47A5-ABC9-AFDAD154CF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00">
    <p:strips dir="rd"/>
    <p:sndAc>
      <p:stSnd>
        <p:snd r:embed="rId1" name="wind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C3A97-626F-48D3-B305-BA54BADBD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00">
    <p:strips dir="rd"/>
    <p:sndAc>
      <p:stSnd>
        <p:snd r:embed="rId1" name="wind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B9F75-16A0-4BEC-BBC7-A977AC65D8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00">
    <p:strips dir="rd"/>
    <p:sndAc>
      <p:stSnd>
        <p:snd r:embed="rId1" name="wind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5DF30-3A02-4669-9D68-811BB0B387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00">
    <p:strips dir="rd"/>
    <p:sndAc>
      <p:stSnd>
        <p:snd r:embed="rId1" name="wind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EA61C-8707-46A7-A401-B30C340854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00">
    <p:strips dir="rd"/>
    <p:sndAc>
      <p:stSnd>
        <p:snd r:embed="rId1" name="wind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84A8B-33BF-40FD-8737-88193FA4AA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00">
    <p:strips dir="rd"/>
    <p:sndAc>
      <p:stSnd>
        <p:snd r:embed="rId1" name="wind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9F4C4-8577-4906-8205-57A90F9206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00">
    <p:strips dir="rd"/>
    <p:sndAc>
      <p:stSnd>
        <p:snd r:embed="rId1" name="wind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4F082-FC51-427F-B765-4A3136B03E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00">
    <p:strips dir="rd"/>
    <p:sndAc>
      <p:stSnd>
        <p:snd r:embed="rId1" name="wind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DD721-8C8F-4D40-A564-42CDEE8DDF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00">
    <p:strips dir="rd"/>
    <p:sndAc>
      <p:stSnd>
        <p:snd r:embed="rId1" name="wind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249C5-65C1-4F50-8F14-5B2F29C78C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00">
    <p:strips dir="rd"/>
    <p:sndAc>
      <p:stSnd>
        <p:snd r:embed="rId1" name="wind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33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8D96E3F6-B3FB-4DB9-9298-C6A10900B8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5000">
    <p:strips dir="rd"/>
    <p:sndAc>
      <p:stSnd>
        <p:snd r:embed="rId1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2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jpeg"/><Relationship Id="rId3" Type="http://schemas.openxmlformats.org/officeDocument/2006/relationships/image" Target="../media/image1.jpeg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5" Type="http://schemas.openxmlformats.org/officeDocument/2006/relationships/image" Target="../media/image4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Relationship Id="rId1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1.jpeg"/><Relationship Id="rId7" Type="http://schemas.openxmlformats.org/officeDocument/2006/relationships/image" Target="../media/image48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1.jpeg"/><Relationship Id="rId7" Type="http://schemas.openxmlformats.org/officeDocument/2006/relationships/image" Target="../media/image53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Основной (269)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WordArt 5"/>
          <p:cNvSpPr>
            <a:spLocks noChangeArrowheads="1" noChangeShapeType="1" noTextEdit="1"/>
          </p:cNvSpPr>
          <p:nvPr/>
        </p:nvSpPr>
        <p:spPr bwMode="auto">
          <a:xfrm>
            <a:off x="1116013" y="549275"/>
            <a:ext cx="7272337" cy="4897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8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Предметная</a:t>
            </a:r>
          </a:p>
          <a:p>
            <a:pPr algn="ctr"/>
            <a:r>
              <a:rPr lang="ru-RU" sz="40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8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             неделя</a:t>
            </a:r>
          </a:p>
          <a:p>
            <a:pPr algn="ctr"/>
            <a:r>
              <a:rPr lang="ru-RU" sz="40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8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  "Окружающий мир"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 advTm="5000">
    <p:strips dir="rd"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Основной (269)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5" descr="SL37109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42988" y="1341438"/>
            <a:ext cx="3643312" cy="3508375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</p:spPr>
      </p:pic>
      <p:pic>
        <p:nvPicPr>
          <p:cNvPr id="11268" name="Picture 4" descr="SL371088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851275" y="3357563"/>
            <a:ext cx="4371975" cy="3165475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</p:spPr>
      </p:pic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1692275" y="3500438"/>
            <a:ext cx="36115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00" b="1" i="1">
                <a:solidFill>
                  <a:schemeClr val="bg1"/>
                </a:solidFill>
              </a:rPr>
              <a:t>                                                                   Органы чувств</a:t>
            </a:r>
          </a:p>
        </p:txBody>
      </p:sp>
      <p:sp>
        <p:nvSpPr>
          <p:cNvPr id="11270" name="Text Box 7"/>
          <p:cNvSpPr txBox="1">
            <a:spLocks noChangeArrowheads="1"/>
          </p:cNvSpPr>
          <p:nvPr/>
        </p:nvSpPr>
        <p:spPr bwMode="auto">
          <a:xfrm>
            <a:off x="468313" y="1341438"/>
            <a:ext cx="1295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00" b="1" i="1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11271" name="Text Box 8"/>
          <p:cNvSpPr txBox="1">
            <a:spLocks noChangeArrowheads="1"/>
          </p:cNvSpPr>
          <p:nvPr/>
        </p:nvSpPr>
        <p:spPr bwMode="auto">
          <a:xfrm>
            <a:off x="2176463" y="136525"/>
            <a:ext cx="65722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33CC"/>
                </a:solidFill>
              </a:rPr>
              <a:t>Паршина Наталья Александровна</a:t>
            </a:r>
          </a:p>
        </p:txBody>
      </p:sp>
      <p:sp>
        <p:nvSpPr>
          <p:cNvPr id="11272" name="Text Box 9"/>
          <p:cNvSpPr txBox="1">
            <a:spLocks noChangeArrowheads="1"/>
          </p:cNvSpPr>
          <p:nvPr/>
        </p:nvSpPr>
        <p:spPr bwMode="auto">
          <a:xfrm>
            <a:off x="4859338" y="1196975"/>
            <a:ext cx="4284662" cy="18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0000FF"/>
                </a:solidFill>
              </a:rPr>
              <a:t>Открытый урок в 1 «А» классе по теме:</a:t>
            </a:r>
          </a:p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0000FF"/>
                </a:solidFill>
              </a:rPr>
              <a:t>«Органы чувств»</a:t>
            </a:r>
          </a:p>
          <a:p>
            <a:endParaRPr lang="ru-RU" sz="2800">
              <a:solidFill>
                <a:srgbClr val="0000FF"/>
              </a:solidFill>
            </a:endParaRPr>
          </a:p>
        </p:txBody>
      </p:sp>
      <p:sp>
        <p:nvSpPr>
          <p:cNvPr id="11273" name="Rectangle 11"/>
          <p:cNvSpPr>
            <a:spLocks noChangeArrowheads="1"/>
          </p:cNvSpPr>
          <p:nvPr/>
        </p:nvSpPr>
        <p:spPr bwMode="auto">
          <a:xfrm>
            <a:off x="1035050" y="1557338"/>
            <a:ext cx="20145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00" b="1" i="1">
                <a:solidFill>
                  <a:schemeClr val="bg1"/>
                </a:solidFill>
              </a:rPr>
              <a:t>Органы чувств</a:t>
            </a:r>
          </a:p>
        </p:txBody>
      </p:sp>
    </p:spTree>
  </p:cSld>
  <p:clrMapOvr>
    <a:masterClrMapping/>
  </p:clrMapOvr>
  <p:transition advTm="5000">
    <p:strips dir="rd"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Основной (269)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 descr="SL371107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850" y="1268413"/>
            <a:ext cx="4200525" cy="3857625"/>
          </a:xfrm>
          <a:prstGeom prst="rect">
            <a:avLst/>
          </a:prstGeom>
          <a:noFill/>
          <a:ln w="28575">
            <a:solidFill>
              <a:srgbClr val="000080"/>
            </a:solidFill>
            <a:miter lim="800000"/>
            <a:headEnd/>
            <a:tailEnd/>
          </a:ln>
        </p:spPr>
      </p:pic>
      <p:pic>
        <p:nvPicPr>
          <p:cNvPr id="12292" name="Picture 4" descr="SL371110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787900" y="3284538"/>
            <a:ext cx="3948113" cy="3360737"/>
          </a:xfrm>
          <a:prstGeom prst="rect">
            <a:avLst/>
          </a:prstGeom>
          <a:noFill/>
          <a:ln w="28575">
            <a:solidFill>
              <a:srgbClr val="000080"/>
            </a:solidFill>
            <a:miter lim="800000"/>
            <a:headEnd/>
            <a:tailEnd/>
          </a:ln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2392363" y="136525"/>
            <a:ext cx="5635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33CC"/>
                </a:solidFill>
              </a:rPr>
              <a:t>Геберт Людмила Геннадьевна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4572000" y="1073150"/>
            <a:ext cx="4572000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Открытый урок во 2 классе по теме:</a:t>
            </a:r>
          </a:p>
          <a:p>
            <a:pPr algn="ctr"/>
            <a:endParaRPr lang="ru-RU" sz="2800" b="1">
              <a:solidFill>
                <a:srgbClr val="0000FF"/>
              </a:solidFill>
            </a:endParaRPr>
          </a:p>
          <a:p>
            <a:pPr algn="ctr"/>
            <a:r>
              <a:rPr lang="ru-RU" sz="2800" b="1">
                <a:solidFill>
                  <a:srgbClr val="0000FF"/>
                </a:solidFill>
              </a:rPr>
              <a:t>«Комнатные растения»</a:t>
            </a:r>
          </a:p>
          <a:p>
            <a:endParaRPr lang="ru-RU" sz="280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advTm="5000">
    <p:strips dir="rd"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Основной (269)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339975" y="260350"/>
            <a:ext cx="57816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33CC"/>
                </a:solidFill>
              </a:rPr>
              <a:t>Исламова Татьяна Ивановна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4211638" y="908050"/>
            <a:ext cx="4932362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 b="1">
              <a:solidFill>
                <a:srgbClr val="0000FF"/>
              </a:solidFill>
            </a:endParaRPr>
          </a:p>
          <a:p>
            <a:pPr algn="ctr"/>
            <a:r>
              <a:rPr lang="ru-RU" sz="2400" b="1">
                <a:solidFill>
                  <a:srgbClr val="0000FF"/>
                </a:solidFill>
              </a:rPr>
              <a:t>Открытый урок в 1 Б классе по теме:</a:t>
            </a:r>
          </a:p>
          <a:p>
            <a:pPr algn="ctr"/>
            <a:endParaRPr lang="ru-RU" sz="2400" b="1">
              <a:solidFill>
                <a:srgbClr val="0000FF"/>
              </a:solidFill>
            </a:endParaRPr>
          </a:p>
          <a:p>
            <a:pPr algn="ctr"/>
            <a:r>
              <a:rPr lang="ru-RU" sz="2800" b="1">
                <a:solidFill>
                  <a:srgbClr val="0000FF"/>
                </a:solidFill>
              </a:rPr>
              <a:t>«Откуда берётся снег и лёд»</a:t>
            </a:r>
          </a:p>
          <a:p>
            <a:pPr algn="ctr"/>
            <a:endParaRPr lang="ru-RU" sz="2800">
              <a:solidFill>
                <a:srgbClr val="0000FF"/>
              </a:solidFill>
            </a:endParaRPr>
          </a:p>
          <a:p>
            <a:endParaRPr lang="ru-RU"/>
          </a:p>
        </p:txBody>
      </p:sp>
      <p:pic>
        <p:nvPicPr>
          <p:cNvPr id="13317" name="Picture 5" descr="SL37127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0825" y="1916113"/>
            <a:ext cx="3889375" cy="2760662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3318" name="Picture 6" descr="SL37127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427538" y="3644900"/>
            <a:ext cx="4467225" cy="290671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ransition advTm="5000">
    <p:strips dir="rd"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Основной (269)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843213" y="280988"/>
            <a:ext cx="51133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33CC"/>
                </a:solidFill>
              </a:rPr>
              <a:t>Шерпак Нина Ивановна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4284663" y="981075"/>
            <a:ext cx="4608512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3333CC"/>
                </a:solidFill>
              </a:rPr>
              <a:t>Открытый урок в 4 «Б» классе по теме:</a:t>
            </a:r>
          </a:p>
          <a:p>
            <a:pPr algn="ctr"/>
            <a:endParaRPr lang="ru-RU" sz="2400" b="1">
              <a:solidFill>
                <a:srgbClr val="3333CC"/>
              </a:solidFill>
            </a:endParaRPr>
          </a:p>
          <a:p>
            <a:pPr algn="ctr"/>
            <a:r>
              <a:rPr lang="ru-RU" sz="2800" b="1">
                <a:solidFill>
                  <a:srgbClr val="3333CC"/>
                </a:solidFill>
              </a:rPr>
              <a:t>«Черноморское побережье Кавказа»</a:t>
            </a:r>
          </a:p>
          <a:p>
            <a:pPr algn="ctr"/>
            <a:endParaRPr lang="ru-RU" sz="2800">
              <a:solidFill>
                <a:srgbClr val="3333CC"/>
              </a:solidFill>
            </a:endParaRPr>
          </a:p>
          <a:p>
            <a:endParaRPr lang="ru-RU" sz="2800">
              <a:solidFill>
                <a:srgbClr val="3333CC"/>
              </a:solidFill>
            </a:endParaRPr>
          </a:p>
        </p:txBody>
      </p:sp>
      <p:pic>
        <p:nvPicPr>
          <p:cNvPr id="14341" name="Picture 5" descr="SL371290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5288" y="2060575"/>
            <a:ext cx="3394075" cy="2547938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4342" name="Picture 6" descr="SL371288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067175" y="3933825"/>
            <a:ext cx="4662488" cy="276225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ransition advTm="5000">
    <p:strips dir="rd"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Основной (269)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635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3903663" y="1865313"/>
            <a:ext cx="44132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800"/>
          </a:p>
        </p:txBody>
      </p:sp>
      <p:sp>
        <p:nvSpPr>
          <p:cNvPr id="15364" name="WordArt 5"/>
          <p:cNvSpPr>
            <a:spLocks noChangeArrowheads="1" noChangeShapeType="1" noTextEdit="1"/>
          </p:cNvSpPr>
          <p:nvPr/>
        </p:nvSpPr>
        <p:spPr bwMode="auto">
          <a:xfrm>
            <a:off x="1331913" y="260350"/>
            <a:ext cx="6878637" cy="259238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ПОБЕДИТЕЛИ</a:t>
            </a:r>
          </a:p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ОЛИМПИАДЫ</a:t>
            </a:r>
          </a:p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     ПО ОКРУЖАЮЩЕМУ МИРУ</a:t>
            </a:r>
          </a:p>
        </p:txBody>
      </p:sp>
      <p:sp>
        <p:nvSpPr>
          <p:cNvPr id="15365" name="WordArt 6"/>
          <p:cNvSpPr>
            <a:spLocks noChangeArrowheads="1" noChangeShapeType="1" noTextEdit="1"/>
          </p:cNvSpPr>
          <p:nvPr/>
        </p:nvSpPr>
        <p:spPr bwMode="auto">
          <a:xfrm>
            <a:off x="468313" y="4797425"/>
            <a:ext cx="2159000" cy="1511300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</a:bodyPr>
          <a:lstStyle/>
          <a:p>
            <a:pPr algn="ctr"/>
            <a:r>
              <a:rPr lang="ru-RU" sz="2800" b="1" i="1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Толстикова Маша</a:t>
            </a:r>
          </a:p>
          <a:p>
            <a:pPr algn="ctr"/>
            <a:r>
              <a:rPr lang="ru-RU" sz="2800" b="1" i="1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ученица 3Б класса</a:t>
            </a:r>
          </a:p>
        </p:txBody>
      </p:sp>
      <p:sp>
        <p:nvSpPr>
          <p:cNvPr id="15366" name="WordArt 7"/>
          <p:cNvSpPr>
            <a:spLocks noChangeArrowheads="1" noChangeShapeType="1" noTextEdit="1"/>
          </p:cNvSpPr>
          <p:nvPr/>
        </p:nvSpPr>
        <p:spPr bwMode="auto">
          <a:xfrm>
            <a:off x="3563938" y="4365625"/>
            <a:ext cx="2301875" cy="1511300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</a:bodyPr>
          <a:lstStyle/>
          <a:p>
            <a:pPr algn="ctr"/>
            <a:r>
              <a:rPr lang="ru-RU" sz="2800" b="1" i="1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Павловский Алёша</a:t>
            </a:r>
          </a:p>
          <a:p>
            <a:pPr algn="ctr"/>
            <a:r>
              <a:rPr lang="ru-RU" sz="2800" b="1" i="1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ученик 3 А класса</a:t>
            </a:r>
          </a:p>
        </p:txBody>
      </p:sp>
      <p:sp>
        <p:nvSpPr>
          <p:cNvPr id="15367" name="WordArt 8"/>
          <p:cNvSpPr>
            <a:spLocks noChangeArrowheads="1" noChangeShapeType="1" noTextEdit="1"/>
          </p:cNvSpPr>
          <p:nvPr/>
        </p:nvSpPr>
        <p:spPr bwMode="auto">
          <a:xfrm>
            <a:off x="6443663" y="5084763"/>
            <a:ext cx="2159000" cy="1223962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</a:bodyPr>
          <a:lstStyle/>
          <a:p>
            <a:pPr algn="ctr"/>
            <a:r>
              <a:rPr lang="ru-RU" sz="2800" b="1" i="1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Габидулин Сева</a:t>
            </a:r>
          </a:p>
          <a:p>
            <a:pPr algn="ctr"/>
            <a:r>
              <a:rPr lang="ru-RU" sz="2800" b="1" i="1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ученик 4 Б класса</a:t>
            </a:r>
          </a:p>
        </p:txBody>
      </p:sp>
      <p:pic>
        <p:nvPicPr>
          <p:cNvPr id="15368" name="Picture 9" descr="SL371256"/>
          <p:cNvPicPr>
            <a:picLocks noChangeAspect="1" noChangeArrowheads="1"/>
          </p:cNvPicPr>
          <p:nvPr/>
        </p:nvPicPr>
        <p:blipFill>
          <a:blip r:embed="rId4" cstate="screen">
            <a:lum bright="-18000" contrast="6000"/>
          </a:blip>
          <a:srcRect/>
          <a:stretch>
            <a:fillRect/>
          </a:stretch>
        </p:blipFill>
        <p:spPr bwMode="auto">
          <a:xfrm>
            <a:off x="755650" y="3068638"/>
            <a:ext cx="1684338" cy="1871662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5369" name="Picture 10" descr="SL371277"/>
          <p:cNvPicPr>
            <a:picLocks noChangeAspect="1" noChangeArrowheads="1"/>
          </p:cNvPicPr>
          <p:nvPr/>
        </p:nvPicPr>
        <p:blipFill>
          <a:blip r:embed="rId5" cstate="screen">
            <a:lum bright="-6000"/>
          </a:blip>
          <a:srcRect/>
          <a:stretch>
            <a:fillRect/>
          </a:stretch>
        </p:blipFill>
        <p:spPr bwMode="auto">
          <a:xfrm>
            <a:off x="3708400" y="2708275"/>
            <a:ext cx="2016125" cy="1693863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5370" name="Picture 11" descr="SL371285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516688" y="3141663"/>
            <a:ext cx="2017712" cy="193675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ransition advTm="5000">
    <p:strips dir="rd"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Основной (269)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5" descr="SL371079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24075" y="3068638"/>
            <a:ext cx="6802438" cy="3119437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6388" name="WordArt 9"/>
          <p:cNvSpPr>
            <a:spLocks noChangeArrowheads="1" noChangeShapeType="1" noTextEdit="1"/>
          </p:cNvSpPr>
          <p:nvPr/>
        </p:nvSpPr>
        <p:spPr bwMode="auto">
          <a:xfrm rot="-478140">
            <a:off x="1731963" y="333375"/>
            <a:ext cx="6553200" cy="24479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ФОТОВЫСТАВКА </a:t>
            </a:r>
          </a:p>
          <a:p>
            <a:pPr algn="ctr"/>
            <a:r>
              <a:rPr lang="ru-RU" sz="3600" b="1" i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"МЫ В ОТВЕТЕ ЗА ТЕХ,</a:t>
            </a:r>
          </a:p>
          <a:p>
            <a:pPr algn="ctr"/>
            <a:r>
              <a:rPr lang="ru-RU" sz="3600" b="1" i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КОГО ПРИРУЧИЛИ"</a:t>
            </a:r>
          </a:p>
        </p:txBody>
      </p:sp>
      <p:pic>
        <p:nvPicPr>
          <p:cNvPr id="16389" name="Picture 10" descr="adebd4b6f7f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5157788"/>
            <a:ext cx="2017713" cy="152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strips dir="rd"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Основной (269)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6" descr="SL371080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388" y="3500438"/>
            <a:ext cx="5903912" cy="2867025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7412" name="Picture 5" descr="SL37108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555875" y="260350"/>
            <a:ext cx="5394325" cy="2700338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7413" name="Picture 7" descr="asd0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8201025" y="5229225"/>
            <a:ext cx="94297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8" descr="asd21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900113" y="1773238"/>
            <a:ext cx="1093787" cy="156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Text Box 9"/>
          <p:cNvSpPr txBox="1">
            <a:spLocks noChangeArrowheads="1"/>
          </p:cNvSpPr>
          <p:nvPr/>
        </p:nvSpPr>
        <p:spPr bwMode="auto">
          <a:xfrm>
            <a:off x="6300788" y="3448050"/>
            <a:ext cx="284321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33CC"/>
                </a:solidFill>
              </a:rPr>
              <a:t>В фотовыставке приняли участие ребята с 1-го по 4-й классы.</a:t>
            </a:r>
          </a:p>
        </p:txBody>
      </p:sp>
    </p:spTree>
  </p:cSld>
  <p:clrMapOvr>
    <a:masterClrMapping/>
  </p:clrMapOvr>
  <p:transition advTm="5000">
    <p:strips dir="rd"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Основной (269)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7" descr="SL37126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779838" y="1196975"/>
            <a:ext cx="2414587" cy="1776413"/>
          </a:xfrm>
          <a:prstGeom prst="rect">
            <a:avLst/>
          </a:prstGeom>
          <a:noFill/>
          <a:ln w="38100">
            <a:solidFill>
              <a:srgbClr val="003300"/>
            </a:solidFill>
            <a:miter lim="800000"/>
            <a:headEnd/>
            <a:tailEnd/>
          </a:ln>
        </p:spPr>
      </p:pic>
      <p:pic>
        <p:nvPicPr>
          <p:cNvPr id="18436" name="Picture 12" descr="SL371267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4663078">
            <a:off x="792956" y="1304132"/>
            <a:ext cx="1976437" cy="1619250"/>
          </a:xfrm>
          <a:prstGeom prst="rect">
            <a:avLst/>
          </a:prstGeom>
          <a:noFill/>
          <a:ln w="38100">
            <a:solidFill>
              <a:srgbClr val="003300"/>
            </a:solidFill>
            <a:miter lim="800000"/>
            <a:headEnd/>
            <a:tailEnd/>
          </a:ln>
        </p:spPr>
      </p:pic>
      <p:pic>
        <p:nvPicPr>
          <p:cNvPr id="18437" name="Picture 5" descr="SL371269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619250" y="404813"/>
            <a:ext cx="2265363" cy="1698625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18438" name="Picture 13" descr="SL371263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-812003">
            <a:off x="468313" y="3141663"/>
            <a:ext cx="2408237" cy="1709737"/>
          </a:xfrm>
          <a:prstGeom prst="rect">
            <a:avLst/>
          </a:prstGeom>
          <a:noFill/>
          <a:ln w="38100">
            <a:solidFill>
              <a:srgbClr val="003300"/>
            </a:solidFill>
            <a:miter lim="800000"/>
            <a:headEnd/>
            <a:tailEnd/>
          </a:ln>
        </p:spPr>
      </p:pic>
      <p:pic>
        <p:nvPicPr>
          <p:cNvPr id="18439" name="Picture 15" descr="SL371258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 rot="286838">
            <a:off x="4284663" y="2636838"/>
            <a:ext cx="2120900" cy="1544637"/>
          </a:xfrm>
          <a:prstGeom prst="rect">
            <a:avLst/>
          </a:prstGeom>
          <a:noFill/>
          <a:ln w="38100">
            <a:solidFill>
              <a:srgbClr val="003300"/>
            </a:solidFill>
            <a:miter lim="800000"/>
            <a:headEnd/>
            <a:tailEnd/>
          </a:ln>
        </p:spPr>
      </p:pic>
      <p:pic>
        <p:nvPicPr>
          <p:cNvPr id="18440" name="Picture 16" descr="SL371257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2555875" y="3933825"/>
            <a:ext cx="2409825" cy="1787525"/>
          </a:xfrm>
          <a:prstGeom prst="rect">
            <a:avLst/>
          </a:prstGeom>
          <a:noFill/>
          <a:ln w="38100">
            <a:solidFill>
              <a:srgbClr val="003300"/>
            </a:solidFill>
            <a:miter lim="800000"/>
            <a:headEnd/>
            <a:tailEnd/>
          </a:ln>
        </p:spPr>
      </p:pic>
      <p:pic>
        <p:nvPicPr>
          <p:cNvPr id="18441" name="Picture 17" descr="SL371262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 rot="5816414">
            <a:off x="4685507" y="4107656"/>
            <a:ext cx="1976438" cy="1482725"/>
          </a:xfrm>
          <a:prstGeom prst="rect">
            <a:avLst/>
          </a:prstGeom>
          <a:noFill/>
          <a:ln w="38100">
            <a:solidFill>
              <a:srgbClr val="003300"/>
            </a:solidFill>
            <a:miter lim="800000"/>
            <a:headEnd/>
            <a:tailEnd/>
          </a:ln>
        </p:spPr>
      </p:pic>
      <p:pic>
        <p:nvPicPr>
          <p:cNvPr id="18442" name="Picture 19" descr="SL371259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 rot="628557">
            <a:off x="6084888" y="1268413"/>
            <a:ext cx="2481262" cy="1860550"/>
          </a:xfrm>
          <a:prstGeom prst="rect">
            <a:avLst/>
          </a:prstGeom>
          <a:noFill/>
          <a:ln w="38100">
            <a:solidFill>
              <a:srgbClr val="003300"/>
            </a:solidFill>
            <a:miter lim="800000"/>
            <a:headEnd/>
            <a:tailEnd/>
          </a:ln>
        </p:spPr>
      </p:pic>
      <p:pic>
        <p:nvPicPr>
          <p:cNvPr id="18443" name="Picture 6" descr="SL371270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2700338" y="1989138"/>
            <a:ext cx="1558925" cy="2120900"/>
          </a:xfrm>
          <a:prstGeom prst="rect">
            <a:avLst/>
          </a:prstGeom>
          <a:noFill/>
          <a:ln w="38100">
            <a:solidFill>
              <a:srgbClr val="003300"/>
            </a:solidFill>
            <a:miter lim="800000"/>
            <a:headEnd/>
            <a:tailEnd/>
          </a:ln>
        </p:spPr>
      </p:pic>
      <p:pic>
        <p:nvPicPr>
          <p:cNvPr id="18444" name="Picture 20" descr="SL371260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 rot="4630813">
            <a:off x="1254125" y="4371975"/>
            <a:ext cx="1844675" cy="1400175"/>
          </a:xfrm>
          <a:prstGeom prst="rect">
            <a:avLst/>
          </a:prstGeom>
          <a:noFill/>
          <a:ln w="38100">
            <a:solidFill>
              <a:srgbClr val="003300"/>
            </a:solidFill>
            <a:miter lim="800000"/>
            <a:headEnd/>
            <a:tailEnd/>
          </a:ln>
        </p:spPr>
      </p:pic>
      <p:pic>
        <p:nvPicPr>
          <p:cNvPr id="18445" name="Picture 10" descr="SL371268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 rot="6276424">
            <a:off x="5945188" y="2990850"/>
            <a:ext cx="2047875" cy="1482725"/>
          </a:xfrm>
          <a:prstGeom prst="rect">
            <a:avLst/>
          </a:prstGeom>
          <a:noFill/>
          <a:ln w="38100">
            <a:solidFill>
              <a:srgbClr val="003300"/>
            </a:solidFill>
            <a:miter lim="800000"/>
            <a:headEnd/>
            <a:tailEnd/>
          </a:ln>
        </p:spPr>
      </p:pic>
      <p:pic>
        <p:nvPicPr>
          <p:cNvPr id="18446" name="Picture 11" descr="SL371261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 rot="6063050">
            <a:off x="6266656" y="4110832"/>
            <a:ext cx="2112963" cy="1612900"/>
          </a:xfrm>
          <a:prstGeom prst="rect">
            <a:avLst/>
          </a:prstGeom>
          <a:noFill/>
          <a:ln w="38100">
            <a:solidFill>
              <a:srgbClr val="003300"/>
            </a:solidFill>
            <a:miter lim="800000"/>
            <a:headEnd/>
            <a:tailEnd/>
          </a:ln>
        </p:spPr>
      </p:pic>
      <p:sp>
        <p:nvSpPr>
          <p:cNvPr id="18447" name="WordArt 21"/>
          <p:cNvSpPr>
            <a:spLocks noChangeArrowheads="1" noChangeShapeType="1" noTextEdit="1"/>
          </p:cNvSpPr>
          <p:nvPr/>
        </p:nvSpPr>
        <p:spPr bwMode="auto">
          <a:xfrm>
            <a:off x="4284663" y="333375"/>
            <a:ext cx="4681537" cy="93503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Рисуем животных</a:t>
            </a:r>
          </a:p>
        </p:txBody>
      </p:sp>
      <p:sp>
        <p:nvSpPr>
          <p:cNvPr id="18448" name="Text Box 22"/>
          <p:cNvSpPr txBox="1">
            <a:spLocks noChangeArrowheads="1"/>
          </p:cNvSpPr>
          <p:nvPr/>
        </p:nvSpPr>
        <p:spPr bwMode="auto">
          <a:xfrm>
            <a:off x="1816100" y="6113463"/>
            <a:ext cx="60690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8449" name="Text Box 23"/>
          <p:cNvSpPr txBox="1">
            <a:spLocks noChangeArrowheads="1"/>
          </p:cNvSpPr>
          <p:nvPr/>
        </p:nvSpPr>
        <p:spPr bwMode="auto">
          <a:xfrm>
            <a:off x="1692275" y="6184900"/>
            <a:ext cx="6624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33CC"/>
                </a:solidFill>
              </a:rPr>
              <a:t>Работы ребят 3А, 3Б, 4А и 4Б классов</a:t>
            </a:r>
          </a:p>
        </p:txBody>
      </p:sp>
    </p:spTree>
  </p:cSld>
  <p:clrMapOvr>
    <a:masterClrMapping/>
  </p:clrMapOvr>
  <p:transition advTm="5000">
    <p:strips dir="rd"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Основной (269)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3903663" y="1865313"/>
            <a:ext cx="44132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800"/>
          </a:p>
          <a:p>
            <a:endParaRPr lang="ru-RU" sz="2800"/>
          </a:p>
        </p:txBody>
      </p:sp>
      <p:pic>
        <p:nvPicPr>
          <p:cNvPr id="19460" name="Picture 10" descr="SL371279"/>
          <p:cNvPicPr>
            <a:picLocks noChangeAspect="1" noChangeArrowheads="1"/>
          </p:cNvPicPr>
          <p:nvPr/>
        </p:nvPicPr>
        <p:blipFill>
          <a:blip r:embed="rId4" cstate="screen">
            <a:lum bright="6000"/>
          </a:blip>
          <a:srcRect/>
          <a:stretch>
            <a:fillRect/>
          </a:stretch>
        </p:blipFill>
        <p:spPr bwMode="auto">
          <a:xfrm>
            <a:off x="3779838" y="4005263"/>
            <a:ext cx="4859337" cy="2667000"/>
          </a:xfrm>
          <a:prstGeom prst="rect">
            <a:avLst/>
          </a:prstGeom>
          <a:noFill/>
          <a:ln w="28575"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19461" name="Picture 8" descr="SL37129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987675" y="3644900"/>
            <a:ext cx="1455738" cy="1916113"/>
          </a:xfrm>
          <a:prstGeom prst="rect">
            <a:avLst/>
          </a:prstGeom>
          <a:noFill/>
          <a:ln w="9525">
            <a:solidFill>
              <a:srgbClr val="993300"/>
            </a:solidFill>
            <a:miter lim="800000"/>
            <a:headEnd/>
            <a:tailEnd/>
          </a:ln>
        </p:spPr>
      </p:pic>
      <p:sp>
        <p:nvSpPr>
          <p:cNvPr id="19462" name="WordArt 12"/>
          <p:cNvSpPr>
            <a:spLocks noChangeArrowheads="1" noChangeShapeType="1" noTextEdit="1"/>
          </p:cNvSpPr>
          <p:nvPr/>
        </p:nvSpPr>
        <p:spPr bwMode="auto">
          <a:xfrm>
            <a:off x="1908175" y="188913"/>
            <a:ext cx="4681538" cy="719137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Лепим животных</a:t>
            </a:r>
          </a:p>
        </p:txBody>
      </p:sp>
      <p:pic>
        <p:nvPicPr>
          <p:cNvPr id="19463" name="Picture 13" descr="SL371320"/>
          <p:cNvPicPr>
            <a:picLocks noChangeAspect="1" noChangeArrowheads="1"/>
          </p:cNvPicPr>
          <p:nvPr/>
        </p:nvPicPr>
        <p:blipFill>
          <a:blip r:embed="rId6" cstate="screen">
            <a:lum contrast="18000"/>
          </a:blip>
          <a:srcRect/>
          <a:stretch>
            <a:fillRect/>
          </a:stretch>
        </p:blipFill>
        <p:spPr bwMode="auto">
          <a:xfrm>
            <a:off x="1476375" y="1411288"/>
            <a:ext cx="7453313" cy="2128837"/>
          </a:xfrm>
          <a:prstGeom prst="rect">
            <a:avLst/>
          </a:prstGeom>
          <a:noFill/>
          <a:ln w="28575"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19464" name="Picture 7" descr="SL371293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596188" y="188913"/>
            <a:ext cx="1368425" cy="1865312"/>
          </a:xfrm>
          <a:prstGeom prst="rect">
            <a:avLst/>
          </a:prstGeom>
          <a:noFill/>
          <a:ln w="9525">
            <a:solidFill>
              <a:srgbClr val="993300"/>
            </a:solidFill>
            <a:miter lim="800000"/>
            <a:headEnd/>
            <a:tailEnd/>
          </a:ln>
        </p:spPr>
      </p:pic>
      <p:sp>
        <p:nvSpPr>
          <p:cNvPr id="19465" name="Text Box 15"/>
          <p:cNvSpPr txBox="1">
            <a:spLocks noChangeArrowheads="1"/>
          </p:cNvSpPr>
          <p:nvPr/>
        </p:nvSpPr>
        <p:spPr bwMode="auto">
          <a:xfrm>
            <a:off x="376238" y="5589588"/>
            <a:ext cx="32591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33CC"/>
                </a:solidFill>
              </a:rPr>
              <a:t>Работы ребят 1А, 1Б и 2 классов</a:t>
            </a:r>
          </a:p>
        </p:txBody>
      </p:sp>
      <p:pic>
        <p:nvPicPr>
          <p:cNvPr id="19466" name="Picture 9" descr="SL371295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79388" y="2852738"/>
            <a:ext cx="1406525" cy="1577975"/>
          </a:xfrm>
          <a:prstGeom prst="rect">
            <a:avLst/>
          </a:prstGeom>
          <a:noFill/>
          <a:ln w="9525">
            <a:solidFill>
              <a:srgbClr val="993300"/>
            </a:solidFill>
            <a:miter lim="800000"/>
            <a:headEnd/>
            <a:tailEnd/>
          </a:ln>
        </p:spPr>
      </p:pic>
    </p:spTree>
  </p:cSld>
  <p:clrMapOvr>
    <a:masterClrMapping/>
  </p:clrMapOvr>
  <p:transition advTm="5000">
    <p:strips dir="rd"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Основной (269)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11" descr="SL371319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16463" y="3429000"/>
            <a:ext cx="3922712" cy="2879725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20484" name="Picture 12" descr="SL371329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258888" y="1052513"/>
            <a:ext cx="1579562" cy="31686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20485" name="Picture 10" descr="SL371327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79388" y="4005263"/>
            <a:ext cx="1712912" cy="2447925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20486" name="Picture 9" descr="SL371330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124075" y="3573463"/>
            <a:ext cx="1738313" cy="2447925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20487" name="Picture 8" descr="SL371326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059113" y="1196975"/>
            <a:ext cx="1606550" cy="229235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20488" name="WordArt 13"/>
          <p:cNvSpPr>
            <a:spLocks noChangeArrowheads="1" noChangeShapeType="1" noTextEdit="1"/>
          </p:cNvSpPr>
          <p:nvPr/>
        </p:nvSpPr>
        <p:spPr bwMode="auto">
          <a:xfrm>
            <a:off x="3276600" y="0"/>
            <a:ext cx="5867400" cy="285273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9065"/>
                <a:gd name="adj2" fmla="val 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Просмотр видеофильмов</a:t>
            </a:r>
          </a:p>
          <a:p>
            <a:pPr algn="ctr"/>
            <a:r>
              <a:rPr lang="ru-RU" sz="3600" b="1" kern="10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         о морских животных</a:t>
            </a:r>
          </a:p>
        </p:txBody>
      </p:sp>
    </p:spTree>
  </p:cSld>
  <p:clrMapOvr>
    <a:masterClrMapping/>
  </p:clrMapOvr>
  <p:transition advTm="5000">
    <p:strips dir="rd"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Основной (269)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1331913" y="857250"/>
            <a:ext cx="7056437" cy="538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0099"/>
                </a:solidFill>
              </a:rPr>
              <a:t>  Цель:</a:t>
            </a:r>
            <a:r>
              <a:rPr lang="ru-RU" sz="2400" b="1">
                <a:solidFill>
                  <a:srgbClr val="000099"/>
                </a:solidFill>
              </a:rPr>
              <a:t> воспитание бережного отношения к   </a:t>
            </a:r>
          </a:p>
          <a:p>
            <a:r>
              <a:rPr lang="ru-RU" sz="2400" b="1">
                <a:solidFill>
                  <a:srgbClr val="000099"/>
                </a:solidFill>
              </a:rPr>
              <a:t>   природе и своему здоровью </a:t>
            </a:r>
          </a:p>
          <a:p>
            <a:endParaRPr lang="ru-RU" sz="2400" b="1">
              <a:solidFill>
                <a:srgbClr val="000099"/>
              </a:solidFill>
            </a:endParaRPr>
          </a:p>
          <a:p>
            <a:r>
              <a:rPr lang="ru-RU" sz="2400" b="1">
                <a:solidFill>
                  <a:srgbClr val="000099"/>
                </a:solidFill>
              </a:rPr>
              <a:t> </a:t>
            </a:r>
            <a:r>
              <a:rPr lang="ru-RU" sz="2800" b="1">
                <a:solidFill>
                  <a:srgbClr val="000099"/>
                </a:solidFill>
              </a:rPr>
              <a:t>Задачи:</a:t>
            </a:r>
          </a:p>
          <a:p>
            <a:pPr>
              <a:buFont typeface="Wingdings" pitchFamily="2" charset="2"/>
              <a:buChar char="v"/>
            </a:pPr>
            <a:endParaRPr lang="ru-RU" sz="2800" b="1">
              <a:solidFill>
                <a:srgbClr val="000099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>
                <a:solidFill>
                  <a:srgbClr val="000099"/>
                </a:solidFill>
              </a:rPr>
              <a:t>расширение кругозора, через чтение рассказов о природе и просмотра видеофильма о морских животных; </a:t>
            </a:r>
          </a:p>
          <a:p>
            <a:pPr>
              <a:buFont typeface="Wingdings" pitchFamily="2" charset="2"/>
              <a:buChar char="v"/>
            </a:pPr>
            <a:endParaRPr lang="ru-RU" sz="2400" b="1">
              <a:solidFill>
                <a:srgbClr val="000099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>
                <a:solidFill>
                  <a:srgbClr val="000099"/>
                </a:solidFill>
              </a:rPr>
              <a:t>воспитание дружеских отношений между детьми, через организацию совместной работы при оформлении стенгазет, фотовыставки и выставки поделок и рисунков.</a:t>
            </a:r>
          </a:p>
        </p:txBody>
      </p:sp>
    </p:spTree>
  </p:cSld>
  <p:clrMapOvr>
    <a:masterClrMapping/>
  </p:clrMapOvr>
  <p:transition advTm="5000">
    <p:strips dir="rd"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Основной (269)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4" descr="SL37111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00113" y="2276475"/>
            <a:ext cx="4067175" cy="3960813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21508" name="WordArt 5"/>
          <p:cNvSpPr>
            <a:spLocks noChangeArrowheads="1" noChangeShapeType="1" noTextEdit="1"/>
          </p:cNvSpPr>
          <p:nvPr/>
        </p:nvSpPr>
        <p:spPr bwMode="auto">
          <a:xfrm>
            <a:off x="2411413" y="333375"/>
            <a:ext cx="5905500" cy="187166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Цветок </a:t>
            </a:r>
          </a:p>
          <a:p>
            <a:pPr algn="ctr"/>
            <a:r>
              <a:rPr lang="ru-RU" sz="3600" b="1" kern="10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настроений</a:t>
            </a:r>
          </a:p>
        </p:txBody>
      </p:sp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5632450" y="2420938"/>
            <a:ext cx="3116263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33CC"/>
                </a:solidFill>
              </a:rPr>
              <a:t>В конце недели в классах прошёл обмен мнений о прошедших делах. Ребята выразили  своё отношение в разных цветах. В результате получился вот такой цветок.</a:t>
            </a:r>
          </a:p>
        </p:txBody>
      </p:sp>
    </p:spTree>
  </p:cSld>
  <p:clrMapOvr>
    <a:masterClrMapping/>
  </p:clrMapOvr>
  <p:transition advTm="5000">
    <p:strips dir="rd"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Основной (269)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603" name="Group 267"/>
          <p:cNvGraphicFramePr>
            <a:graphicFrameLocks noGrp="1"/>
          </p:cNvGraphicFramePr>
          <p:nvPr/>
        </p:nvGraphicFramePr>
        <p:xfrm>
          <a:off x="1533525" y="620713"/>
          <a:ext cx="7431088" cy="5922964"/>
        </p:xfrm>
        <a:graphic>
          <a:graphicData uri="http://schemas.openxmlformats.org/drawingml/2006/table">
            <a:tbl>
              <a:tblPr/>
              <a:tblGrid>
                <a:gridCol w="1603375"/>
                <a:gridCol w="668338"/>
                <a:gridCol w="690562"/>
                <a:gridCol w="2171700"/>
                <a:gridCol w="2297113"/>
              </a:tblGrid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День недели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Класс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Ответственный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5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Пятница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14.11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1-4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Выпуск стенгазет, посвящённых неделе «Окружающего мира»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Кл. руководители, дети.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9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течение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недели по индивидуальному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плану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17-22.11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1-4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Взаимопосещение открытых уроков окружающего мира.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Классные часы на тему: «Осторожно,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тонкий лёд!»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Рук. МО Паршина Н.А., учителя нач. классв.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Кл. руководители.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Понедельник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17.11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1-4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Просмотр видеофильма.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Кл. руководители,дети.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7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Вторник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18.11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1-4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Фотовыставка «Мы в ответе за тех, кого приручили»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 фотографии домашних животных)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Кл. руководители, дети, родители.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Среда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19.11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3-4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Школьная олимпиада по окружающему миру.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Рук. МО Паршина Н.А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8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Четверг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20.11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1-4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1-2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3-4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Чтение рассказов о живой природе.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Лепка из пластилина фигурок, изображающих героев рассказов.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Рисунки к прочитанным произведениям.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Кл. руководители, дети.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7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Пятница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21.11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1-4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Опрос мнений о прошедшей предметной неделе. Составление «Цветка-настроений»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Активы классов, кл. руководители, дети, рук. МО Паршина Н.А.,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55" name="Text Box 266"/>
          <p:cNvSpPr txBox="1">
            <a:spLocks noChangeArrowheads="1"/>
          </p:cNvSpPr>
          <p:nvPr/>
        </p:nvSpPr>
        <p:spPr bwMode="auto">
          <a:xfrm>
            <a:off x="1403350" y="65088"/>
            <a:ext cx="7489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3333CC"/>
                </a:solidFill>
              </a:rPr>
              <a:t>План проведения недели «Окружающий мир»</a:t>
            </a:r>
          </a:p>
        </p:txBody>
      </p:sp>
    </p:spTree>
  </p:cSld>
  <p:clrMapOvr>
    <a:masterClrMapping/>
  </p:clrMapOvr>
  <p:transition advTm="5000">
    <p:strips dir="rd"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Основной (269)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WordArt 3"/>
          <p:cNvSpPr>
            <a:spLocks noChangeArrowheads="1" noChangeShapeType="1" noTextEdit="1"/>
          </p:cNvSpPr>
          <p:nvPr/>
        </p:nvSpPr>
        <p:spPr bwMode="auto">
          <a:xfrm>
            <a:off x="3203575" y="0"/>
            <a:ext cx="5384800" cy="10525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40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Стенгазеты</a:t>
            </a:r>
          </a:p>
        </p:txBody>
      </p:sp>
      <p:pic>
        <p:nvPicPr>
          <p:cNvPr id="5124" name="Picture 5" descr="SL37107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0825" y="1484313"/>
            <a:ext cx="4362450" cy="3141662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5125" name="Picture 6" descr="SL37107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500563" y="2708275"/>
            <a:ext cx="4478337" cy="3182938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5126" name="WordArt 13"/>
          <p:cNvSpPr>
            <a:spLocks noChangeArrowheads="1" noChangeShapeType="1" noTextEdit="1"/>
          </p:cNvSpPr>
          <p:nvPr/>
        </p:nvSpPr>
        <p:spPr bwMode="auto">
          <a:xfrm>
            <a:off x="1619250" y="4797425"/>
            <a:ext cx="2314575" cy="6477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1 А класс</a:t>
            </a:r>
          </a:p>
        </p:txBody>
      </p:sp>
      <p:sp>
        <p:nvSpPr>
          <p:cNvPr id="5127" name="WordArt 14"/>
          <p:cNvSpPr>
            <a:spLocks noChangeArrowheads="1" noChangeShapeType="1" noTextEdit="1"/>
          </p:cNvSpPr>
          <p:nvPr/>
        </p:nvSpPr>
        <p:spPr bwMode="auto">
          <a:xfrm>
            <a:off x="5724525" y="6021388"/>
            <a:ext cx="2232025" cy="6477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1 Б класс</a:t>
            </a:r>
          </a:p>
        </p:txBody>
      </p:sp>
      <p:pic>
        <p:nvPicPr>
          <p:cNvPr id="5128" name="Picture 15" descr="бьт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443663" y="908050"/>
            <a:ext cx="233362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strips dir="rd"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Основной (269)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SL37111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268538" y="1341438"/>
            <a:ext cx="5976937" cy="42354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6148" name="WordArt 4"/>
          <p:cNvSpPr>
            <a:spLocks noChangeArrowheads="1" noChangeShapeType="1" noTextEdit="1"/>
          </p:cNvSpPr>
          <p:nvPr/>
        </p:nvSpPr>
        <p:spPr bwMode="auto">
          <a:xfrm rot="-307326">
            <a:off x="3492500" y="333375"/>
            <a:ext cx="2968625" cy="83978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2 класс</a:t>
            </a:r>
          </a:p>
        </p:txBody>
      </p:sp>
      <p:pic>
        <p:nvPicPr>
          <p:cNvPr id="6149" name="Picture 5" descr="normal_%EA%E8%F1%F2%EE%F7%EA%E8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4691063"/>
            <a:ext cx="1979613" cy="197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strips dir="rd"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Основной (269)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61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4" descr="SL37107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067175" y="333375"/>
            <a:ext cx="4830763" cy="3348038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7172" name="Picture 5" descr="SL371077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50825" y="3357563"/>
            <a:ext cx="4732338" cy="3260725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7173" name="WordArt 6"/>
          <p:cNvSpPr>
            <a:spLocks noChangeArrowheads="1" noChangeShapeType="1" noTextEdit="1"/>
          </p:cNvSpPr>
          <p:nvPr/>
        </p:nvSpPr>
        <p:spPr bwMode="auto">
          <a:xfrm rot="-138324">
            <a:off x="971550" y="2276475"/>
            <a:ext cx="2465388" cy="89376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3Б класс</a:t>
            </a:r>
          </a:p>
        </p:txBody>
      </p:sp>
      <p:sp>
        <p:nvSpPr>
          <p:cNvPr id="7174" name="WordArt 7"/>
          <p:cNvSpPr>
            <a:spLocks noChangeArrowheads="1" noChangeShapeType="1" noTextEdit="1"/>
          </p:cNvSpPr>
          <p:nvPr/>
        </p:nvSpPr>
        <p:spPr bwMode="auto">
          <a:xfrm rot="-120348">
            <a:off x="5932488" y="3933825"/>
            <a:ext cx="2524125" cy="93503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3 А класс</a:t>
            </a:r>
          </a:p>
        </p:txBody>
      </p:sp>
      <p:pic>
        <p:nvPicPr>
          <p:cNvPr id="7175" name="Picture 8" descr="313fe668d1d2t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292725" y="4735513"/>
            <a:ext cx="2043113" cy="212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strips dir="rd"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Основной (269)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5" descr="SL371078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851275" y="333375"/>
            <a:ext cx="4635500" cy="3292475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8196" name="Picture 6" descr="SL37107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3850" y="3141663"/>
            <a:ext cx="4530725" cy="327342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8197" name="WordArt 7"/>
          <p:cNvSpPr>
            <a:spLocks noChangeArrowheads="1" noChangeShapeType="1" noTextEdit="1"/>
          </p:cNvSpPr>
          <p:nvPr/>
        </p:nvSpPr>
        <p:spPr bwMode="auto">
          <a:xfrm>
            <a:off x="900113" y="2349500"/>
            <a:ext cx="2300287" cy="7080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4Б класс</a:t>
            </a:r>
          </a:p>
        </p:txBody>
      </p:sp>
      <p:sp>
        <p:nvSpPr>
          <p:cNvPr id="8198" name="WordArt 8"/>
          <p:cNvSpPr>
            <a:spLocks noChangeArrowheads="1" noChangeShapeType="1" noTextEdit="1"/>
          </p:cNvSpPr>
          <p:nvPr/>
        </p:nvSpPr>
        <p:spPr bwMode="auto">
          <a:xfrm>
            <a:off x="5364163" y="3716338"/>
            <a:ext cx="2160587" cy="79216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4 А класс</a:t>
            </a:r>
          </a:p>
        </p:txBody>
      </p:sp>
      <p:pic>
        <p:nvPicPr>
          <p:cNvPr id="8199" name="Picture 9" descr="Школа (83)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842125" y="3716338"/>
            <a:ext cx="2301875" cy="299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strips dir="rd"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Основной (269)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WordArt 4"/>
          <p:cNvSpPr>
            <a:spLocks noChangeArrowheads="1" noChangeShapeType="1" noTextEdit="1"/>
          </p:cNvSpPr>
          <p:nvPr/>
        </p:nvSpPr>
        <p:spPr bwMode="auto">
          <a:xfrm>
            <a:off x="468313" y="981075"/>
            <a:ext cx="7416800" cy="51847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40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ОТКРЫТЫЕ</a:t>
            </a:r>
          </a:p>
          <a:p>
            <a:pPr algn="ctr"/>
            <a:r>
              <a:rPr lang="ru-RU" sz="40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УРОКИ по </a:t>
            </a:r>
          </a:p>
          <a:p>
            <a:pPr algn="ctr"/>
            <a:r>
              <a:rPr lang="ru-RU" sz="40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окружающему миру</a:t>
            </a:r>
          </a:p>
        </p:txBody>
      </p:sp>
      <p:pic>
        <p:nvPicPr>
          <p:cNvPr id="9220" name="Picture 5" descr="Рисунок2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710363" y="1052513"/>
            <a:ext cx="2433637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strips dir="rd"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Основной (269)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SL37108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850" y="2205038"/>
            <a:ext cx="4697413" cy="2852737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</p:spPr>
      </p:pic>
      <p:pic>
        <p:nvPicPr>
          <p:cNvPr id="10244" name="Picture 4" descr="SL371086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292725" y="3644900"/>
            <a:ext cx="3346450" cy="2887663"/>
          </a:xfrm>
          <a:prstGeom prst="rect">
            <a:avLst/>
          </a:prstGeom>
          <a:noFill/>
          <a:ln w="28575">
            <a:solidFill>
              <a:srgbClr val="000080"/>
            </a:solidFill>
            <a:miter lim="800000"/>
            <a:headEnd/>
            <a:tailEnd/>
          </a:ln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5148263" y="1484313"/>
            <a:ext cx="3995737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0000FF"/>
                </a:solidFill>
              </a:rPr>
              <a:t>Открытый урок в 3 «Б» классе по теме:</a:t>
            </a:r>
          </a:p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0000FF"/>
                </a:solidFill>
              </a:rPr>
              <a:t>«Кто что ест»</a:t>
            </a:r>
          </a:p>
        </p:txBody>
      </p:sp>
      <p:sp>
        <p:nvSpPr>
          <p:cNvPr id="10246" name="Text Box 8"/>
          <p:cNvSpPr txBox="1">
            <a:spLocks noChangeArrowheads="1"/>
          </p:cNvSpPr>
          <p:nvPr/>
        </p:nvSpPr>
        <p:spPr bwMode="auto">
          <a:xfrm>
            <a:off x="1979613" y="280988"/>
            <a:ext cx="68405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33CC"/>
                </a:solidFill>
              </a:rPr>
              <a:t>Цыркунова Александра Викторовна</a:t>
            </a:r>
          </a:p>
        </p:txBody>
      </p:sp>
    </p:spTree>
  </p:cSld>
  <p:clrMapOvr>
    <a:masterClrMapping/>
  </p:clrMapOvr>
  <p:transition advTm="5000">
    <p:strips dir="rd"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466</Words>
  <Application>Microsoft Office PowerPoint</Application>
  <PresentationFormat>Экран (4:3)</PresentationFormat>
  <Paragraphs>117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505.ru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Наташка</dc:creator>
  <cp:lastModifiedBy>Пользователь</cp:lastModifiedBy>
  <cp:revision>20</cp:revision>
  <dcterms:created xsi:type="dcterms:W3CDTF">2008-11-23T13:33:35Z</dcterms:created>
  <dcterms:modified xsi:type="dcterms:W3CDTF">2012-02-08T07:37:32Z</dcterms:modified>
</cp:coreProperties>
</file>