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0" r:id="rId7"/>
    <p:sldId id="266" r:id="rId8"/>
    <p:sldId id="270" r:id="rId9"/>
    <p:sldId id="267" r:id="rId10"/>
    <p:sldId id="263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E9D3D-2DC5-49C4-8C4B-08F3B6DD99A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2568-D7C6-421B-89E6-1D7F2EA9A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16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Выполнила учитель начальных классов МБОУ «СОШ №1 г. </a:t>
            </a:r>
            <a:r>
              <a:rPr lang="ru-RU" dirty="0" err="1" smtClean="0"/>
              <a:t>Семикаракорска</a:t>
            </a:r>
            <a:r>
              <a:rPr lang="ru-RU" dirty="0" smtClean="0"/>
              <a:t>» </a:t>
            </a:r>
            <a:r>
              <a:rPr lang="ru-RU" dirty="0" err="1" smtClean="0"/>
              <a:t>Листопадова</a:t>
            </a:r>
            <a:r>
              <a:rPr lang="ru-RU" dirty="0" smtClean="0"/>
              <a:t> Г. 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2568-D7C6-421B-89E6-1D7F2EA9A62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0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Иван Иванович Шишкин (1832-1898г.)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2568-D7C6-421B-89E6-1D7F2EA9A62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2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Исаак Ильич Левитан (1860-1900г.)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2568-D7C6-421B-89E6-1D7F2EA9A62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7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Исаак Левитан «Март»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2568-D7C6-421B-89E6-1D7F2EA9A62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82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1830-1897</a:t>
            </a:r>
            <a:r>
              <a:rPr lang="ru-RU" baseline="0" dirty="0" smtClean="0"/>
              <a:t>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2568-D7C6-421B-89E6-1D7F2EA9A62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980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2568-D7C6-421B-89E6-1D7F2EA9A62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84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А. К. Саврасов «Весна»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2568-D7C6-421B-89E6-1D7F2EA9A62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2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Алексей Саврасов «Грачи прилетели»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2568-D7C6-421B-89E6-1D7F2EA9A62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499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Игра «Прыгай, если пейзаж!»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2568-D7C6-421B-89E6-1D7F2EA9A62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7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B732-28F1-47E5-BA84-1F12F77DA60C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A5F-6811-403D-8AB3-B54B1313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27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B732-28F1-47E5-BA84-1F12F77DA60C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A5F-6811-403D-8AB3-B54B1313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3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B732-28F1-47E5-BA84-1F12F77DA60C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A5F-6811-403D-8AB3-B54B1313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9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B732-28F1-47E5-BA84-1F12F77DA60C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A5F-6811-403D-8AB3-B54B1313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43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B732-28F1-47E5-BA84-1F12F77DA60C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A5F-6811-403D-8AB3-B54B1313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31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B732-28F1-47E5-BA84-1F12F77DA60C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A5F-6811-403D-8AB3-B54B1313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6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B732-28F1-47E5-BA84-1F12F77DA60C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A5F-6811-403D-8AB3-B54B1313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18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B732-28F1-47E5-BA84-1F12F77DA60C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A5F-6811-403D-8AB3-B54B1313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5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B732-28F1-47E5-BA84-1F12F77DA60C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A5F-6811-403D-8AB3-B54B1313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2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B732-28F1-47E5-BA84-1F12F77DA60C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A5F-6811-403D-8AB3-B54B1313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6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B732-28F1-47E5-BA84-1F12F77DA60C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A5F-6811-403D-8AB3-B54B1313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0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4B732-28F1-47E5-BA84-1F12F77DA60C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59A5F-6811-403D-8AB3-B54B1313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74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Художники-пейзажисты.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5085184"/>
            <a:ext cx="5220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tx2"/>
                </a:solidFill>
              </a:rPr>
              <a:t>Выполнила учитель начальных классов </a:t>
            </a:r>
            <a:r>
              <a:rPr lang="ru-RU" sz="2000" b="1" i="1" dirty="0" smtClean="0">
                <a:solidFill>
                  <a:schemeClr val="tx2"/>
                </a:solidFill>
              </a:rPr>
              <a:t>МБОУ «СОШ </a:t>
            </a:r>
            <a:r>
              <a:rPr lang="ru-RU" sz="2000" b="1" i="1" dirty="0">
                <a:solidFill>
                  <a:schemeClr val="tx2"/>
                </a:solidFill>
              </a:rPr>
              <a:t>№1 г. </a:t>
            </a:r>
            <a:r>
              <a:rPr lang="ru-RU" sz="2000" b="1" i="1" dirty="0" err="1">
                <a:solidFill>
                  <a:schemeClr val="tx2"/>
                </a:solidFill>
              </a:rPr>
              <a:t>Семикаракорска</a:t>
            </a:r>
            <a:r>
              <a:rPr lang="ru-RU" sz="2000" b="1" i="1" dirty="0">
                <a:solidFill>
                  <a:schemeClr val="tx2"/>
                </a:solidFill>
              </a:rPr>
              <a:t>» </a:t>
            </a:r>
            <a:endParaRPr lang="ru-RU" sz="2000" b="1" i="1" dirty="0" smtClean="0">
              <a:solidFill>
                <a:schemeClr val="tx2"/>
              </a:solidFill>
            </a:endParaRPr>
          </a:p>
          <a:p>
            <a:r>
              <a:rPr lang="ru-RU" sz="2000" b="1" i="1" dirty="0" err="1" smtClean="0">
                <a:solidFill>
                  <a:schemeClr val="tx2"/>
                </a:solidFill>
              </a:rPr>
              <a:t>Листопадова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>
                <a:solidFill>
                  <a:schemeClr val="tx2"/>
                </a:solidFill>
              </a:rPr>
              <a:t>Г. В.</a:t>
            </a:r>
          </a:p>
        </p:txBody>
      </p:sp>
    </p:spTree>
    <p:extLst>
      <p:ext uri="{BB962C8B-B14F-4D97-AF65-F5344CB8AC3E}">
        <p14:creationId xmlns:p14="http://schemas.microsoft.com/office/powerpoint/2010/main" val="42040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084717" cy="271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9729" y="5877272"/>
            <a:ext cx="2064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Алексей Саврасов </a:t>
            </a:r>
          </a:p>
          <a:p>
            <a:r>
              <a:rPr lang="ru-RU" dirty="0" smtClean="0"/>
              <a:t>«Грачи прилетели»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777" y="4994366"/>
            <a:ext cx="2271802" cy="176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6136" y="2314636"/>
            <a:ext cx="1953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Алексей </a:t>
            </a:r>
            <a:r>
              <a:rPr lang="ru-RU" dirty="0" smtClean="0"/>
              <a:t>Саврасов</a:t>
            </a:r>
          </a:p>
          <a:p>
            <a:pPr algn="ctr"/>
            <a:r>
              <a:rPr lang="ru-RU" dirty="0" smtClean="0"/>
              <a:t>«Радуга»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3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56176" y="3789040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пейзаж.</a:t>
            </a:r>
            <a:endParaRPr lang="ru-RU" sz="24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1"/>
            <a:ext cx="225685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37" y="116633"/>
            <a:ext cx="2086251" cy="129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21829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Arial Black" pitchFamily="34" charset="0"/>
              </a:rPr>
              <a:t>Если видишь на картине, нарисована река,</a:t>
            </a:r>
            <a:br>
              <a:rPr lang="ru-RU" sz="2400" b="1" i="1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Arial Black" pitchFamily="34" charset="0"/>
              </a:rPr>
              <a:t>Или ель и белый иней, или сад и облака.</a:t>
            </a:r>
            <a:br>
              <a:rPr lang="ru-RU" sz="2400" b="1" i="1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Arial Black" pitchFamily="34" charset="0"/>
              </a:rPr>
              <a:t>Или снежная равнина, или поле и шалаш.</a:t>
            </a:r>
            <a:br>
              <a:rPr lang="ru-RU" sz="2400" b="1" i="1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Arial Black" pitchFamily="34" charset="0"/>
              </a:rPr>
              <a:t>Обязательно картина называется </a:t>
            </a:r>
            <a:endParaRPr lang="ru-RU" sz="24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7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Pictures\Пейзаж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37991"/>
            <a:ext cx="2088232" cy="115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Администратор\Pictures\ad2e45d52d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188640"/>
            <a:ext cx="1584176" cy="140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дминистратор\Pictures\i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68797"/>
            <a:ext cx="1432378" cy="200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Администратор\Pictures\Шишкин. Старые липы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15" y="4653136"/>
            <a:ext cx="1588789" cy="119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Администратор\Pictures\13_17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0933"/>
            <a:ext cx="138188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Администратор\Pictures\13_17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1438188" cy="19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Администратор\Pictures\п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57" y="4610047"/>
            <a:ext cx="1666460" cy="124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Администратор\Pictures\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3284984"/>
            <a:ext cx="2088232" cy="154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6573" y="237192"/>
            <a:ext cx="3228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Игра: </a:t>
            </a:r>
            <a:r>
              <a:rPr lang="ru-RU" b="1" dirty="0">
                <a:solidFill>
                  <a:srgbClr val="FF0000"/>
                </a:solidFill>
              </a:rPr>
              <a:t>«Прыгай, если пейзаж!»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404664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chemeClr val="tx2"/>
                </a:solidFill>
              </a:rPr>
              <a:t>Иван Иванович Шишкин родился 13 января 1832 года в Елабуге - маленьком провинциальном городке, расположенном на высоком берегу Камы, в краю суровом и величественном. Впечатлительный, любознательный, одаренный мальчик нашел незаменимого друга в своем отце. Небогатый купец, И. В. Шишкин был человеком разносторонних знаний. Его увлекала техника, он занимался археологией, историей, стремился во все начинания внести что-то свое, новое и полезное. Интерес к старине, природе, к чтению книг он прививал и сыну, поощряя в мальчике любовь к рисованию, пробудившуюся очень рано.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88641"/>
            <a:ext cx="1603058" cy="23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5269" y="5373216"/>
            <a:ext cx="3994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Иван Иванович Шишкин (1832-1898г.)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4"/>
          <a:stretch/>
        </p:blipFill>
        <p:spPr bwMode="auto">
          <a:xfrm>
            <a:off x="235821" y="260648"/>
            <a:ext cx="2175939" cy="276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5517230"/>
            <a:ext cx="2643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Иван Иванович Шишкин </a:t>
            </a:r>
          </a:p>
          <a:p>
            <a:pPr algn="ctr"/>
            <a:r>
              <a:rPr lang="ru-RU" dirty="0" smtClean="0"/>
              <a:t>« Лес весной».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095" y="3284984"/>
            <a:ext cx="2709177" cy="204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92080" y="2276872"/>
            <a:ext cx="2590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Иван Иванович </a:t>
            </a:r>
            <a:r>
              <a:rPr lang="ru-RU" dirty="0" smtClean="0"/>
              <a:t>Шишкин</a:t>
            </a:r>
          </a:p>
          <a:p>
            <a:pPr algn="ctr"/>
            <a:r>
              <a:rPr lang="ru-RU" dirty="0" smtClean="0"/>
              <a:t> «Старые липы»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8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" y="134126"/>
            <a:ext cx="1950422" cy="186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13412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Родился Исаак Ильич Левитан в августе 1860 года в небольшом литовском городке </a:t>
            </a:r>
            <a:r>
              <a:rPr lang="ru-RU" b="1" i="1" dirty="0" err="1" smtClean="0">
                <a:solidFill>
                  <a:schemeClr val="tx2"/>
                </a:solidFill>
              </a:rPr>
              <a:t>Кибарты</a:t>
            </a:r>
            <a:r>
              <a:rPr lang="ru-RU" b="1" i="1" dirty="0" smtClean="0">
                <a:solidFill>
                  <a:schemeClr val="tx2"/>
                </a:solidFill>
              </a:rPr>
              <a:t>. Почти нет сведений о детстве художника. Отец Левитана был мелким служащим. Поселившись с семьей в Москве, он стремился дать сыновьям хорошее образование. Вероятно, в выборе жизненного пути Исаака Левитана решающую роль сыграл его старший брат — художник. Он часто брал мальчика с собой на этюды, на художественные выставки. Когда Исааку исполнилось 13 лет, он был принят в число учеников Училища живописи, ваяния и зодчества.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Годы обучения в Училище стали для Исаака временем тяжелых испытаний, так как его родители к тому времени умерли, а помощи ждать было не от кого. Но уже в стенах Училища он не только обнаружил огромные способности, но и сумел сказать новое слово в русском пейзаже.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446" y="4077072"/>
            <a:ext cx="3675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Исаак Ильич Левитан (1860-1900г.)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i="1" dirty="0" smtClean="0">
                <a:solidFill>
                  <a:schemeClr val="tx2"/>
                </a:solidFill>
              </a:rPr>
              <a:t>По иронии судьбы один из самых великих пейзажистов не получил официального звания художника, окончив Московское училище живописи, ваяния и зодчества в 24 года - ему выдали лишь диплом учителя чистописания. Тем не менее, через 13 лет Левитану присвоили звание академика пейзажной живописи, и он стал преподавать в родном училище.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    Отличаясь душевной ранимостью и чувствительностью, Левитан заболел в самом расцвете своего таланта, уйдя из жизни в возрасте 40 лет. Но его творческое наследие столь велико и прекрасно, что Левитан навсегда останется одним из любимейших русских художников.</a:t>
            </a:r>
            <a:endParaRPr lang="ru-RU" sz="2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28589"/>
            <a:ext cx="2267297" cy="267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689" y="5517232"/>
            <a:ext cx="3973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Исаак Левитан «Весна. Большая вода»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60648"/>
            <a:ext cx="2520280" cy="206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0443" y="3861048"/>
            <a:ext cx="243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Исаак Левитан «Март»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9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116112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476672"/>
            <a:ext cx="52565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Саврасов </a:t>
            </a:r>
            <a:r>
              <a:rPr lang="ru-RU" b="1" i="1" dirty="0">
                <a:solidFill>
                  <a:schemeClr val="tx2"/>
                </a:solidFill>
              </a:rPr>
              <a:t>- коренной москвич. Он родился 12 </a:t>
            </a:r>
            <a:r>
              <a:rPr lang="ru-RU" b="1" i="1" dirty="0" smtClean="0">
                <a:solidFill>
                  <a:schemeClr val="tx2"/>
                </a:solidFill>
              </a:rPr>
              <a:t>мая </a:t>
            </a:r>
            <a:r>
              <a:rPr lang="ru-RU" b="1" i="1" dirty="0">
                <a:solidFill>
                  <a:schemeClr val="tx2"/>
                </a:solidFill>
              </a:rPr>
              <a:t>1830 года в семье небогатого торговца-галантерейщика, </a:t>
            </a:r>
          </a:p>
          <a:p>
            <a:r>
              <a:rPr lang="ru-RU" b="1" i="1" dirty="0">
                <a:solidFill>
                  <a:schemeClr val="tx2"/>
                </a:solidFill>
              </a:rPr>
              <a:t> Влечение к искусству пробудилось рано: к двенадцати годам Алексей самоучкой уже научился неплохо владеть кистью и писал гуашью и акварелью пейзажи с изображениями модных в то время романтических мотивов, вроде </a:t>
            </a:r>
            <a:r>
              <a:rPr lang="ru-RU" b="1" i="1" dirty="0" smtClean="0">
                <a:solidFill>
                  <a:schemeClr val="tx2"/>
                </a:solidFill>
              </a:rPr>
              <a:t>«Извержения Везувия» </a:t>
            </a:r>
            <a:r>
              <a:rPr lang="ru-RU" b="1" i="1" dirty="0">
                <a:solidFill>
                  <a:schemeClr val="tx2"/>
                </a:solidFill>
              </a:rPr>
              <a:t>или </a:t>
            </a:r>
            <a:r>
              <a:rPr lang="ru-RU" b="1" i="1" dirty="0" smtClean="0">
                <a:solidFill>
                  <a:schemeClr val="tx2"/>
                </a:solidFill>
              </a:rPr>
              <a:t>«Бури </a:t>
            </a:r>
            <a:r>
              <a:rPr lang="ru-RU" b="1" i="1" dirty="0">
                <a:solidFill>
                  <a:schemeClr val="tx2"/>
                </a:solidFill>
              </a:rPr>
              <a:t>на </a:t>
            </a:r>
            <a:r>
              <a:rPr lang="ru-RU" b="1" i="1" dirty="0" smtClean="0">
                <a:solidFill>
                  <a:schemeClr val="tx2"/>
                </a:solidFill>
              </a:rPr>
              <a:t>море», </a:t>
            </a:r>
            <a:r>
              <a:rPr lang="ru-RU" b="1" i="1" dirty="0">
                <a:solidFill>
                  <a:schemeClr val="tx2"/>
                </a:solidFill>
              </a:rPr>
              <a:t>охотно раскупавшиеся по дешевой цене торговцами </a:t>
            </a:r>
            <a:r>
              <a:rPr lang="ru-RU" b="1" i="1" dirty="0" smtClean="0">
                <a:solidFill>
                  <a:schemeClr val="tx2"/>
                </a:solidFill>
              </a:rPr>
              <a:t>. Но </a:t>
            </a:r>
            <a:r>
              <a:rPr lang="ru-RU" b="1" i="1" dirty="0">
                <a:solidFill>
                  <a:schemeClr val="tx2"/>
                </a:solidFill>
              </a:rPr>
              <a:t>путь в большое искусство оказался нелегким.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Поступив </a:t>
            </a:r>
            <a:r>
              <a:rPr lang="ru-RU" b="1" i="1" dirty="0">
                <a:solidFill>
                  <a:schemeClr val="tx2"/>
                </a:solidFill>
              </a:rPr>
              <a:t>в 1844 году в Московское училище живописи и ваяния (МУЖВ), он, по-видимому из-за болезни матери и протестов отца, желавшего видеть в сыне помощника в купеческом деле и даже выгонявшего его "из квартиры за страсть к живописи, на чердак", был вынужден прекратить учебу. И только в 1848 году, он смог продолжить образование в пейзажном и перспективном классе </a:t>
            </a:r>
            <a:r>
              <a:rPr lang="ru-RU" b="1" i="1" dirty="0" smtClean="0">
                <a:solidFill>
                  <a:schemeClr val="tx2"/>
                </a:solidFill>
              </a:rPr>
              <a:t>училища.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495" y="4365104"/>
            <a:ext cx="34585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Алексей Кондратьевич Саврасов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1830-1897 </a:t>
            </a:r>
            <a:r>
              <a:rPr lang="ru-RU" b="1" dirty="0">
                <a:solidFill>
                  <a:srgbClr val="C00000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411513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687" y="332656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Пейзажи </a:t>
            </a:r>
            <a:r>
              <a:rPr lang="ru-RU" b="1" i="1" dirty="0" smtClean="0">
                <a:solidFill>
                  <a:schemeClr val="tx2"/>
                </a:solidFill>
              </a:rPr>
              <a:t>А. </a:t>
            </a:r>
            <a:r>
              <a:rPr lang="ru-RU" b="1" i="1" dirty="0" err="1" smtClean="0">
                <a:solidFill>
                  <a:schemeClr val="tx2"/>
                </a:solidFill>
              </a:rPr>
              <a:t>Саврасова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>
                <a:solidFill>
                  <a:schemeClr val="tx2"/>
                </a:solidFill>
              </a:rPr>
              <a:t>отличаются своей реалистичностью, живостью и контрастностью ("Перед </a:t>
            </a:r>
            <a:r>
              <a:rPr lang="ru-RU" b="1" i="1" dirty="0" smtClean="0">
                <a:solidFill>
                  <a:schemeClr val="tx2"/>
                </a:solidFill>
              </a:rPr>
              <a:t>грозой»)Смотря </a:t>
            </a:r>
            <a:r>
              <a:rPr lang="ru-RU" b="1" i="1" dirty="0">
                <a:solidFill>
                  <a:schemeClr val="tx2"/>
                </a:solidFill>
              </a:rPr>
              <a:t>на его картины, кажется, что находишься возле того именно дерева и слышишь шум ветра в листве, и видишь, как идут тучи по небу. И Саврасов рисовал не просто природу, на картинах его стали появляться фигуры человека, что означало восприятие художником природы и человека воедино.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323" y="2144771"/>
            <a:ext cx="5329213" cy="431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021288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«Перед грозой»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5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23975"/>
            <a:ext cx="76200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4487" y="5805264"/>
            <a:ext cx="2435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А. К. Саврасов «Весна»</a:t>
            </a:r>
          </a:p>
        </p:txBody>
      </p:sp>
    </p:spTree>
    <p:extLst>
      <p:ext uri="{BB962C8B-B14F-4D97-AF65-F5344CB8AC3E}">
        <p14:creationId xmlns:p14="http://schemas.microsoft.com/office/powerpoint/2010/main" val="21767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717</Words>
  <Application>Microsoft Office PowerPoint</Application>
  <PresentationFormat>Экран (4:3)</PresentationFormat>
  <Paragraphs>48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Художники-пейзажисты.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GYPNORION</dc:creator>
  <cp:lastModifiedBy>GYPNORION</cp:lastModifiedBy>
  <cp:revision>12</cp:revision>
  <dcterms:created xsi:type="dcterms:W3CDTF">2014-03-29T11:46:00Z</dcterms:created>
  <dcterms:modified xsi:type="dcterms:W3CDTF">2014-03-30T16:21:10Z</dcterms:modified>
</cp:coreProperties>
</file>