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66" r:id="rId2"/>
    <p:sldId id="265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8F978-E8BF-47CE-B19D-852E66ED3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89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411413" y="1052513"/>
            <a:ext cx="5832475" cy="1470025"/>
          </a:xfrm>
        </p:spPr>
        <p:txBody>
          <a:bodyPr/>
          <a:lstStyle/>
          <a:p>
            <a:pPr eaLnBrk="1" hangingPunct="1"/>
            <a:r>
              <a:rPr lang="ru-RU" smtClean="0"/>
              <a:t>Урок математики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8538" y="2708275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4 класс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4214813" y="4786313"/>
            <a:ext cx="35004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Подготовила </a:t>
            </a:r>
          </a:p>
          <a:p>
            <a:pPr algn="ctr"/>
            <a:r>
              <a:rPr lang="ru-RU" dirty="0"/>
              <a:t>учитель начальных классов </a:t>
            </a:r>
            <a:r>
              <a:rPr lang="ru-RU" dirty="0" smtClean="0"/>
              <a:t>ГБОУ СОШ №262</a:t>
            </a:r>
          </a:p>
          <a:p>
            <a:pPr algn="ctr"/>
            <a:r>
              <a:rPr lang="ru-RU" dirty="0" err="1" smtClean="0"/>
              <a:t>Барсукова</a:t>
            </a:r>
            <a:r>
              <a:rPr lang="ru-RU" dirty="0" smtClean="0"/>
              <a:t> Елена Валентиновна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6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88913"/>
            <a:ext cx="8075612" cy="6480175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ru-RU" altLang="ru-RU" sz="7200" smtClean="0">
                <a:solidFill>
                  <a:srgbClr val="CC0000"/>
                </a:solidFill>
              </a:rPr>
              <a:t>Расстояние – </a:t>
            </a:r>
            <a:r>
              <a:rPr lang="en-US" altLang="ru-RU" sz="7200" smtClean="0">
                <a:solidFill>
                  <a:srgbClr val="CC0000"/>
                </a:solidFill>
              </a:rPr>
              <a:t>S</a:t>
            </a:r>
            <a:r>
              <a:rPr lang="ru-RU" altLang="ru-RU" sz="7200" smtClean="0">
                <a:solidFill>
                  <a:srgbClr val="CC0000"/>
                </a:solidFill>
              </a:rPr>
              <a:t> </a:t>
            </a:r>
            <a:r>
              <a:rPr lang="ru-RU" altLang="ru-RU" sz="5400" smtClean="0">
                <a:solidFill>
                  <a:srgbClr val="0000CC"/>
                </a:solidFill>
              </a:rPr>
              <a:t>(км, м, дм, см)</a:t>
            </a:r>
          </a:p>
          <a:p>
            <a:pPr algn="ctr" eaLnBrk="1" hangingPunct="1">
              <a:buFontTx/>
              <a:buNone/>
            </a:pPr>
            <a:r>
              <a:rPr lang="ru-RU" altLang="ru-RU" sz="7200" smtClean="0">
                <a:solidFill>
                  <a:srgbClr val="CC0000"/>
                </a:solidFill>
              </a:rPr>
              <a:t>Время - </a:t>
            </a:r>
            <a:r>
              <a:rPr lang="ru-RU" altLang="ru-RU" sz="7200" smtClean="0">
                <a:solidFill>
                  <a:srgbClr val="CC0000"/>
                </a:solidFill>
                <a:ea typeface="Arial Unicode MS" pitchFamily="34" charset="-128"/>
                <a:cs typeface="Arial Unicode MS" pitchFamily="34" charset="-128"/>
              </a:rPr>
              <a:t>ｔ</a:t>
            </a:r>
          </a:p>
          <a:p>
            <a:pPr algn="ctr" eaLnBrk="1" hangingPunct="1">
              <a:buFontTx/>
              <a:buNone/>
            </a:pPr>
            <a:r>
              <a:rPr lang="ru-RU" altLang="ru-RU" sz="5400" smtClean="0">
                <a:solidFill>
                  <a:srgbClr val="0000CC"/>
                </a:solidFill>
                <a:ea typeface="Arial Unicode MS" pitchFamily="34" charset="-128"/>
                <a:cs typeface="Arial Unicode MS" pitchFamily="34" charset="-128"/>
              </a:rPr>
              <a:t>(сут., ч, мин, с) </a:t>
            </a:r>
          </a:p>
          <a:p>
            <a:pPr algn="ctr" eaLnBrk="1" hangingPunct="1">
              <a:buFontTx/>
              <a:buNone/>
            </a:pPr>
            <a:r>
              <a:rPr lang="ru-RU" altLang="ru-RU" sz="7200" smtClean="0">
                <a:solidFill>
                  <a:srgbClr val="CC0000"/>
                </a:solidFill>
              </a:rPr>
              <a:t>Скорость – </a:t>
            </a:r>
            <a:r>
              <a:rPr lang="en-US" altLang="ru-RU" sz="7200" smtClean="0">
                <a:solidFill>
                  <a:srgbClr val="CC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Ʋ </a:t>
            </a:r>
            <a:endParaRPr lang="ru-RU" altLang="ru-RU" sz="7200" smtClean="0">
              <a:solidFill>
                <a:srgbClr val="CC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>
              <a:buFontTx/>
              <a:buNone/>
            </a:pPr>
            <a:r>
              <a:rPr lang="ru-RU" altLang="ru-RU" sz="5400" smtClean="0">
                <a:solidFill>
                  <a:srgbClr val="0000CC"/>
                </a:solidFill>
                <a:ea typeface="Arial Unicode MS" pitchFamily="34" charset="-128"/>
                <a:cs typeface="Arial Unicode MS" pitchFamily="34" charset="-128"/>
              </a:rPr>
              <a:t>(км/ч, км/мин, м/с)</a:t>
            </a:r>
          </a:p>
        </p:txBody>
      </p:sp>
    </p:spTree>
    <p:extLst>
      <p:ext uri="{BB962C8B-B14F-4D97-AF65-F5344CB8AC3E}">
        <p14:creationId xmlns:p14="http://schemas.microsoft.com/office/powerpoint/2010/main" val="176962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635750" cy="993775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altLang="ru-RU" sz="2400" smtClean="0"/>
              <a:t>          </a:t>
            </a:r>
            <a:r>
              <a:rPr lang="ru-RU" altLang="ru-RU" sz="2800" smtClean="0"/>
              <a:t>За какое время можно пройти   30 км с постоянной скоростью 5 км/ч?</a:t>
            </a:r>
          </a:p>
        </p:txBody>
      </p:sp>
      <p:pic>
        <p:nvPicPr>
          <p:cNvPr id="16387" name="Picture 4" descr="Рисунок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9144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 descr="Рисунок1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628775"/>
            <a:ext cx="1255713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6" descr="дерево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88913"/>
            <a:ext cx="2667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Line 7"/>
          <p:cNvSpPr>
            <a:spLocks noChangeShapeType="1"/>
          </p:cNvSpPr>
          <p:nvPr/>
        </p:nvSpPr>
        <p:spPr bwMode="auto">
          <a:xfrm flipV="1">
            <a:off x="0" y="3789363"/>
            <a:ext cx="8893175" cy="1439862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4" name="AutoShape 8"/>
          <p:cNvSpPr>
            <a:spLocks/>
          </p:cNvSpPr>
          <p:nvPr/>
        </p:nvSpPr>
        <p:spPr bwMode="auto">
          <a:xfrm rot="-5955546">
            <a:off x="3836988" y="979488"/>
            <a:ext cx="1355725" cy="8588375"/>
          </a:xfrm>
          <a:prstGeom prst="leftBrace">
            <a:avLst>
              <a:gd name="adj1" fmla="val 52791"/>
              <a:gd name="adj2" fmla="val 4779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 rot="-557416">
            <a:off x="4932363" y="5229225"/>
            <a:ext cx="1800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CC0000"/>
                </a:solidFill>
              </a:rPr>
              <a:t>30 км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V="1">
            <a:off x="250825" y="4149725"/>
            <a:ext cx="3960813" cy="7175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 rot="-683685">
            <a:off x="611188" y="4149725"/>
            <a:ext cx="2160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000" b="1">
                <a:solidFill>
                  <a:srgbClr val="CC0000"/>
                </a:solidFill>
              </a:rPr>
              <a:t>V </a:t>
            </a:r>
            <a:r>
              <a:rPr lang="ru-RU" altLang="ru-RU" sz="2000" b="1">
                <a:solidFill>
                  <a:srgbClr val="CC0000"/>
                </a:solidFill>
              </a:rPr>
              <a:t>– 5 км/ч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 rot="-602693">
            <a:off x="6732588" y="3068638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>
                <a:solidFill>
                  <a:srgbClr val="0000CC"/>
                </a:solidFill>
              </a:rPr>
              <a:t>t -</a:t>
            </a:r>
            <a:r>
              <a:rPr lang="ru-RU" altLang="ru-RU" sz="2400" b="1">
                <a:solidFill>
                  <a:srgbClr val="0000CC"/>
                </a:solidFill>
              </a:rPr>
              <a:t> ? ч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2411413" y="1628775"/>
            <a:ext cx="4321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/>
              <a:t>30 : 5 = 6 (ч)</a:t>
            </a:r>
          </a:p>
        </p:txBody>
      </p:sp>
    </p:spTree>
    <p:extLst>
      <p:ext uri="{BB962C8B-B14F-4D97-AF65-F5344CB8AC3E}">
        <p14:creationId xmlns:p14="http://schemas.microsoft.com/office/powerpoint/2010/main" val="347108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56145 -0.0983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73" y="-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3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/>
      <p:bldP spid="24584" grpId="0" animBg="1"/>
      <p:bldP spid="24585" grpId="0"/>
      <p:bldP spid="24586" grpId="0" animBg="1"/>
      <p:bldP spid="24587" grpId="0"/>
      <p:bldP spid="245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ru-RU" altLang="ru-RU" sz="2800" smtClean="0"/>
              <a:t>     Таня пробежала 30 м за 6 с. С какой средней скоростью она бежала?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sz="quarter" idx="13"/>
          </p:nvPr>
        </p:nvSpPr>
        <p:spPr>
          <a:xfrm>
            <a:off x="3492500" y="1600200"/>
            <a:ext cx="5194300" cy="11080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30 : 6 = 5 (м/с)-ср. скорость</a:t>
            </a:r>
          </a:p>
        </p:txBody>
      </p:sp>
      <p:pic>
        <p:nvPicPr>
          <p:cNvPr id="17412" name="Picture 7" descr="Рисунок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68638"/>
            <a:ext cx="91440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8" descr="туристёнок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349500"/>
            <a:ext cx="1311275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0" y="4508500"/>
            <a:ext cx="9144000" cy="1079500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 rot="-344559">
            <a:off x="3132138" y="5229225"/>
            <a:ext cx="3600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4000"/>
              <a:t>30 м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092950" y="5229225"/>
            <a:ext cx="1784350" cy="1208088"/>
            <a:chOff x="2976" y="2878"/>
            <a:chExt cx="911" cy="818"/>
          </a:xfrm>
        </p:grpSpPr>
        <p:grpSp>
          <p:nvGrpSpPr>
            <p:cNvPr id="17437" name="Group 12"/>
            <p:cNvGrpSpPr>
              <a:grpSpLocks/>
            </p:cNvGrpSpPr>
            <p:nvPr/>
          </p:nvGrpSpPr>
          <p:grpSpPr bwMode="auto">
            <a:xfrm>
              <a:off x="2976" y="2880"/>
              <a:ext cx="768" cy="816"/>
              <a:chOff x="2496" y="1968"/>
              <a:chExt cx="768" cy="816"/>
            </a:xfrm>
          </p:grpSpPr>
          <p:grpSp>
            <p:nvGrpSpPr>
              <p:cNvPr id="17439" name="Group 13"/>
              <p:cNvGrpSpPr>
                <a:grpSpLocks/>
              </p:cNvGrpSpPr>
              <p:nvPr/>
            </p:nvGrpSpPr>
            <p:grpSpPr bwMode="auto">
              <a:xfrm>
                <a:off x="2496" y="2640"/>
                <a:ext cx="336" cy="144"/>
                <a:chOff x="4752" y="4032"/>
                <a:chExt cx="336" cy="144"/>
              </a:xfrm>
            </p:grpSpPr>
            <p:sp>
              <p:nvSpPr>
                <p:cNvPr id="17441" name="Oval 14"/>
                <p:cNvSpPr>
                  <a:spLocks noChangeArrowheads="1"/>
                </p:cNvSpPr>
                <p:nvPr/>
              </p:nvSpPr>
              <p:spPr bwMode="auto">
                <a:xfrm>
                  <a:off x="4752" y="4061"/>
                  <a:ext cx="336" cy="1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17442" name="Oval 15"/>
                <p:cNvSpPr>
                  <a:spLocks noChangeArrowheads="1"/>
                </p:cNvSpPr>
                <p:nvPr/>
              </p:nvSpPr>
              <p:spPr bwMode="auto">
                <a:xfrm>
                  <a:off x="4798" y="4046"/>
                  <a:ext cx="259" cy="8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17443" name="Oval 16"/>
                <p:cNvSpPr>
                  <a:spLocks noChangeArrowheads="1"/>
                </p:cNvSpPr>
                <p:nvPr/>
              </p:nvSpPr>
              <p:spPr bwMode="auto">
                <a:xfrm>
                  <a:off x="4828" y="4032"/>
                  <a:ext cx="184" cy="4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</p:grpSp>
          <p:sp>
            <p:nvSpPr>
              <p:cNvPr id="17440" name="Freeform 17"/>
              <p:cNvSpPr>
                <a:spLocks/>
              </p:cNvSpPr>
              <p:nvPr/>
            </p:nvSpPr>
            <p:spPr bwMode="auto">
              <a:xfrm>
                <a:off x="2632" y="1968"/>
                <a:ext cx="632" cy="672"/>
              </a:xfrm>
              <a:custGeom>
                <a:avLst/>
                <a:gdLst>
                  <a:gd name="T0" fmla="*/ 13 w 1009"/>
                  <a:gd name="T1" fmla="*/ 424 h 664"/>
                  <a:gd name="T2" fmla="*/ 110 w 1009"/>
                  <a:gd name="T3" fmla="*/ 420 h 664"/>
                  <a:gd name="T4" fmla="*/ 632 w 1009"/>
                  <a:gd name="T5" fmla="*/ 399 h 664"/>
                  <a:gd name="T6" fmla="*/ 520 w 1009"/>
                  <a:gd name="T7" fmla="*/ 211 h 664"/>
                  <a:gd name="T8" fmla="*/ 591 w 1009"/>
                  <a:gd name="T9" fmla="*/ 0 h 664"/>
                  <a:gd name="T10" fmla="*/ 0 w 1009"/>
                  <a:gd name="T11" fmla="*/ 38 h 664"/>
                  <a:gd name="T12" fmla="*/ 21 w 1009"/>
                  <a:gd name="T13" fmla="*/ 672 h 6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09"/>
                  <a:gd name="T22" fmla="*/ 0 h 664"/>
                  <a:gd name="T23" fmla="*/ 1009 w 1009"/>
                  <a:gd name="T24" fmla="*/ 664 h 6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09" h="664">
                    <a:moveTo>
                      <a:pt x="20" y="419"/>
                    </a:moveTo>
                    <a:lnTo>
                      <a:pt x="176" y="415"/>
                    </a:lnTo>
                    <a:lnTo>
                      <a:pt x="1009" y="394"/>
                    </a:lnTo>
                    <a:lnTo>
                      <a:pt x="830" y="208"/>
                    </a:lnTo>
                    <a:lnTo>
                      <a:pt x="944" y="0"/>
                    </a:lnTo>
                    <a:lnTo>
                      <a:pt x="0" y="38"/>
                    </a:lnTo>
                    <a:lnTo>
                      <a:pt x="33" y="664"/>
                    </a:lnTo>
                  </a:path>
                </a:pathLst>
              </a:custGeom>
              <a:solidFill>
                <a:srgbClr val="FF0000"/>
              </a:solidFill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378" name="Text Box 18"/>
            <p:cNvSpPr txBox="1">
              <a:spLocks noChangeArrowheads="1"/>
            </p:cNvSpPr>
            <p:nvPr/>
          </p:nvSpPr>
          <p:spPr bwMode="auto">
            <a:xfrm rot="-192859">
              <a:off x="3092" y="2878"/>
              <a:ext cx="795" cy="351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rPr>
                <a:t>6 с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50825" y="4868863"/>
            <a:ext cx="633413" cy="685800"/>
            <a:chOff x="2464" y="3024"/>
            <a:chExt cx="399" cy="432"/>
          </a:xfrm>
        </p:grpSpPr>
        <p:grpSp>
          <p:nvGrpSpPr>
            <p:cNvPr id="17432" name="Group 22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17434" name="Oval 23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7435" name="Oval 24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99FF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7436" name="Oval 25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17433" name="Freeform 26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>
                <a:gd name="T0" fmla="*/ 0 w 454"/>
                <a:gd name="T1" fmla="*/ 186 h 544"/>
                <a:gd name="T2" fmla="*/ 231 w 454"/>
                <a:gd name="T3" fmla="*/ 186 h 544"/>
                <a:gd name="T4" fmla="*/ 0 w 454"/>
                <a:gd name="T5" fmla="*/ 0 h 544"/>
                <a:gd name="T6" fmla="*/ 0 w 454"/>
                <a:gd name="T7" fmla="*/ 318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544"/>
                <a:gd name="T14" fmla="*/ 454 w 454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FF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8172450" y="3789363"/>
            <a:ext cx="633413" cy="719137"/>
            <a:chOff x="2464" y="3024"/>
            <a:chExt cx="399" cy="432"/>
          </a:xfrm>
        </p:grpSpPr>
        <p:grpSp>
          <p:nvGrpSpPr>
            <p:cNvPr id="17427" name="Group 28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17429" name="Oval 29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7430" name="Oval 30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99FF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7431" name="Oval 31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17428" name="Freeform 32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>
                <a:gd name="T0" fmla="*/ 0 w 454"/>
                <a:gd name="T1" fmla="*/ 186 h 544"/>
                <a:gd name="T2" fmla="*/ 231 w 454"/>
                <a:gd name="T3" fmla="*/ 186 h 544"/>
                <a:gd name="T4" fmla="*/ 0 w 454"/>
                <a:gd name="T5" fmla="*/ 0 h 544"/>
                <a:gd name="T6" fmla="*/ 0 w 454"/>
                <a:gd name="T7" fmla="*/ 318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544"/>
                <a:gd name="T14" fmla="*/ 454 w 454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FF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1331913" y="4508500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b="1"/>
              <a:t>V </a:t>
            </a:r>
            <a:r>
              <a:rPr lang="ru-RU" altLang="ru-RU" b="1"/>
              <a:t>- ? м/с</a:t>
            </a:r>
          </a:p>
        </p:txBody>
      </p: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971550" y="4149725"/>
            <a:ext cx="7200900" cy="1439863"/>
            <a:chOff x="612" y="2614"/>
            <a:chExt cx="4536" cy="907"/>
          </a:xfrm>
        </p:grpSpPr>
        <p:sp>
          <p:nvSpPr>
            <p:cNvPr id="17421" name="Line 34"/>
            <p:cNvSpPr>
              <a:spLocks noChangeShapeType="1"/>
            </p:cNvSpPr>
            <p:nvPr/>
          </p:nvSpPr>
          <p:spPr bwMode="auto">
            <a:xfrm>
              <a:off x="612" y="3294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2" name="Line 35"/>
            <p:cNvSpPr>
              <a:spLocks noChangeShapeType="1"/>
            </p:cNvSpPr>
            <p:nvPr/>
          </p:nvSpPr>
          <p:spPr bwMode="auto">
            <a:xfrm>
              <a:off x="1519" y="3067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3" name="Line 36"/>
            <p:cNvSpPr>
              <a:spLocks noChangeShapeType="1"/>
            </p:cNvSpPr>
            <p:nvPr/>
          </p:nvSpPr>
          <p:spPr bwMode="auto">
            <a:xfrm>
              <a:off x="2426" y="3067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4" name="Line 37"/>
            <p:cNvSpPr>
              <a:spLocks noChangeShapeType="1"/>
            </p:cNvSpPr>
            <p:nvPr/>
          </p:nvSpPr>
          <p:spPr bwMode="auto">
            <a:xfrm>
              <a:off x="3334" y="2840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5" name="Line 38"/>
            <p:cNvSpPr>
              <a:spLocks noChangeShapeType="1"/>
            </p:cNvSpPr>
            <p:nvPr/>
          </p:nvSpPr>
          <p:spPr bwMode="auto">
            <a:xfrm>
              <a:off x="4241" y="2840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6" name="Line 39"/>
            <p:cNvSpPr>
              <a:spLocks noChangeShapeType="1"/>
            </p:cNvSpPr>
            <p:nvPr/>
          </p:nvSpPr>
          <p:spPr bwMode="auto">
            <a:xfrm>
              <a:off x="5148" y="2614"/>
              <a:ext cx="0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51190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 L 0.82691 -0.1050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37" y="-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build="p"/>
      <p:bldP spid="15369" grpId="0" animBg="1"/>
      <p:bldP spid="153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82" name="Group 34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932488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46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Скорость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Расстояние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Время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2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 км/ч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 км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150 м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мин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2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 м/с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 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6" name="WordArt 28"/>
          <p:cNvSpPr>
            <a:spLocks noChangeArrowheads="1" noChangeShapeType="1" noTextEdit="1"/>
          </p:cNvSpPr>
          <p:nvPr/>
        </p:nvSpPr>
        <p:spPr bwMode="auto">
          <a:xfrm>
            <a:off x="7092950" y="2349500"/>
            <a:ext cx="6191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4 ч</a:t>
            </a:r>
          </a:p>
        </p:txBody>
      </p:sp>
      <p:sp>
        <p:nvSpPr>
          <p:cNvPr id="27678" name="WordArt 30"/>
          <p:cNvSpPr>
            <a:spLocks noChangeArrowheads="1" noChangeShapeType="1" noTextEdit="1"/>
          </p:cNvSpPr>
          <p:nvPr/>
        </p:nvSpPr>
        <p:spPr bwMode="auto">
          <a:xfrm>
            <a:off x="971550" y="3789363"/>
            <a:ext cx="1905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50 м/мин</a:t>
            </a:r>
          </a:p>
        </p:txBody>
      </p:sp>
      <p:sp>
        <p:nvSpPr>
          <p:cNvPr id="27681" name="WordArt 33"/>
          <p:cNvSpPr>
            <a:spLocks noChangeArrowheads="1" noChangeShapeType="1" noTextEdit="1"/>
          </p:cNvSpPr>
          <p:nvPr/>
        </p:nvSpPr>
        <p:spPr bwMode="auto">
          <a:xfrm>
            <a:off x="3851275" y="5229225"/>
            <a:ext cx="12096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180 м</a:t>
            </a:r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250825" y="3068638"/>
            <a:ext cx="8642350" cy="14398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250825" y="4868863"/>
            <a:ext cx="8642350" cy="14398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645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6" grpId="0" animBg="1"/>
      <p:bldP spid="27678" grpId="0" animBg="1"/>
      <p:bldP spid="27681" grpId="0" animBg="1"/>
      <p:bldP spid="27683" grpId="0" animBg="1"/>
      <p:bldP spid="276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11188" y="2349500"/>
            <a:ext cx="7921625" cy="739775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4000">
                <a:solidFill>
                  <a:srgbClr val="CC0000"/>
                </a:solidFill>
              </a:rPr>
              <a:t>Скорость = Расстояние : время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11188" y="549275"/>
            <a:ext cx="7921625" cy="739775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4000">
                <a:solidFill>
                  <a:srgbClr val="CC0000"/>
                </a:solidFill>
              </a:rPr>
              <a:t>Расстояние = Скорость </a:t>
            </a:r>
            <a:r>
              <a:rPr lang="ru-RU" altLang="ru-RU" sz="4000">
                <a:solidFill>
                  <a:srgbClr val="CC0000"/>
                </a:solidFill>
                <a:cs typeface="Arial" charset="0"/>
              </a:rPr>
              <a:t>∙ Время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11188" y="4508500"/>
            <a:ext cx="7921625" cy="739775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4000">
                <a:solidFill>
                  <a:srgbClr val="CC0000"/>
                </a:solidFill>
              </a:rPr>
              <a:t>Время = Расстояние : Скорость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492500" y="1628775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/>
              <a:t>S = v </a:t>
            </a:r>
            <a:r>
              <a:rPr lang="en-US" altLang="ru-RU" sz="3600">
                <a:cs typeface="Arial" charset="0"/>
              </a:rPr>
              <a:t>∙</a:t>
            </a:r>
            <a:r>
              <a:rPr lang="en-US" altLang="ru-RU" sz="3600"/>
              <a:t> t</a:t>
            </a:r>
            <a:endParaRPr lang="ru-RU" altLang="ru-RU" sz="3600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492500" y="5589588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/>
              <a:t>t = S </a:t>
            </a:r>
            <a:r>
              <a:rPr lang="ru-RU" altLang="ru-RU" sz="3600"/>
              <a:t>:</a:t>
            </a:r>
            <a:r>
              <a:rPr lang="en-US" altLang="ru-RU" sz="3600"/>
              <a:t> v </a:t>
            </a:r>
            <a:endParaRPr lang="ru-RU" altLang="ru-RU" sz="3600">
              <a:cs typeface="Arial" charset="0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492500" y="3429000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/>
              <a:t>v = S </a:t>
            </a:r>
            <a:r>
              <a:rPr lang="ru-RU" altLang="ru-RU" sz="3600">
                <a:cs typeface="Arial" charset="0"/>
              </a:rPr>
              <a:t>:</a:t>
            </a:r>
            <a:r>
              <a:rPr lang="en-US" altLang="ru-RU" sz="3600"/>
              <a:t> t</a:t>
            </a:r>
            <a:endParaRPr lang="ru-RU" altLang="ru-RU" sz="3600"/>
          </a:p>
        </p:txBody>
      </p:sp>
    </p:spTree>
    <p:extLst>
      <p:ext uri="{BB962C8B-B14F-4D97-AF65-F5344CB8AC3E}">
        <p14:creationId xmlns:p14="http://schemas.microsoft.com/office/powerpoint/2010/main" val="310097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699" grpId="0" animBg="1"/>
      <p:bldP spid="29700" grpId="0" animBg="1"/>
      <p:bldP spid="29701" grpId="0"/>
      <p:bldP spid="29702" grpId="0"/>
      <p:bldP spid="2970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</TotalTime>
  <Words>167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Урок математики</vt:lpstr>
      <vt:lpstr>Презентация PowerPoint</vt:lpstr>
      <vt:lpstr>          За какое время можно пройти   30 км с постоянной скоростью 5 км/ч?</vt:lpstr>
      <vt:lpstr>     Таня пробежала 30 м за 6 с. С какой средней скоростью она бежала?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OEM</dc:creator>
  <cp:lastModifiedBy>OEM</cp:lastModifiedBy>
  <cp:revision>3</cp:revision>
  <dcterms:created xsi:type="dcterms:W3CDTF">2014-01-16T11:22:50Z</dcterms:created>
  <dcterms:modified xsi:type="dcterms:W3CDTF">2014-06-14T15:17:04Z</dcterms:modified>
</cp:coreProperties>
</file>