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E599-CADA-4E0D-B8E2-F5587A83DE83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B9B2D-5EED-4CD1-956A-BFE52E029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B9B2D-5EED-4CD1-956A-BFE52E029FA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33944-BE0B-48FB-BD7F-68E7B0A1AF67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0B8CE-66EA-4AE4-BE4F-2DEBDF7734B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ПЛОЩАДЬ ФИГУРЫ.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ЕДИНИЦЫ ПЛОЩАДИ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714884"/>
            <a:ext cx="8786842" cy="17526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МАТЕМАТИКА </a:t>
            </a:r>
            <a:r>
              <a:rPr lang="ru-RU" sz="4000" b="1" dirty="0" smtClean="0"/>
              <a:t>2</a:t>
            </a:r>
            <a:r>
              <a:rPr lang="ru-RU" b="1" dirty="0" smtClean="0"/>
              <a:t> КЛАСС </a:t>
            </a:r>
          </a:p>
          <a:p>
            <a:pPr algn="l"/>
            <a:r>
              <a:rPr lang="ru-RU" b="1" dirty="0" smtClean="0"/>
              <a:t>                                      УМК  «НАЧАЛЬНАЯ ШКОЛА </a:t>
            </a:r>
            <a:r>
              <a:rPr lang="en-US" b="1" dirty="0" smtClean="0"/>
              <a:t>XXI</a:t>
            </a:r>
            <a:r>
              <a:rPr lang="ru-RU" b="1" dirty="0" smtClean="0"/>
              <a:t> ВЕКА»</a:t>
            </a:r>
          </a:p>
          <a:p>
            <a:r>
              <a:rPr lang="ru-RU" b="1" dirty="0" smtClean="0"/>
              <a:t>учитель  А.А. МЕЛЬНИКОВА</a:t>
            </a:r>
            <a:endParaRPr lang="ru-RU" b="1" dirty="0"/>
          </a:p>
        </p:txBody>
      </p:sp>
      <p:pic>
        <p:nvPicPr>
          <p:cNvPr id="13316" name="Picture 4" descr="http://bashckareva-lyubov.narod.ru/olderfiles/1/too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496"/>
            <a:ext cx="2814601" cy="2563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858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можно сказать о площадях этих фигур?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0024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00024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200024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200024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314324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314324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314324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7620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86248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43504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72396" y="514351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857884" y="514351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143768" y="514351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471488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86512" y="514351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715140" y="514351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143768" y="471488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715140" y="471488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71438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Самостоятельная работа</a:t>
            </a:r>
            <a:endParaRPr lang="ru-RU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0024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57161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92893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200024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92893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335756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378619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292893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335756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43174" y="335756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335756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71802" y="292893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71802" y="378619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500430" y="250030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072330" y="185736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072330" y="228599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271462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314324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00958" y="228599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500958" y="271462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72330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072330" y="400050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72330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929586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500958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643702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215074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86446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929190" y="4429132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643702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786446" y="400050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215074" y="400050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643702" y="4000504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215074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786446" y="357187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072330" y="142873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357818" y="314324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00034" y="5214950"/>
            <a:ext cx="1053494" cy="1015663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00760" y="5286388"/>
            <a:ext cx="1053494" cy="1015663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05800" cy="4500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Закрепление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а) работа с учебником с. </a:t>
            </a:r>
            <a:r>
              <a:rPr lang="ru-RU" dirty="0" smtClean="0"/>
              <a:t>27 </a:t>
            </a:r>
            <a:r>
              <a:rPr lang="ru-RU" dirty="0" smtClean="0"/>
              <a:t>№ 1;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б) составить таблицу единиц площади (с/</a:t>
            </a:r>
            <a:r>
              <a:rPr lang="ru-RU" dirty="0" err="1" smtClean="0"/>
              <a:t>р</a:t>
            </a:r>
            <a:r>
              <a:rPr lang="ru-RU" dirty="0" smtClean="0"/>
              <a:t>);</a:t>
            </a:r>
            <a:endParaRPr lang="ru-RU" dirty="0"/>
          </a:p>
        </p:txBody>
      </p:sp>
      <p:pic>
        <p:nvPicPr>
          <p:cNvPr id="39938" name="Picture 2" descr="http://cs5703.userapi.com/u136130000/-14/x_5fff93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14290"/>
            <a:ext cx="2916227" cy="1820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pochit.ru/pars_docs/refs/1/587/587_html_14dc7d6f.jpg"/>
          <p:cNvPicPr>
            <a:picLocks noChangeAspect="1" noChangeArrowheads="1"/>
          </p:cNvPicPr>
          <p:nvPr/>
        </p:nvPicPr>
        <p:blipFill>
          <a:blip r:embed="rId2" cstate="print"/>
          <a:srcRect l="3906" t="3125" r="2343" b="3124"/>
          <a:stretch>
            <a:fillRect/>
          </a:stretch>
        </p:blipFill>
        <p:spPr bwMode="auto">
          <a:xfrm>
            <a:off x="285720" y="214290"/>
            <a:ext cx="8572528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7214"/>
            <a:ext cx="9144000" cy="136245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АРИФМЕТИЧЕСКИЙ ДИКТАНТ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7572428" cy="5715016"/>
          </a:xfrm>
        </p:spPr>
        <p:txBody>
          <a:bodyPr>
            <a:normAutofit lnSpcReduction="10000"/>
          </a:bodyPr>
          <a:lstStyle/>
          <a:p>
            <a:r>
              <a:rPr lang="ru-RU" sz="3500" dirty="0" smtClean="0"/>
              <a:t>1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.  Первый множитель 6, второй множитель 5.  Найти произведение.      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2. Делимое  24, делитель 4. Найти частное. 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3. Первое слагаемое 30, второе слагаемое 25. Чему равна сумма?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4. Увеличить 5 на 6. Чему равен результат?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5. На сколько 6 меньше 18? </a:t>
            </a:r>
          </a:p>
          <a:p>
            <a:r>
              <a:rPr lang="ru-RU" sz="3500" dirty="0" smtClean="0">
                <a:latin typeface="Arial" pitchFamily="34" charset="0"/>
                <a:cs typeface="Arial" pitchFamily="34" charset="0"/>
              </a:rPr>
              <a:t>6. Найти произведение чисел 5 и 8.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01024" y="1142984"/>
            <a:ext cx="92869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000" b="1" cap="none" spc="0" dirty="0">
              <a:ln/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01024" y="2143116"/>
            <a:ext cx="92869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4000" b="1" cap="none" spc="0" dirty="0">
              <a:ln/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01024" y="3214686"/>
            <a:ext cx="92869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54</a:t>
            </a:r>
            <a:endParaRPr lang="ru-RU" sz="4000" b="1" cap="none" spc="0" dirty="0">
              <a:ln/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01024" y="4286256"/>
            <a:ext cx="92869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4000" b="1" cap="none" spc="0" dirty="0">
              <a:ln/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43802" y="5214950"/>
            <a:ext cx="150019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4000" b="1" dirty="0" smtClean="0">
                <a:ln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 12</a:t>
            </a:r>
            <a:endParaRPr lang="ru-RU" sz="4000" b="1" cap="none" spc="0" dirty="0">
              <a:ln/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01024" y="6150114"/>
            <a:ext cx="92869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000" b="1" cap="none" spc="0" dirty="0">
              <a:ln/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256"/>
            <a:ext cx="8643998" cy="1857388"/>
          </a:xfrm>
        </p:spPr>
        <p:txBody>
          <a:bodyPr>
            <a:normAutofit/>
          </a:bodyPr>
          <a:lstStyle/>
          <a:p>
            <a:r>
              <a:rPr lang="ru-RU" dirty="0" smtClean="0"/>
              <a:t>  Какая фигура лишняя?   </a:t>
            </a:r>
            <a:br>
              <a:rPr lang="ru-RU" dirty="0" smtClean="0"/>
            </a:br>
            <a:r>
              <a:rPr lang="ru-RU" dirty="0" smtClean="0"/>
              <a:t>  Почему?</a:t>
            </a:r>
            <a:endParaRPr lang="ru-RU" dirty="0"/>
          </a:p>
        </p:txBody>
      </p:sp>
      <p:sp>
        <p:nvSpPr>
          <p:cNvPr id="3" name="Трапеция 2"/>
          <p:cNvSpPr/>
          <p:nvPr/>
        </p:nvSpPr>
        <p:spPr>
          <a:xfrm>
            <a:off x="285720" y="1571612"/>
            <a:ext cx="2500330" cy="207170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14290"/>
            <a:ext cx="7491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FF00"/>
                </a:solidFill>
                <a:effectLst/>
              </a:rPr>
              <a:t>Рассмотрите фигуры.</a:t>
            </a:r>
            <a:endParaRPr lang="ru-RU" sz="5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000240"/>
            <a:ext cx="178595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429256" y="2357430"/>
            <a:ext cx="1500198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768" y="2000240"/>
            <a:ext cx="1643074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772400" cy="22145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072074"/>
            <a:ext cx="9144000" cy="1509712"/>
          </a:xfrm>
        </p:spPr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Красная             Жилая                       …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…                       …                             фигуры</a:t>
            </a:r>
          </a:p>
        </p:txBody>
      </p:sp>
      <p:pic>
        <p:nvPicPr>
          <p:cNvPr id="5" name="Picture 5" descr="PIL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2487613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1961711">
            <a:off x="357421" y="1114507"/>
            <a:ext cx="2200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Словарь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Ожегова С.И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428868"/>
            <a:ext cx="214314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2 из 688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500306"/>
            <a:ext cx="27225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0" descr="Крупная сетка"/>
          <p:cNvSpPr>
            <a:spLocks noChangeArrowheads="1"/>
          </p:cNvSpPr>
          <p:nvPr/>
        </p:nvSpPr>
        <p:spPr bwMode="auto">
          <a:xfrm>
            <a:off x="6715140" y="2643182"/>
            <a:ext cx="1800225" cy="1800225"/>
          </a:xfrm>
          <a:custGeom>
            <a:avLst/>
            <a:gdLst>
              <a:gd name="T0" fmla="*/ 1575197 w 21600"/>
              <a:gd name="T1" fmla="*/ 900113 h 21600"/>
              <a:gd name="T2" fmla="*/ 900113 w 21600"/>
              <a:gd name="T3" fmla="*/ 1800225 h 21600"/>
              <a:gd name="T4" fmla="*/ 225028 w 21600"/>
              <a:gd name="T5" fmla="*/ 900113 h 21600"/>
              <a:gd name="T6" fmla="*/ 90011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lgGri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715016"/>
            <a:ext cx="21431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площадь</a:t>
            </a:r>
            <a:endParaRPr lang="ru-RU" sz="3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5715016"/>
            <a:ext cx="18964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площадь</a:t>
            </a:r>
            <a:endParaRPr lang="ru-RU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4929198"/>
            <a:ext cx="2141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Площадь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357166"/>
            <a:ext cx="55007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Площадь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фигуры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857256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Рассмотрите первые две фигуры</a:t>
            </a:r>
            <a:endParaRPr lang="ru-RU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4000504"/>
            <a:ext cx="8358246" cy="2643206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ru-RU" dirty="0" smtClean="0"/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Сравните площади фигур.</a:t>
            </a:r>
          </a:p>
          <a:p>
            <a:pPr marL="457200" indent="-457200"/>
            <a:endParaRPr lang="ru-RU" dirty="0" smtClean="0"/>
          </a:p>
          <a:p>
            <a:pPr marL="457200" indent="-457200"/>
            <a:r>
              <a:rPr lang="ru-RU" sz="3200" dirty="0" smtClean="0">
                <a:latin typeface="Arial" pitchFamily="34" charset="0"/>
                <a:cs typeface="Arial" pitchFamily="34" charset="0"/>
              </a:rPr>
              <a:t>  Как  определили? </a:t>
            </a:r>
          </a:p>
          <a:p>
            <a:pPr marL="457200" indent="-457200"/>
            <a:endParaRPr lang="ru-RU" dirty="0" smtClean="0"/>
          </a:p>
          <a:p>
            <a:pPr marL="1528763" indent="-1528763"/>
            <a:r>
              <a:rPr lang="ru-RU" b="1" dirty="0" smtClean="0">
                <a:solidFill>
                  <a:srgbClr val="92D050"/>
                </a:solidFill>
              </a:rPr>
              <a:t>  </a:t>
            </a:r>
            <a:r>
              <a:rPr lang="ru-RU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Вывод:  площади некоторых фигур можно         сравнивать на глаз</a:t>
            </a:r>
          </a:p>
          <a:p>
            <a:pPr marL="457200" indent="-457200"/>
            <a:endParaRPr lang="ru-RU" dirty="0" smtClean="0"/>
          </a:p>
        </p:txBody>
      </p:sp>
      <p:sp>
        <p:nvSpPr>
          <p:cNvPr id="4" name="Трапеция 3"/>
          <p:cNvSpPr/>
          <p:nvPr/>
        </p:nvSpPr>
        <p:spPr>
          <a:xfrm>
            <a:off x="1643042" y="1571612"/>
            <a:ext cx="2500330" cy="207170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286380" y="2285992"/>
            <a:ext cx="1500198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Рассмотрите следующие  две фигуры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857496"/>
            <a:ext cx="9144000" cy="37862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Легко  ли сравнить их площади на глаз?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поступить в этом случае?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Когда трудно сравнить площади фигур на глаз,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используют способ наложения фигур. </a:t>
            </a:r>
          </a:p>
          <a:p>
            <a:pPr marL="1438275" indent="-1438275"/>
            <a:r>
              <a:rPr lang="ru-RU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Вывод: площадь квадрата больше, т.к. круг поместился внутри квадрата.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000108"/>
            <a:ext cx="178595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500694" y="1000108"/>
            <a:ext cx="1643074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31214E-6 L -0.38819 0.0034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857232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Рассмотрите следующие фигуры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643182"/>
            <a:ext cx="9144000" cy="42148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ли сравнить площади фигур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изучен-ными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способами?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Подумайте, как ещё можно  сравнить площади фигур?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14" y="1214422"/>
            <a:ext cx="3571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393009" y="1393017"/>
            <a:ext cx="3571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750861" y="1677975"/>
            <a:ext cx="92869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>
            <a:off x="1214414" y="2143116"/>
            <a:ext cx="164307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1571604" y="1571612"/>
            <a:ext cx="1285884" cy="103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572530" y="1856570"/>
            <a:ext cx="57150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429124" y="1857364"/>
            <a:ext cx="71438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4786314" y="2214554"/>
            <a:ext cx="1643074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800000" flipV="1">
            <a:off x="4786314" y="1500174"/>
            <a:ext cx="1285884" cy="103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072198" y="1857364"/>
            <a:ext cx="3571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894397" y="1677975"/>
            <a:ext cx="3571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6251587" y="2035165"/>
            <a:ext cx="35719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1362456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таких случаях фигуры разбивают на одинаковые квадраты и </a:t>
            </a:r>
            <a:r>
              <a:rPr lang="ru-RU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подсчиты-вают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их.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571876"/>
            <a:ext cx="9429784" cy="328612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можно сказать о площадях этих фигур?..  Почему? 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1438275" indent="-1438275"/>
            <a:r>
              <a:rPr lang="ru-RU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Вывод: третий способ сравнения площадей – подсчёт одинаковых квадратов.</a:t>
            </a:r>
            <a:endParaRPr lang="ru-RU" sz="32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000240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285749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285749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285749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14546" y="285749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242886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207167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250030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00694" y="207167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207167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250030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2066" y="2071678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072066" y="250030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250030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2500306"/>
            <a:ext cx="428628" cy="42862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07157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Физминутка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900igr.net/datai/chtenie/Slova-sutki-1.files/0006-016-Delajut-zarjadku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3050"/>
            <a:ext cx="3219450" cy="4591051"/>
          </a:xfrm>
          <a:prstGeom prst="rect">
            <a:avLst/>
          </a:prstGeom>
          <a:noFill/>
        </p:spPr>
      </p:pic>
      <p:pic>
        <p:nvPicPr>
          <p:cNvPr id="14341" name="Picture 5" descr="http://900igr.net/datai/skazki-i-igry/Deti.files/0038-062-Krutit-obruch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643050"/>
            <a:ext cx="335758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254</Words>
  <Application>Microsoft Office PowerPoint</Application>
  <PresentationFormat>Экран 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ПЛОЩАДЬ ФИГУРЫ. ЕДИНИЦЫ ПЛОЩАДИ</vt:lpstr>
      <vt:lpstr>АРИФМЕТИЧЕСКИЙ ДИКТАНТ</vt:lpstr>
      <vt:lpstr>  Какая фигура лишняя?      Почему?</vt:lpstr>
      <vt:lpstr>Слайд 4</vt:lpstr>
      <vt:lpstr>Рассмотрите первые две фигуры</vt:lpstr>
      <vt:lpstr>Рассмотрите следующие  две фигуры</vt:lpstr>
      <vt:lpstr>Рассмотрите следующие фигуры</vt:lpstr>
      <vt:lpstr>В таких случаях фигуры разбивают на одинаковые квадраты и подсчиты-вают    их.</vt:lpstr>
      <vt:lpstr>Физминутка.</vt:lpstr>
      <vt:lpstr>Что можно сказать о площадях этих фигур?</vt:lpstr>
      <vt:lpstr>Самостоятельная работа</vt:lpstr>
      <vt:lpstr>Закрепление   а) работа с учебником с. 27 № 1;  б) составить таблицу единиц площади (с/р);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ФИГУРЫ. ЕДИНИЦЫ ПЛОЩАДИ</dc:title>
  <dc:creator>Альбина</dc:creator>
  <cp:lastModifiedBy>Алла</cp:lastModifiedBy>
  <cp:revision>20</cp:revision>
  <dcterms:created xsi:type="dcterms:W3CDTF">2014-01-27T16:32:22Z</dcterms:created>
  <dcterms:modified xsi:type="dcterms:W3CDTF">2014-01-28T06:25:18Z</dcterms:modified>
</cp:coreProperties>
</file>