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E3A1-52BF-4E13-9623-D1D8758A52F2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A87E-891B-43A0-9445-E965810FD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C0F0-FFC5-44CC-A36F-6C40CB8E5286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53A4-D151-43CB-9B90-3DDD55147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6FCC-B097-4CDA-B59E-647A47EA7BFB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FE0A-4AB4-44DC-B97B-3BFB4479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CFF7-530D-45C7-B0B2-D2EE89494063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B9E1-6B3F-45D2-906C-6BC206B68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D1FE-1EAA-4571-8881-A2E85E3EAEEB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1D4F-6DB9-4619-8588-4EE1CCA86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D397-D043-4F11-BFCF-4A76CDB23D29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364A-7B1C-4FE6-8492-643CE5553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7F16-1BE0-4FF5-9729-76F92CF66C5E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6CA2-0AAD-4EE8-B566-98404A58B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BBB7-65BF-4A47-AD70-018FF85D0A1C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4DA6-9959-4C1A-81ED-C49B94D55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AD9E-454F-4CB3-A199-DDEFCB5782CD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8B8F-EA6F-4CFA-B3FC-51F052612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B0C-29A7-405D-B957-7C30B9800911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924F-6E4E-4F12-BD45-01464ADAD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7F8F-A20E-4367-8B60-59CED83D27DC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49C5-3444-4F33-AAF8-D8F6635E4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2265E0-5168-4474-9AC1-14728B940F73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9F27EB8-3E90-4897-ADCA-6BD3E7E7F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94" r:id="rId7"/>
    <p:sldLayoutId id="2147483795" r:id="rId8"/>
    <p:sldLayoutId id="2147483796" r:id="rId9"/>
    <p:sldLayoutId id="2147483787" r:id="rId10"/>
    <p:sldLayoutId id="21474837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Росписи Северной </a:t>
            </a: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вины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492375"/>
            <a:ext cx="6400800" cy="3168650"/>
          </a:xfrm>
        </p:spPr>
        <p:txBody>
          <a:bodyPr/>
          <a:lstStyle/>
          <a:p>
            <a:r>
              <a:rPr lang="ru-RU" smtClean="0"/>
              <a:t> Пермогорские узоры </a:t>
            </a:r>
          </a:p>
        </p:txBody>
      </p:sp>
      <p:pic>
        <p:nvPicPr>
          <p:cNvPr id="13315" name="Рисунок 3" descr="http://im7-tub-ru.yandex.net/i?id=51735566-2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565400"/>
            <a:ext cx="35274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Педагогический рисунок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Роспись прялки разбивается на две части. Верхняя большая часть – всегда имеет традиционный сюжет: птица Сир</a:t>
            </a:r>
            <a:r>
              <a:rPr lang="ru-RU" sz="2800" smtClean="0">
                <a:latin typeface="Arial" charset="0"/>
              </a:rPr>
              <a:t>ин</a:t>
            </a:r>
            <a:r>
              <a:rPr lang="ru-RU" smtClean="0"/>
              <a:t> в ветвях древа. Птица Сири</a:t>
            </a:r>
            <a:r>
              <a:rPr lang="ru-RU" sz="2800" smtClean="0">
                <a:latin typeface="Arial" charset="0"/>
              </a:rPr>
              <a:t>н</a:t>
            </a:r>
            <a:r>
              <a:rPr lang="ru-RU" smtClean="0"/>
              <a:t> заключена в круг и расположена в середине древа. В нижней части прялки помещается сюжетная композиция: катани</a:t>
            </a:r>
            <a:r>
              <a:rPr lang="ru-RU" sz="2800" smtClean="0">
                <a:latin typeface="Arial" charset="0"/>
              </a:rPr>
              <a:t>я</a:t>
            </a:r>
            <a:r>
              <a:rPr lang="ru-RU" smtClean="0"/>
              <a:t>, чаепитие, посиделки и т.д. </a:t>
            </a:r>
            <a:r>
              <a:rPr lang="ru-RU" sz="2800" smtClean="0">
                <a:latin typeface="Arial" charset="0"/>
              </a:rPr>
              <a:t>О</a:t>
            </a:r>
            <a:r>
              <a:rPr lang="ru-RU" smtClean="0"/>
              <a:t>брамление прялки выполняется поясами бордюров.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Практическая работа 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8663" indent="-609600"/>
            <a:r>
              <a:rPr lang="ru-RU" smtClean="0"/>
              <a:t> Задание:</a:t>
            </a:r>
            <a:endParaRPr lang="ru-RU" smtClean="0">
              <a:latin typeface="Arial" charset="0"/>
            </a:endParaRP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ru-RU" smtClean="0">
                <a:latin typeface="Arial" charset="0"/>
              </a:rPr>
              <a:t>С</a:t>
            </a:r>
            <a:r>
              <a:rPr lang="ru-RU" smtClean="0"/>
              <a:t>оставить композицию верхней части прялки с птицей Сирин, используя элементы росписи.</a:t>
            </a:r>
            <a:endParaRPr lang="ru-RU" smtClean="0">
              <a:latin typeface="Arial" charset="0"/>
            </a:endParaRP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ru-RU" smtClean="0"/>
              <a:t> Выполнить рисунок композиции.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Требования к работе</a:t>
            </a: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/>
              <a:t>Композиция;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/>
              <a:t>Соблюдение особенностей росписи;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/>
              <a:t>Аккуратность.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История </a:t>
            </a:r>
            <a:r>
              <a:rPr lang="ru-RU" dirty="0" err="1">
                <a:solidFill>
                  <a:schemeClr val="accent1">
                    <a:satMod val="150000"/>
                  </a:schemeClr>
                </a:solidFill>
              </a:rPr>
              <a:t>Пермогорской</a:t>
            </a: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 росписи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Пермогорская роспись – это роспись с Северной Двины. </a:t>
            </a:r>
          </a:p>
        </p:txBody>
      </p:sp>
      <p:pic>
        <p:nvPicPr>
          <p:cNvPr id="14339" name="Рисунок 3" descr="http://im7-tub-ru.yandex.net/i?id=241403231-36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068638"/>
            <a:ext cx="16557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 descr="http://im6-tub-ru.yandex.net/i?id=463081394-7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186113"/>
            <a:ext cx="237490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http://im7-tub-ru.yandex.net/i?id=39431408-18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5229225"/>
            <a:ext cx="309721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6" descr="http://im5-tub-ru.yandex.net/i?id=89688804-5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3219450"/>
            <a:ext cx="13906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9614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satMod val="150000"/>
                  </a:schemeClr>
                </a:solidFill>
              </a:rPr>
              <a:t>А почему же роспись названа именно так? </a:t>
            </a:r>
            <a:br>
              <a:rPr lang="ru-RU" sz="36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ru-RU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Т.к место, где она зародилась (Архангельская область) – это горы, а на станции Пермогорье горы «первые по высоте».</a:t>
            </a:r>
          </a:p>
        </p:txBody>
      </p:sp>
      <p:pic>
        <p:nvPicPr>
          <p:cNvPr id="15363" name="Рисунок 5" descr="http://im0-tub-ru.yandex.net/i?id=86615226-1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500438"/>
            <a:ext cx="216058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6" descr="http://im3-tub-ru.yandex.net/i?id=408164429-2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365625"/>
            <a:ext cx="19446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7" descr="http://im0-tub-ru.yandex.net/i?id=226491687-5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3500438"/>
            <a:ext cx="20161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8" descr="http://im5-tub-ru.yandex.net/i?id=74054807-61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5157788"/>
            <a:ext cx="2232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История </a:t>
            </a:r>
            <a:r>
              <a:rPr lang="ru-RU" dirty="0" err="1">
                <a:solidFill>
                  <a:schemeClr val="accent1">
                    <a:satMod val="150000"/>
                  </a:schemeClr>
                </a:solidFill>
              </a:rPr>
              <a:t>Пермогорской</a:t>
            </a: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 росписи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2800" smtClean="0"/>
              <a:t>Если подняться на самый верх горы, то все краски северной природы становятся </a:t>
            </a:r>
            <a:r>
              <a:rPr lang="ru-RU" sz="2400" smtClean="0">
                <a:latin typeface="Arial" charset="0"/>
              </a:rPr>
              <a:t>е</a:t>
            </a:r>
            <a:r>
              <a:rPr lang="ru-RU" sz="2800" smtClean="0"/>
              <a:t>ще ярче. Алый свет зори, зеленая трава, желтые лютики и светлое-светлое небо. Вот откуда взялись яркие узоры росписи.</a:t>
            </a:r>
          </a:p>
        </p:txBody>
      </p:sp>
      <p:pic>
        <p:nvPicPr>
          <p:cNvPr id="16387" name="Рисунок 3" descr="http://im0-tub-ru.yandex.net/i?id=6513920-0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624263"/>
            <a:ext cx="20161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http://im6-tub-ru.yandex.net/i?id=68867989-53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8" y="4287838"/>
            <a:ext cx="164941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http://im7-tub-ru.yandex.net/i?id=241403231-3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3716338"/>
            <a:ext cx="14398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6" descr="http://im5-tub-ru.yandex.net/i?id=88591363-39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3716338"/>
            <a:ext cx="15113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7" descr="http://im8-tub-ru.yandex.net/i?id=202380857-05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99038" y="5229225"/>
            <a:ext cx="18764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8" descr="http://im8-tub-ru.yandex.net/i?id=222759432-6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1413" y="5300663"/>
            <a:ext cx="18732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История </a:t>
            </a:r>
            <a:r>
              <a:rPr lang="ru-RU" dirty="0" err="1">
                <a:solidFill>
                  <a:schemeClr val="accent1">
                    <a:satMod val="150000"/>
                  </a:schemeClr>
                </a:solidFill>
              </a:rPr>
              <a:t>Пермогорской</a:t>
            </a: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 росписи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Расписывались  разнообразные предметы быта, в том числе и прялки.</a:t>
            </a:r>
          </a:p>
        </p:txBody>
      </p:sp>
      <p:pic>
        <p:nvPicPr>
          <p:cNvPr id="17411" name="Рисунок 3" descr="http://im3-tub-ru.yandex.net/i?id=295092921-5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650" y="2997200"/>
            <a:ext cx="17795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http://im6-tub-ru.yandex.net/i?id=292084029-43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4475" y="2997200"/>
            <a:ext cx="17938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5" descr="http://im5-tub-ru.yandex.net/i?id=406223194-5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4822825"/>
            <a:ext cx="12239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 descr="http://im7-tub-ru.yandex.net/i?id=339698241-01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98600" y="4941888"/>
            <a:ext cx="1417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7" descr="http://im6-tub-ru.yandex.net/i?id=77376210-40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2997200"/>
            <a:ext cx="21605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8" descr="http://im3-tub-ru.yandex.net/i?id=109012306-50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941888"/>
            <a:ext cx="208756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1">
                    <a:satMod val="150000"/>
                  </a:schemeClr>
                </a:solidFill>
              </a:rPr>
              <a:t>Пермогорские</a:t>
            </a: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 прялки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В старину считалось, что жених должен подарить своей невесте расписную прялку. И чем прялка будет красивее расписана, тем сильнее е</a:t>
            </a:r>
            <a:r>
              <a:rPr lang="ru-RU" sz="2400" smtClean="0">
                <a:latin typeface="Arial" charset="0"/>
              </a:rPr>
              <a:t>е</a:t>
            </a:r>
            <a:r>
              <a:rPr lang="ru-RU" sz="2400" smtClean="0"/>
              <a:t> </a:t>
            </a:r>
            <a:r>
              <a:rPr lang="ru-RU" sz="2800" smtClean="0"/>
              <a:t>любит жених.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8435" name="Рисунок 3" descr="http://im8-tub-ru.yandex.net/i?id=95790687-0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716338"/>
            <a:ext cx="16557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 descr="http://im5-tub-ru.yandex.net/i?id=336848870-2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430713"/>
            <a:ext cx="906463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5" descr="http://im7-tub-ru.yandex.net/i?id=85426185-4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213100"/>
            <a:ext cx="10080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6" descr="http://im2-tub-ru.yandex.net/i?id=494933769-05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4508500"/>
            <a:ext cx="13684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7" descr="http://im3-tub-ru.yandex.net/i?id=355429544-24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3860800"/>
            <a:ext cx="12969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8" descr="http://im2-tub-ru.yandex.net/i?id=31111660-15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99050" y="4648200"/>
            <a:ext cx="936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Элементы росписи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endParaRPr lang="ru-RU" smtClean="0"/>
          </a:p>
          <a:p>
            <a:pPr lvl="1"/>
            <a:r>
              <a:rPr lang="ru-RU" smtClean="0"/>
              <a:t>бордюры-ленточки;</a:t>
            </a:r>
            <a:endParaRPr lang="ru-RU" sz="3600" smtClean="0"/>
          </a:p>
          <a:p>
            <a:pPr lvl="1"/>
            <a:r>
              <a:rPr lang="ru-RU" smtClean="0"/>
              <a:t>округлые листочки и ягодки;</a:t>
            </a:r>
            <a:endParaRPr lang="ru-RU" sz="3600" smtClean="0"/>
          </a:p>
          <a:p>
            <a:pPr lvl="1"/>
            <a:r>
              <a:rPr lang="ru-RU" smtClean="0"/>
              <a:t>древа;</a:t>
            </a:r>
            <a:endParaRPr lang="ru-RU" sz="3600" smtClean="0"/>
          </a:p>
          <a:p>
            <a:pPr lvl="1"/>
            <a:r>
              <a:rPr lang="ru-RU" smtClean="0"/>
              <a:t>трилистники;</a:t>
            </a:r>
            <a:endParaRPr lang="ru-RU" sz="3600" smtClean="0"/>
          </a:p>
          <a:p>
            <a:pPr lvl="1"/>
            <a:r>
              <a:rPr lang="ru-RU" smtClean="0"/>
              <a:t>тюльпановые цветы;</a:t>
            </a:r>
            <a:endParaRPr lang="ru-RU" sz="3600" smtClean="0"/>
          </a:p>
          <a:p>
            <a:pPr lvl="1"/>
            <a:r>
              <a:rPr lang="ru-RU" smtClean="0"/>
              <a:t>петушки;</a:t>
            </a:r>
            <a:endParaRPr lang="ru-RU" sz="3600" smtClean="0"/>
          </a:p>
          <a:p>
            <a:pPr lvl="1"/>
            <a:r>
              <a:rPr lang="ru-RU" smtClean="0"/>
              <a:t>птица Сирин;</a:t>
            </a:r>
            <a:endParaRPr lang="ru-RU" sz="3600" smtClean="0"/>
          </a:p>
          <a:p>
            <a:endParaRPr lang="ru-RU" smtClean="0"/>
          </a:p>
        </p:txBody>
      </p:sp>
      <p:pic>
        <p:nvPicPr>
          <p:cNvPr id="19459" name="Рисунок 3" descr="http://im4-tub-ru.yandex.net/i?id=319585514-4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590675"/>
            <a:ext cx="14414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http://im8-tub-ru.yandex.net/i?id=456500892-03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41500"/>
            <a:ext cx="143986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 descr="http://im0-tub-ru.yandex.net/i?id=160577137-6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7450" y="4508500"/>
            <a:ext cx="12112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6" descr="http://im5-tub-ru.yandex.net/i?id=304150392-6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1038" y="4622800"/>
            <a:ext cx="13049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8" descr="http://im8-tub-ru.yandex.net/i?id=159755288-24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3644900"/>
            <a:ext cx="12969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Композиции: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/>
            <a:r>
              <a:rPr lang="ru-RU" sz="2400" smtClean="0"/>
              <a:t>в круге – птица Сирин</a:t>
            </a:r>
          </a:p>
          <a:p>
            <a:pPr marL="457200" lvl="1" indent="0"/>
            <a:r>
              <a:rPr lang="ru-RU" sz="2400" smtClean="0"/>
              <a:t>в квадрате – птица Сирин, петушки;</a:t>
            </a:r>
          </a:p>
          <a:p>
            <a:pPr marL="457200" lvl="1" indent="0"/>
            <a:r>
              <a:rPr lang="ru-RU" sz="2400" smtClean="0"/>
              <a:t>в полосе – сюжетная композиция – сценки из повседневной жизни; птица Сирин, петушки и т.д.</a:t>
            </a:r>
          </a:p>
          <a:p>
            <a:endParaRPr lang="ru-RU" smtClean="0"/>
          </a:p>
        </p:txBody>
      </p:sp>
      <p:pic>
        <p:nvPicPr>
          <p:cNvPr id="20483" name="Рисунок 4" descr="http://im6-tub-ru.yandex.net/i?id=18821404-1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3530600"/>
            <a:ext cx="15621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5" descr="http://im3-tub-ru.yandex.net/i?id=311627516-62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25" y="5351463"/>
            <a:ext cx="209391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6" descr="http://im7-tub-ru.yandex.net/i?id=252034400-43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5160963"/>
            <a:ext cx="20161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7" descr="http://im8-tub-ru.yandex.net/i?id=356640629-00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3530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8" descr="http://im2-tub-ru.yandex.net/i?id=18533665-01-16f-336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3603625"/>
            <a:ext cx="1323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Рисунок 9" descr="http://im8-tub-ru.yandex.net/i?id=4459633-01-16f-3363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530600"/>
            <a:ext cx="144145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</a:rPr>
              <a:t>Цвет:</a:t>
            </a:r>
            <a:br>
              <a:rPr lang="ru-RU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 lvl="1">
              <a:buFont typeface="Wingdings" pitchFamily="2" charset="2"/>
              <a:buChar char="§"/>
            </a:pPr>
            <a:r>
              <a:rPr lang="ru-RU" smtClean="0"/>
              <a:t>желтый</a:t>
            </a:r>
          </a:p>
          <a:p>
            <a:pPr lvl="1">
              <a:buFont typeface="Wingdings" pitchFamily="2" charset="2"/>
              <a:buChar char="§"/>
            </a:pPr>
            <a:r>
              <a:rPr lang="ru-RU" smtClean="0"/>
              <a:t>красный</a:t>
            </a:r>
          </a:p>
          <a:p>
            <a:pPr lvl="1">
              <a:buFont typeface="Wingdings" pitchFamily="2" charset="2"/>
              <a:buChar char="§"/>
            </a:pPr>
            <a:r>
              <a:rPr lang="ru-RU" smtClean="0"/>
              <a:t>зеленый</a:t>
            </a:r>
          </a:p>
        </p:txBody>
      </p:sp>
      <p:pic>
        <p:nvPicPr>
          <p:cNvPr id="21507" name="Рисунок 3" descr="http://im6-tub-ru.yandex.net/i?id=141039911-3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565400"/>
            <a:ext cx="18002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 descr="http://im7-tub-ru.yandex.net/i?id=216724238-4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868863"/>
            <a:ext cx="28432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 descr="http://im0-tub-ru.yandex.net/i?id=160168970-6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141663"/>
            <a:ext cx="20161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</TotalTime>
  <Words>189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Corbel</vt:lpstr>
      <vt:lpstr>Arial</vt:lpstr>
      <vt:lpstr>Wingdings 2</vt:lpstr>
      <vt:lpstr>Wingdings</vt:lpstr>
      <vt:lpstr>Wingdings 3</vt:lpstr>
      <vt:lpstr>Calibri</vt:lpstr>
      <vt:lpstr>Модульная</vt:lpstr>
      <vt:lpstr>Модульная</vt:lpstr>
      <vt:lpstr>Модульная</vt:lpstr>
      <vt:lpstr>Модульная</vt:lpstr>
      <vt:lpstr>Модульная</vt:lpstr>
      <vt:lpstr>Модульная</vt:lpstr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Росписи Северной Двины</dc:title>
  <dc:creator>User</dc:creator>
  <cp:lastModifiedBy>Елена</cp:lastModifiedBy>
  <cp:revision>8</cp:revision>
  <dcterms:created xsi:type="dcterms:W3CDTF">2012-02-19T18:42:11Z</dcterms:created>
  <dcterms:modified xsi:type="dcterms:W3CDTF">2012-02-21T10:35:05Z</dcterms:modified>
</cp:coreProperties>
</file>