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6" r:id="rId2"/>
    <p:sldId id="258" r:id="rId3"/>
    <p:sldId id="259" r:id="rId4"/>
    <p:sldId id="260" r:id="rId5"/>
    <p:sldId id="261" r:id="rId6"/>
    <p:sldId id="262" r:id="rId7"/>
    <p:sldId id="263" r:id="rId8"/>
    <p:sldId id="264" r:id="rId9"/>
    <p:sldId id="265" r:id="rId10"/>
    <p:sldId id="269" r:id="rId11"/>
    <p:sldId id="270" r:id="rId12"/>
    <p:sldId id="271" r:id="rId13"/>
    <p:sldId id="272" r:id="rId14"/>
    <p:sldId id="273" r:id="rId15"/>
    <p:sldId id="274" r:id="rId16"/>
    <p:sldId id="275" r:id="rId17"/>
    <p:sldId id="276" r:id="rId18"/>
    <p:sldId id="277" r:id="rId19"/>
    <p:sldId id="279" r:id="rId20"/>
    <p:sldId id="278" r:id="rId21"/>
    <p:sldId id="281" r:id="rId22"/>
    <p:sldId id="282" r:id="rId23"/>
    <p:sldId id="283" r:id="rId24"/>
  </p:sldIdLst>
  <p:sldSz cx="9144000" cy="6858000" type="screen4x3"/>
  <p:notesSz cx="6858000" cy="9144000"/>
  <p:custShowLst>
    <p:custShow name="Лекции о воспитании детей" id="0">
      <p:sldLst>
        <p:sld r:id="rId3"/>
        <p:sld r:id="rId4"/>
        <p:sld r:id="rId5"/>
        <p:sld r:id="rId6"/>
        <p:sld r:id="rId7"/>
        <p:sld r:id="rId8"/>
        <p:sld r:id="rId9"/>
        <p:sld r:id="rId10"/>
      </p:sldLst>
    </p:custShow>
    <p:custShow name="Произвольный показ 1" id="1">
      <p:sldLst>
        <p:sld r:id="rId2"/>
        <p:sld r:id="rId3"/>
        <p:sld r:id="rId4"/>
        <p:sld r:id="rId5"/>
        <p:sld r:id="rId6"/>
        <p:sld r:id="rId7"/>
        <p:sld r:id="rId8"/>
        <p:sld r:id="rId9"/>
        <p:sld r:id="rId10"/>
      </p:sldLst>
    </p:custShow>
    <p:custShow name="О родительском авторитете." id="2">
      <p:sldLst>
        <p:sld r:id="rId12"/>
        <p:sld r:id="rId13"/>
        <p:sld r:id="rId14"/>
        <p:sld r:id="rId15"/>
        <p:sld r:id="rId16"/>
        <p:sld r:id="rId17"/>
        <p:sld r:id="rId18"/>
        <p:sld r:id="rId19"/>
        <p:sld r:id="rId20"/>
        <p:sld r:id="rId21"/>
        <p:sld r:id="rId22"/>
        <p:sld r:id="rId23"/>
        <p:sld r:id="rId24"/>
      </p:sldLst>
    </p:custShow>
  </p:custShow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0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30.04.2012</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30.04.2012</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30.04.2012</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30.04.2012</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audio" Target="file:///C:\Users\&#1080;&#1088;&#1080;&#1085;&#1072;\Desktop\&#1043;&#1088;&#1080;&#1075;%20-%20&#1059;&#1090;&#1088;&#1077;&#1085;&#1085;&#1077;&#1077;%20&#1085;&#1072;&#1089;&#1090;&#1088;&#1086;&#1077;&#1085;&#1080;&#1077;%20(&#1055;&#1077;&#1088;%20&#1043;&#1102;&#1085;&#1090;).mp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285728"/>
            <a:ext cx="8229600" cy="1066800"/>
          </a:xfrm>
        </p:spPr>
        <p:txBody>
          <a:bodyPr>
            <a:normAutofit fontScale="90000"/>
          </a:bodyPr>
          <a:lstStyle/>
          <a:p>
            <a:r>
              <a:rPr lang="ru-RU" dirty="0" smtClean="0"/>
              <a:t>Лекции о воспитании детей в семье. Антон Семёнович Макаренко</a:t>
            </a:r>
            <a:endParaRPr lang="ru-RU" dirty="0"/>
          </a:p>
        </p:txBody>
      </p:sp>
      <p:pic>
        <p:nvPicPr>
          <p:cNvPr id="4" name="Picture 2"/>
          <p:cNvPicPr>
            <a:picLocks noGrp="1" noChangeAspect="1" noChangeArrowheads="1"/>
          </p:cNvPicPr>
          <p:nvPr>
            <p:ph idx="1"/>
          </p:nvPr>
        </p:nvPicPr>
        <p:blipFill>
          <a:blip r:embed="rId2" cstate="print"/>
          <a:stretch>
            <a:fillRect/>
          </a:stretch>
        </p:blipFill>
        <p:spPr bwMode="auto">
          <a:xfrm>
            <a:off x="5286380" y="1571612"/>
            <a:ext cx="3243263" cy="4324350"/>
          </a:xfrm>
          <a:prstGeom prst="rect">
            <a:avLst/>
          </a:prstGeom>
          <a:noFill/>
          <a:ln w="9525">
            <a:noFill/>
            <a:miter lim="800000"/>
            <a:headEnd/>
            <a:tailEnd/>
          </a:ln>
          <a:effectLst/>
        </p:spPr>
      </p:pic>
      <p:sp>
        <p:nvSpPr>
          <p:cNvPr id="5" name="Прямоугольник 4"/>
          <p:cNvSpPr/>
          <p:nvPr/>
        </p:nvSpPr>
        <p:spPr>
          <a:xfrm>
            <a:off x="357158" y="1428736"/>
            <a:ext cx="4071966" cy="4708981"/>
          </a:xfrm>
          <a:prstGeom prst="rect">
            <a:avLst/>
          </a:prstGeom>
        </p:spPr>
        <p:txBody>
          <a:bodyPr wrap="square">
            <a:spAutoFit/>
          </a:bodyPr>
          <a:lstStyle/>
          <a:p>
            <a:r>
              <a:rPr lang="ru-RU" sz="2000" b="1" dirty="0" smtClean="0"/>
              <a:t>1. Общие условия семейного воспитания.</a:t>
            </a:r>
          </a:p>
          <a:p>
            <a:r>
              <a:rPr lang="ru-RU" sz="2000" b="1" dirty="0" smtClean="0"/>
              <a:t>2. О родительском авторитете.</a:t>
            </a:r>
          </a:p>
          <a:p>
            <a:r>
              <a:rPr lang="ru-RU" sz="2000" b="1" dirty="0" smtClean="0"/>
              <a:t>3. Дисциплина.</a:t>
            </a:r>
          </a:p>
          <a:p>
            <a:r>
              <a:rPr lang="ru-RU" sz="2000" b="1" dirty="0" smtClean="0"/>
              <a:t>4. Игра</a:t>
            </a:r>
          </a:p>
          <a:p>
            <a:r>
              <a:rPr lang="ru-RU" sz="2000" b="1" dirty="0" smtClean="0"/>
              <a:t>5. Воспитание в труде.</a:t>
            </a:r>
          </a:p>
          <a:p>
            <a:r>
              <a:rPr lang="ru-RU" sz="2000" b="1" dirty="0" smtClean="0"/>
              <a:t>6. Семейное хозяйство.</a:t>
            </a:r>
          </a:p>
          <a:p>
            <a:r>
              <a:rPr lang="ru-RU" sz="2000" b="1" dirty="0" smtClean="0"/>
              <a:t>7. Половое воспитание.</a:t>
            </a:r>
          </a:p>
          <a:p>
            <a:r>
              <a:rPr lang="ru-RU" sz="2000" b="1" dirty="0" smtClean="0"/>
              <a:t>8. Проблемы воспитания в школе.</a:t>
            </a:r>
          </a:p>
          <a:p>
            <a:r>
              <a:rPr lang="ru-RU" sz="2000" b="1" dirty="0" smtClean="0"/>
              <a:t>9. Методы воспитания.</a:t>
            </a:r>
          </a:p>
          <a:p>
            <a:r>
              <a:rPr lang="ru-RU" sz="2000" b="1" dirty="0" smtClean="0"/>
              <a:t>10. Дисциплина, режим.</a:t>
            </a:r>
          </a:p>
          <a:p>
            <a:r>
              <a:rPr lang="ru-RU" sz="2000" b="1" dirty="0" smtClean="0"/>
              <a:t> 11. Наказания, поощрения.</a:t>
            </a:r>
          </a:p>
          <a:p>
            <a:r>
              <a:rPr lang="ru-RU" sz="2000" b="1" dirty="0" smtClean="0"/>
              <a:t>12. Мысли, суждения, примеры</a:t>
            </a:r>
            <a:r>
              <a:rPr lang="ru-RU" dirty="0" smtClean="0"/>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356" y="642918"/>
            <a:ext cx="5394425" cy="1754326"/>
          </a:xfrm>
          <a:prstGeom prst="rect">
            <a:avLst/>
          </a:prstGeom>
          <a:noFill/>
        </p:spPr>
        <p:txBody>
          <a:bodyPr wrap="square" lIns="91440" tIns="45720" rIns="91440" bIns="45720">
            <a:spAutoFit/>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СПАСИБО ЗА </a:t>
            </a:r>
          </a:p>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ВНИМАНИЕ!</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Рисунок 2" descr="Chrysanthemum.jpg"/>
          <p:cNvPicPr>
            <a:picLocks noChangeAspect="1"/>
          </p:cNvPicPr>
          <p:nvPr/>
        </p:nvPicPr>
        <p:blipFill>
          <a:blip r:embed="rId2" cstate="print"/>
          <a:stretch>
            <a:fillRect/>
          </a:stretch>
        </p:blipFill>
        <p:spPr>
          <a:xfrm>
            <a:off x="1000100" y="2571744"/>
            <a:ext cx="7000892" cy="4000504"/>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745" y="714356"/>
            <a:ext cx="9597499" cy="923330"/>
          </a:xfrm>
          <a:prstGeom prst="rect">
            <a:avLst/>
          </a:prstGeom>
          <a:solidFill>
            <a:schemeClr val="accent3">
              <a:lumMod val="20000"/>
              <a:lumOff val="80000"/>
            </a:schemeClr>
          </a:solidFill>
        </p:spPr>
        <p:txBody>
          <a:bodyPr wrap="square" lIns="91440" tIns="45720" rIns="91440" bIns="45720">
            <a:spAutoFit/>
          </a:bodyPr>
          <a:lstStyle/>
          <a:p>
            <a:pPr algn="ctr"/>
            <a:r>
              <a:rPr lang="ru-RU" sz="54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Тема: Об авторитете.</a:t>
            </a:r>
          </a:p>
        </p:txBody>
      </p:sp>
      <p:sp>
        <p:nvSpPr>
          <p:cNvPr id="3" name="Прямоугольник 2"/>
          <p:cNvSpPr/>
          <p:nvPr/>
        </p:nvSpPr>
        <p:spPr>
          <a:xfrm>
            <a:off x="0" y="1714488"/>
            <a:ext cx="8358246" cy="5847755"/>
          </a:xfrm>
          <a:prstGeom prst="rect">
            <a:avLst/>
          </a:prstGeom>
          <a:solidFill>
            <a:schemeClr val="accent2">
              <a:lumMod val="60000"/>
              <a:lumOff val="40000"/>
            </a:schemeClr>
          </a:solidFill>
        </p:spPr>
        <p:txBody>
          <a:bodyPr wrap="square" lIns="91440" tIns="45720" rIns="91440" bIns="45720">
            <a:spAutoFit/>
          </a:bodyPr>
          <a:lstStyle/>
          <a:p>
            <a:pPr algn="ctr"/>
            <a:r>
              <a:rPr lang="ru-RU"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План.</a:t>
            </a:r>
          </a:p>
          <a:p>
            <a:pPr algn="ctr"/>
            <a:r>
              <a:rPr lang="ru-RU"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 Родительский авторитет.</a:t>
            </a:r>
          </a:p>
          <a:p>
            <a:pPr algn="ctr"/>
            <a:r>
              <a:rPr lang="ru-RU"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 Виды  ложного авторитета.</a:t>
            </a:r>
          </a:p>
          <a:p>
            <a:pPr algn="ctr"/>
            <a:r>
              <a:rPr lang="ru-RU" sz="4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3. В заключение.</a:t>
            </a:r>
          </a:p>
          <a:p>
            <a:pPr algn="ctr">
              <a:buFontTx/>
              <a:buChar char="-"/>
            </a:pPr>
            <a:endPar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buFontTx/>
              <a:buChar char="-"/>
            </a:pPr>
            <a:endParaRPr lang="ru-RU"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9" name="Григ - Утреннее настроение (Пер Гюнт).mp3">
            <a:hlinkClick r:id="" action="ppaction://media"/>
          </p:cNvPr>
          <p:cNvPicPr>
            <a:picLocks noRot="1" noChangeAspect="1"/>
          </p:cNvPicPr>
          <p:nvPr>
            <a:audioFile r:link="rId1"/>
          </p:nvPr>
        </p:nvPicPr>
        <p:blipFill>
          <a:blip r:embed="rId3" cstate="print"/>
          <a:stretch>
            <a:fillRect/>
          </a:stretch>
        </p:blipFill>
        <p:spPr>
          <a:xfrm>
            <a:off x="7786710" y="6357958"/>
            <a:ext cx="304800" cy="3048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0" fill="hold"/>
                                        <p:tgtEl>
                                          <p:spTgt spid="2"/>
                                        </p:tgtEl>
                                        <p:attrNameLst>
                                          <p:attrName>ppt_x</p:attrName>
                                        </p:attrNameLst>
                                      </p:cBhvr>
                                      <p:tavLst>
                                        <p:tav tm="0">
                                          <p:val>
                                            <p:strVal val="#ppt_x"/>
                                          </p:val>
                                        </p:tav>
                                        <p:tav tm="100000">
                                          <p:val>
                                            <p:strVal val="#ppt_x"/>
                                          </p:val>
                                        </p:tav>
                                      </p:tavLst>
                                    </p:anim>
                                    <p:anim calcmode="lin" valueType="num">
                                      <p:cBhvr additive="base">
                                        <p:cTn id="12"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0" fill="hold"/>
                                        <p:tgtEl>
                                          <p:spTgt spid="3"/>
                                        </p:tgtEl>
                                        <p:attrNameLst>
                                          <p:attrName>ppt_x</p:attrName>
                                        </p:attrNameLst>
                                      </p:cBhvr>
                                      <p:tavLst>
                                        <p:tav tm="0">
                                          <p:val>
                                            <p:strVal val="#ppt_x"/>
                                          </p:val>
                                        </p:tav>
                                        <p:tav tm="100000">
                                          <p:val>
                                            <p:strVal val="#ppt_x"/>
                                          </p:val>
                                        </p:tav>
                                      </p:tavLst>
                                    </p:anim>
                                    <p:anim calcmode="lin" valueType="num">
                                      <p:cBhvr additive="base">
                                        <p:cTn id="1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21">
                <p:cTn id="19"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6097" y="642918"/>
            <a:ext cx="6131807" cy="923330"/>
          </a:xfrm>
          <a:prstGeom prst="rect">
            <a:avLst/>
          </a:prstGeom>
          <a:solidFill>
            <a:schemeClr val="tx1"/>
          </a:solidFill>
        </p:spPr>
        <p:txBody>
          <a:bodyPr wrap="square" lIns="91440" tIns="45720" rIns="91440" bIns="45720">
            <a:spAutoFit/>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Подавления:</a:t>
            </a:r>
            <a:endPar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428596" y="1714488"/>
            <a:ext cx="8143932" cy="5016758"/>
          </a:xfrm>
          <a:prstGeom prst="rect">
            <a:avLst/>
          </a:prstGeom>
          <a:solidFill>
            <a:srgbClr val="00B0F0"/>
          </a:solidFill>
        </p:spPr>
        <p:txBody>
          <a:bodyPr wrap="square" rtlCol="0">
            <a:spAutoFit/>
          </a:bodyPr>
          <a:lstStyle/>
          <a:p>
            <a:r>
              <a:rPr lang="ru-RU" sz="3200" b="1" dirty="0" smtClean="0"/>
              <a:t> Если отец дома всегда рычит,  всегда сердит,  за каждый пустяк разражается громом, при всяком удобном и  неудобном случае хватается за палку или за ремень,</a:t>
            </a:r>
          </a:p>
          <a:p>
            <a:r>
              <a:rPr lang="ru-RU" sz="3200" b="1" dirty="0" smtClean="0"/>
              <a:t>на  каждый  вопрос  отвечает грубостью,  каждую  вину  ребенка  отмечает</a:t>
            </a:r>
          </a:p>
          <a:p>
            <a:r>
              <a:rPr lang="ru-RU" sz="3200" b="1" dirty="0" smtClean="0"/>
              <a:t>наказанием, - то это и есть авторитет подавления. </a:t>
            </a:r>
            <a:endParaRPr lang="ru-RU" sz="32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88173" y="500042"/>
            <a:ext cx="4767652" cy="923330"/>
          </a:xfrm>
          <a:prstGeom prst="rect">
            <a:avLst/>
          </a:prstGeom>
          <a:solidFill>
            <a:srgbClr val="FF00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Расстояния:</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285720" y="1857364"/>
            <a:ext cx="8215370" cy="4524315"/>
          </a:xfrm>
          <a:prstGeom prst="rect">
            <a:avLst/>
          </a:prstGeom>
          <a:solidFill>
            <a:schemeClr val="accent2"/>
          </a:solidFill>
        </p:spPr>
        <p:txBody>
          <a:bodyPr wrap="square" rtlCol="0">
            <a:spAutoFit/>
          </a:bodyPr>
          <a:lstStyle/>
          <a:p>
            <a:r>
              <a:rPr lang="ru-RU" b="1" dirty="0" smtClean="0">
                <a:solidFill>
                  <a:schemeClr val="bg1"/>
                </a:solidFill>
              </a:rPr>
              <a:t>Есть такие отцы, да и матери, которые серьезно</a:t>
            </a:r>
          </a:p>
          <a:p>
            <a:r>
              <a:rPr lang="ru-RU" b="1" dirty="0" smtClean="0">
                <a:solidFill>
                  <a:schemeClr val="bg1"/>
                </a:solidFill>
              </a:rPr>
              <a:t>убеждены в  следующем:  чтобы  дети  слушались,  нужно  поменьше с  ними разговаривать,  подальше  держаться,  изредка  только  выступать в  виде начальства.  Особенно любили этот вид в некоторых старых интеллигентских</a:t>
            </a:r>
          </a:p>
          <a:p>
            <a:r>
              <a:rPr lang="ru-RU" b="1" dirty="0" smtClean="0">
                <a:solidFill>
                  <a:schemeClr val="bg1"/>
                </a:solidFill>
              </a:rPr>
              <a:t>семьях.  Здесь сплошь и рядом у отца какой-нибудь отдельный кабинет,  из которого  он  показывается  изредка,   как  первосвященник.  Обедает  он отдельно, развлекается отдельно, даже свои распоряжения по вверенной ему семье,  он передает через мать.</a:t>
            </a:r>
          </a:p>
          <a:p>
            <a:r>
              <a:rPr lang="ru-RU" b="1" dirty="0" smtClean="0">
                <a:solidFill>
                  <a:schemeClr val="bg1"/>
                </a:solidFill>
              </a:rPr>
              <a:t>   Бывают и такие матери:  у них своя жизнь,  свои интересы, свои мысли.</a:t>
            </a:r>
          </a:p>
          <a:p>
            <a:r>
              <a:rPr lang="ru-RU" b="1" dirty="0" smtClean="0">
                <a:solidFill>
                  <a:schemeClr val="bg1"/>
                </a:solidFill>
              </a:rPr>
              <a:t>Дети находятся в ведении бабушки или даже домработницы.</a:t>
            </a:r>
          </a:p>
          <a:p>
            <a:r>
              <a:rPr lang="ru-RU" b="1" dirty="0" smtClean="0">
                <a:solidFill>
                  <a:schemeClr val="bg1"/>
                </a:solidFill>
              </a:rPr>
              <a:t>   Нечего и говорить,  что такой авторитет не приносит никакой пользы, а  такая семья не может быть названа  современной семьей.</a:t>
            </a:r>
            <a:endParaRPr lang="ru-RU" b="1"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13819" y="785794"/>
            <a:ext cx="4716356" cy="923330"/>
          </a:xfrm>
          <a:prstGeom prst="rect">
            <a:avLst/>
          </a:prstGeom>
          <a:solidFill>
            <a:schemeClr val="accent4"/>
          </a:solid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Чванства:</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Box 2"/>
          <p:cNvSpPr txBox="1"/>
          <p:nvPr/>
        </p:nvSpPr>
        <p:spPr>
          <a:xfrm>
            <a:off x="785786" y="2000240"/>
            <a:ext cx="7929618" cy="3970318"/>
          </a:xfrm>
          <a:prstGeom prst="rect">
            <a:avLst/>
          </a:prstGeom>
          <a:solidFill>
            <a:schemeClr val="accent4"/>
          </a:solidFill>
        </p:spPr>
        <p:txBody>
          <a:bodyPr wrap="square" rtlCol="0">
            <a:spAutoFit/>
          </a:bodyPr>
          <a:lstStyle/>
          <a:p>
            <a:r>
              <a:rPr lang="ru-RU" dirty="0" smtClean="0"/>
              <a:t> </a:t>
            </a:r>
            <a:r>
              <a:rPr lang="ru-RU" b="1" dirty="0" smtClean="0">
                <a:solidFill>
                  <a:schemeClr val="bg1"/>
                </a:solidFill>
              </a:rPr>
              <a:t>Это  особый  вид  авторитета  расстояния,  но,</a:t>
            </a:r>
          </a:p>
          <a:p>
            <a:r>
              <a:rPr lang="ru-RU" b="1" dirty="0" smtClean="0">
                <a:solidFill>
                  <a:schemeClr val="bg1"/>
                </a:solidFill>
              </a:rPr>
              <a:t>пожалуй, более вредный. Некоторые люди считают,  что они -  самые заслуженные, самые  важные  деятели,  и  показывают  эту  важность  на  каждом  шагу, показывают и своим детям. Дома они даже больше пыжатся и надуваются, чем на работе,  они только и делают,  что толкуют о своих достоинствах,  они высокомерно  относятся  к  остальным  людям.  Бывает  очень  часто,  что пораженные таким видом отца, начинают чваниться и дети. Перед товарищами</a:t>
            </a:r>
          </a:p>
          <a:p>
            <a:r>
              <a:rPr lang="ru-RU" b="1" dirty="0" smtClean="0">
                <a:solidFill>
                  <a:schemeClr val="bg1"/>
                </a:solidFill>
              </a:rPr>
              <a:t>они тоже выступают не  иначе,  как с  хвастливым словом,  на каждом шагу повторяя:  мой  папа  -  начальник,  мой  папа -  писатель,  мой  папа - командир,  мой папа -  знаменитость. В этой атмосфере высокомерия важный папа уже не может разобрать,  куда идут его дети и  кого он воспитывает.</a:t>
            </a:r>
            <a:endParaRPr lang="ru-RU" b="1"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643050"/>
            <a:ext cx="8929718" cy="4801314"/>
          </a:xfrm>
          <a:prstGeom prst="rect">
            <a:avLst/>
          </a:prstGeom>
          <a:solidFill>
            <a:srgbClr val="002060"/>
          </a:solidFill>
        </p:spPr>
        <p:txBody>
          <a:bodyPr wrap="square">
            <a:spAutoFit/>
          </a:bodyPr>
          <a:lstStyle/>
          <a:p>
            <a:r>
              <a:rPr lang="ru-RU" dirty="0" smtClean="0">
                <a:solidFill>
                  <a:schemeClr val="bg1"/>
                </a:solidFill>
              </a:rPr>
              <a:t>В  этом  случае  родители  больше  обращают</a:t>
            </a:r>
          </a:p>
          <a:p>
            <a:r>
              <a:rPr lang="ru-RU" dirty="0" smtClean="0">
                <a:solidFill>
                  <a:schemeClr val="bg1"/>
                </a:solidFill>
              </a:rPr>
              <a:t>внимания на  детей,  больше работают,  но работают,  как бюрократы.  Они</a:t>
            </a:r>
          </a:p>
          <a:p>
            <a:r>
              <a:rPr lang="ru-RU" dirty="0" smtClean="0">
                <a:solidFill>
                  <a:schemeClr val="bg1"/>
                </a:solidFill>
              </a:rPr>
              <a:t>уверены в  том,  что дети должны каждое родительское слово выслушивать с</a:t>
            </a:r>
          </a:p>
          <a:p>
            <a:r>
              <a:rPr lang="ru-RU" dirty="0" smtClean="0">
                <a:solidFill>
                  <a:schemeClr val="bg1"/>
                </a:solidFill>
              </a:rPr>
              <a:t>трепетом,  что  слово их  -  это  святыня.  Свои распоряжения они отдают</a:t>
            </a:r>
          </a:p>
          <a:p>
            <a:r>
              <a:rPr lang="ru-RU" dirty="0" smtClean="0">
                <a:solidFill>
                  <a:schemeClr val="bg1"/>
                </a:solidFill>
              </a:rPr>
              <a:t>холодным тоном,  и  раз  оно отдано,  то  немедленно становится законом.</a:t>
            </a:r>
          </a:p>
          <a:p>
            <a:r>
              <a:rPr lang="ru-RU" dirty="0" smtClean="0">
                <a:solidFill>
                  <a:schemeClr val="bg1"/>
                </a:solidFill>
              </a:rPr>
              <a:t>Такие родители больше всего боятся,  как бы  дети не подумали,  что папа</a:t>
            </a:r>
          </a:p>
          <a:p>
            <a:r>
              <a:rPr lang="ru-RU" dirty="0" smtClean="0">
                <a:solidFill>
                  <a:schemeClr val="bg1"/>
                </a:solidFill>
              </a:rPr>
              <a:t>ошибся,  что папа человек не  твердый.  Если такой папа сказал:  "Завтра</a:t>
            </a:r>
          </a:p>
          <a:p>
            <a:r>
              <a:rPr lang="ru-RU" dirty="0" smtClean="0">
                <a:solidFill>
                  <a:schemeClr val="bg1"/>
                </a:solidFill>
              </a:rPr>
              <a:t>будет дождь,  гулять нельзя",  то хотя бы завтра была и  хорошая погода,</a:t>
            </a:r>
          </a:p>
          <a:p>
            <a:r>
              <a:rPr lang="ru-RU" dirty="0" smtClean="0">
                <a:solidFill>
                  <a:schemeClr val="bg1"/>
                </a:solidFill>
              </a:rPr>
              <a:t>все же  считается,  что гулять нельзя.  Папе не понравилась какая-нибудь</a:t>
            </a:r>
          </a:p>
          <a:p>
            <a:r>
              <a:rPr lang="ru-RU" dirty="0" smtClean="0">
                <a:solidFill>
                  <a:schemeClr val="bg1"/>
                </a:solidFill>
              </a:rPr>
              <a:t>кинокартина,  он вообще запретил детям ходить в  кино,  в том числе и на</a:t>
            </a:r>
          </a:p>
          <a:p>
            <a:r>
              <a:rPr lang="ru-RU" dirty="0" smtClean="0">
                <a:solidFill>
                  <a:schemeClr val="bg1"/>
                </a:solidFill>
              </a:rPr>
              <a:t>хорошие картины.  Папа наказал ребенка,  потом обнаружилось, что ребенок</a:t>
            </a:r>
          </a:p>
          <a:p>
            <a:r>
              <a:rPr lang="ru-RU" dirty="0" smtClean="0">
                <a:solidFill>
                  <a:schemeClr val="bg1"/>
                </a:solidFill>
              </a:rPr>
              <a:t>не так виноват,  как казалось сначала,  папа ни за что не отменит своего</a:t>
            </a:r>
          </a:p>
          <a:p>
            <a:r>
              <a:rPr lang="ru-RU" dirty="0" smtClean="0">
                <a:solidFill>
                  <a:schemeClr val="bg1"/>
                </a:solidFill>
              </a:rPr>
              <a:t>наказания:  раз я сказал,  так и должно быть. На каждый день хватает для</a:t>
            </a:r>
          </a:p>
          <a:p>
            <a:r>
              <a:rPr lang="ru-RU" dirty="0" smtClean="0">
                <a:solidFill>
                  <a:schemeClr val="bg1"/>
                </a:solidFill>
              </a:rPr>
              <a:t>такого папы дела, в каждом движении ребенка он видит нарушение порядка и</a:t>
            </a:r>
          </a:p>
          <a:p>
            <a:r>
              <a:rPr lang="ru-RU" dirty="0" smtClean="0">
                <a:solidFill>
                  <a:schemeClr val="bg1"/>
                </a:solidFill>
              </a:rPr>
              <a:t>законности и  пристает к нему с новыми законами и распоряжениями.  Жизнь</a:t>
            </a:r>
          </a:p>
          <a:p>
            <a:r>
              <a:rPr lang="ru-RU" dirty="0" smtClean="0">
                <a:solidFill>
                  <a:schemeClr val="bg1"/>
                </a:solidFill>
              </a:rPr>
              <a:t>ребенка,  его интересы, его рост проходят мимо такого папы незаметно; он</a:t>
            </a:r>
          </a:p>
          <a:p>
            <a:r>
              <a:rPr lang="ru-RU" dirty="0" smtClean="0">
                <a:solidFill>
                  <a:schemeClr val="bg1"/>
                </a:solidFill>
              </a:rPr>
              <a:t>ничего не видит, кроме своего бюрократического начальствования в семье.</a:t>
            </a:r>
            <a:endParaRPr lang="ru-RU" dirty="0">
              <a:solidFill>
                <a:schemeClr val="bg1"/>
              </a:solidFill>
            </a:endParaRPr>
          </a:p>
        </p:txBody>
      </p:sp>
      <p:sp>
        <p:nvSpPr>
          <p:cNvPr id="3" name="Прямоугольник 2"/>
          <p:cNvSpPr/>
          <p:nvPr/>
        </p:nvSpPr>
        <p:spPr>
          <a:xfrm>
            <a:off x="1772194" y="428604"/>
            <a:ext cx="5599611" cy="923330"/>
          </a:xfrm>
          <a:prstGeom prst="rect">
            <a:avLst/>
          </a:prstGeom>
          <a:solidFill>
            <a:srgbClr val="FF0000"/>
          </a:solidFill>
        </p:spPr>
        <p:txBody>
          <a:bodyPr wrap="square" lIns="91440" tIns="45720" rIns="91440" bIns="45720">
            <a:spAutoFit/>
          </a:bodyPr>
          <a:lstStyle/>
          <a:p>
            <a:pPr algn="ctr"/>
            <a:r>
              <a:rPr lang="ru-RU"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Педантизма:</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39095" y="428604"/>
            <a:ext cx="5065810" cy="923330"/>
          </a:xfrm>
          <a:prstGeom prst="rect">
            <a:avLst/>
          </a:prstGeom>
          <a:solidFill>
            <a:srgbClr val="FFFF00"/>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Резонёрства:</a:t>
            </a:r>
            <a:endParaRPr lang="ru-RU"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Прямоугольник 2"/>
          <p:cNvSpPr/>
          <p:nvPr/>
        </p:nvSpPr>
        <p:spPr>
          <a:xfrm>
            <a:off x="428564" y="1285861"/>
            <a:ext cx="8715436" cy="4401205"/>
          </a:xfrm>
          <a:prstGeom prst="rect">
            <a:avLst/>
          </a:prstGeom>
          <a:solidFill>
            <a:schemeClr val="accent6"/>
          </a:solidFill>
        </p:spPr>
        <p:txBody>
          <a:bodyPr wrap="square">
            <a:spAutoFit/>
          </a:bodyPr>
          <a:lstStyle/>
          <a:p>
            <a:r>
              <a:rPr lang="ru-RU" sz="2000" b="1" dirty="0" smtClean="0">
                <a:solidFill>
                  <a:schemeClr val="bg1"/>
                </a:solidFill>
              </a:rPr>
              <a:t>В  этом  случае  родители  буквально заедают</a:t>
            </a:r>
          </a:p>
          <a:p>
            <a:r>
              <a:rPr lang="ru-RU" sz="2000" b="1" dirty="0" smtClean="0">
                <a:solidFill>
                  <a:schemeClr val="bg1"/>
                </a:solidFill>
              </a:rPr>
              <a:t>детскую  жизнь  бесконечными  поучениями  и  назидательными разговорами.</a:t>
            </a:r>
          </a:p>
          <a:p>
            <a:r>
              <a:rPr lang="ru-RU" sz="2000" b="1" dirty="0" smtClean="0">
                <a:solidFill>
                  <a:schemeClr val="bg1"/>
                </a:solidFill>
              </a:rPr>
              <a:t>Вместо того  чтобы сказать ребенку несколько слов,  может быть,  даже  в шутливом тоне,  родитель усаживает его против себя и  начинает скучную и надоедливую речь.  Такие родители уверены,  что в  поучениях заключается главная педагогическая мудрость.  </a:t>
            </a:r>
          </a:p>
          <a:p>
            <a:r>
              <a:rPr lang="ru-RU" sz="2000" b="1" dirty="0" smtClean="0">
                <a:solidFill>
                  <a:schemeClr val="bg1"/>
                </a:solidFill>
              </a:rPr>
              <a:t>В  такой  семье всегда мало  радости и  улыбки.  Родители изо всех сил стараются быть добродетельными, они хотят в глазах детей быть непогрешимыми.  Но они забывают,  что дети -  это не</a:t>
            </a:r>
          </a:p>
          <a:p>
            <a:r>
              <a:rPr lang="ru-RU" sz="2000" b="1" dirty="0" smtClean="0">
                <a:solidFill>
                  <a:schemeClr val="bg1"/>
                </a:solidFill>
              </a:rPr>
              <a:t>взрослые,  что у детей своя жизнь и что нужно эту жизнь уважать. </a:t>
            </a:r>
            <a:endParaRPr lang="ru-RU" sz="2000" b="1" dirty="0">
              <a:solidFill>
                <a:schemeClr val="bg1"/>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2460" y="428604"/>
            <a:ext cx="3179076" cy="923330"/>
          </a:xfrm>
          <a:prstGeom prst="rect">
            <a:avLst/>
          </a:prstGeom>
          <a:solidFill>
            <a:srgbClr val="FF0000"/>
          </a:solidFill>
        </p:spPr>
        <p:txBody>
          <a:bodyPr wrap="square" lIns="91440" tIns="45720" rIns="91440" bIns="45720">
            <a:spAutoFit/>
          </a:bodyPr>
          <a:lstStyle/>
          <a:p>
            <a:pPr algn="ctr"/>
            <a:r>
              <a:rPr lang="ru-RU" sz="54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Любви:</a:t>
            </a:r>
            <a:endParaRPr lang="ru-RU"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
        <p:nvSpPr>
          <p:cNvPr id="3" name="Прямоугольник 2"/>
          <p:cNvSpPr/>
          <p:nvPr/>
        </p:nvSpPr>
        <p:spPr>
          <a:xfrm>
            <a:off x="0" y="1714488"/>
            <a:ext cx="8929718" cy="4801314"/>
          </a:xfrm>
          <a:prstGeom prst="rect">
            <a:avLst/>
          </a:prstGeom>
          <a:solidFill>
            <a:srgbClr val="FF0000"/>
          </a:solidFill>
        </p:spPr>
        <p:txBody>
          <a:bodyPr wrap="square">
            <a:spAutoFit/>
          </a:bodyPr>
          <a:lstStyle/>
          <a:p>
            <a:r>
              <a:rPr lang="ru-RU" dirty="0" smtClean="0">
                <a:solidFill>
                  <a:schemeClr val="bg1"/>
                </a:solidFill>
              </a:rPr>
              <a:t>Многие родители убеждены: чтобы дети слушались, нужно, чтобы</a:t>
            </a:r>
          </a:p>
          <a:p>
            <a:r>
              <a:rPr lang="ru-RU" dirty="0" smtClean="0">
                <a:solidFill>
                  <a:schemeClr val="bg1"/>
                </a:solidFill>
              </a:rPr>
              <a:t>они любили родителей, а чтобы заслужить эту любовь, необходимо на каждом</a:t>
            </a:r>
          </a:p>
          <a:p>
            <a:r>
              <a:rPr lang="ru-RU" dirty="0" smtClean="0">
                <a:solidFill>
                  <a:schemeClr val="bg1"/>
                </a:solidFill>
              </a:rPr>
              <a:t>шагу   показывать  детям   свою   родительскую  любовь.   Нежные  слова,</a:t>
            </a:r>
          </a:p>
          <a:p>
            <a:r>
              <a:rPr lang="ru-RU" dirty="0" smtClean="0">
                <a:solidFill>
                  <a:schemeClr val="bg1"/>
                </a:solidFill>
              </a:rPr>
              <a:t>бесконечные лобзания,  ласки,  признания сыплются на детей в  совершенно</a:t>
            </a:r>
          </a:p>
          <a:p>
            <a:r>
              <a:rPr lang="ru-RU" dirty="0" smtClean="0">
                <a:solidFill>
                  <a:schemeClr val="bg1"/>
                </a:solidFill>
              </a:rPr>
              <a:t>избыточном количестве.  Если  ребенок не  слушается,  у  него немедленно</a:t>
            </a:r>
          </a:p>
          <a:p>
            <a:r>
              <a:rPr lang="ru-RU" dirty="0" smtClean="0">
                <a:solidFill>
                  <a:schemeClr val="bg1"/>
                </a:solidFill>
              </a:rPr>
              <a:t>спрашивают:  "Значит,  ты  папу не  любишь?"  Родители ревниво следят за</a:t>
            </a:r>
          </a:p>
          <a:p>
            <a:r>
              <a:rPr lang="ru-RU" dirty="0" smtClean="0">
                <a:solidFill>
                  <a:schemeClr val="bg1"/>
                </a:solidFill>
              </a:rPr>
              <a:t>выражением детских глаз и требуют нежности и любви. Часто мать при детях</a:t>
            </a:r>
          </a:p>
          <a:p>
            <a:r>
              <a:rPr lang="ru-RU" dirty="0" smtClean="0">
                <a:solidFill>
                  <a:schemeClr val="bg1"/>
                </a:solidFill>
              </a:rPr>
              <a:t>рассказывает знакомым:  "Он страшно любит папу и страшно любит меня,  он</a:t>
            </a:r>
          </a:p>
          <a:p>
            <a:r>
              <a:rPr lang="ru-RU" dirty="0" smtClean="0">
                <a:solidFill>
                  <a:schemeClr val="bg1"/>
                </a:solidFill>
              </a:rPr>
              <a:t>такой нежный ребенок...".</a:t>
            </a:r>
          </a:p>
          <a:p>
            <a:r>
              <a:rPr lang="ru-RU" dirty="0" smtClean="0">
                <a:solidFill>
                  <a:schemeClr val="bg1"/>
                </a:solidFill>
              </a:rPr>
              <a:t>   Такая семья настолько погружается в  море сентиментальности и  нежных</a:t>
            </a:r>
          </a:p>
          <a:p>
            <a:r>
              <a:rPr lang="ru-RU" dirty="0" smtClean="0">
                <a:solidFill>
                  <a:schemeClr val="bg1"/>
                </a:solidFill>
              </a:rPr>
              <a:t>чувств,  что  уже  ничего другого не  замечает.  Мимо внимания родителей</a:t>
            </a:r>
          </a:p>
          <a:p>
            <a:r>
              <a:rPr lang="ru-RU" dirty="0" smtClean="0">
                <a:solidFill>
                  <a:schemeClr val="bg1"/>
                </a:solidFill>
              </a:rPr>
              <a:t>проходят многие важные мелочи семейного воспитания.  Ребенок все  должен</a:t>
            </a:r>
          </a:p>
          <a:p>
            <a:r>
              <a:rPr lang="ru-RU" dirty="0" smtClean="0">
                <a:solidFill>
                  <a:schemeClr val="bg1"/>
                </a:solidFill>
              </a:rPr>
              <a:t>делать из любви к родителям.</a:t>
            </a:r>
          </a:p>
          <a:p>
            <a:r>
              <a:rPr lang="ru-RU" dirty="0" smtClean="0">
                <a:solidFill>
                  <a:schemeClr val="bg1"/>
                </a:solidFill>
              </a:rPr>
              <a:t>   В этой линии много опасных мест.  Здесь вырастает семейный эгоизм.  У</a:t>
            </a:r>
          </a:p>
          <a:p>
            <a:r>
              <a:rPr lang="ru-RU" dirty="0" smtClean="0">
                <a:solidFill>
                  <a:schemeClr val="bg1"/>
                </a:solidFill>
              </a:rPr>
              <a:t>детей, конечно, не хватает сил на такую любовь. Очень скоро они замечают,</a:t>
            </a:r>
          </a:p>
          <a:p>
            <a:r>
              <a:rPr lang="ru-RU" dirty="0" smtClean="0">
                <a:solidFill>
                  <a:schemeClr val="bg1"/>
                </a:solidFill>
              </a:rPr>
              <a:t>что  папу и  маму можно как  угодно обмануть,  только нужно это делать с</a:t>
            </a:r>
          </a:p>
          <a:p>
            <a:r>
              <a:rPr lang="ru-RU" dirty="0" smtClean="0">
                <a:solidFill>
                  <a:schemeClr val="bg1"/>
                </a:solidFill>
              </a:rPr>
              <a:t>нежным выражением.</a:t>
            </a:r>
            <a:endParaRPr lang="ru-RU"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84301" y="285728"/>
            <a:ext cx="3775394" cy="923330"/>
          </a:xfrm>
          <a:prstGeom prst="rect">
            <a:avLst/>
          </a:prstGeom>
          <a:solidFill>
            <a:schemeClr val="accent5">
              <a:lumMod val="60000"/>
              <a:lumOff val="40000"/>
            </a:schemeClr>
          </a:solidFill>
        </p:spPr>
        <p:txBody>
          <a:bodyPr wrap="square" lIns="91440" tIns="45720" rIns="91440" bIns="45720">
            <a:spAutoFit/>
          </a:bodyPr>
          <a:lstStyle/>
          <a:p>
            <a:pPr algn="ct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Доброты:</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рямоугольник 2"/>
          <p:cNvSpPr/>
          <p:nvPr/>
        </p:nvSpPr>
        <p:spPr>
          <a:xfrm>
            <a:off x="285720" y="1500174"/>
            <a:ext cx="8715436" cy="5262979"/>
          </a:xfrm>
          <a:prstGeom prst="rect">
            <a:avLst/>
          </a:prstGeom>
          <a:solidFill>
            <a:schemeClr val="tx2"/>
          </a:solidFill>
        </p:spPr>
        <p:txBody>
          <a:bodyPr wrap="square">
            <a:spAutoFit/>
          </a:bodyPr>
          <a:lstStyle/>
          <a:p>
            <a:r>
              <a:rPr lang="ru-RU" sz="2400" b="1" dirty="0" smtClean="0">
                <a:solidFill>
                  <a:schemeClr val="bg1"/>
                </a:solidFill>
              </a:rPr>
              <a:t>Папа  или  мама  выступают перед ребенком в  образе</a:t>
            </a:r>
          </a:p>
          <a:p>
            <a:r>
              <a:rPr lang="ru-RU" sz="2400" b="1" dirty="0" smtClean="0">
                <a:solidFill>
                  <a:schemeClr val="bg1"/>
                </a:solidFill>
              </a:rPr>
              <a:t>доброго ангела. Они все разрешают, им ничего не жаль, они не скупые, они замечательные родители.  Они боятся всяких конфликтов,  они предпочитают семейный мир,  они  готовы чем угодно пожертвовать,  только бы  все было благополучно. Очень скоро в такой семье дети начинают просто командовать родителями,  родительское непротивление открывает самый  широкий простор для  детских желаний,  капризов,  требований.  Иногда родители позволяют</a:t>
            </a:r>
          </a:p>
          <a:p>
            <a:r>
              <a:rPr lang="ru-RU" sz="2400" b="1" dirty="0" smtClean="0">
                <a:solidFill>
                  <a:schemeClr val="bg1"/>
                </a:solidFill>
              </a:rPr>
              <a:t>себе небольшое сопротивление,  но  уже поздно,  в  семье уже образовался  вредный опыт.</a:t>
            </a:r>
            <a:endParaRPr lang="ru-RU" sz="2400" b="1" dirty="0">
              <a:solidFill>
                <a:schemeClr val="bg1"/>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10939" y="642918"/>
            <a:ext cx="3522118" cy="923330"/>
          </a:xfrm>
          <a:prstGeom prst="rect">
            <a:avLst/>
          </a:prstGeom>
          <a:solidFill>
            <a:schemeClr val="bg2"/>
          </a:solidFill>
        </p:spPr>
        <p:txBody>
          <a:bodyPr wrap="square" lIns="91440" tIns="45720" rIns="91440" bIns="45720">
            <a:spAutoFit/>
          </a:bodyPr>
          <a:lstStyle/>
          <a:p>
            <a:pPr algn="ctr"/>
            <a:r>
              <a:rPr lang="ru-RU"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Дружбы:</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Прямоугольник 2"/>
          <p:cNvSpPr/>
          <p:nvPr/>
        </p:nvSpPr>
        <p:spPr>
          <a:xfrm>
            <a:off x="214282" y="2071678"/>
            <a:ext cx="8929718" cy="3970318"/>
          </a:xfrm>
          <a:prstGeom prst="rect">
            <a:avLst/>
          </a:prstGeom>
          <a:solidFill>
            <a:srgbClr val="92D050"/>
          </a:solidFill>
        </p:spPr>
        <p:txBody>
          <a:bodyPr wrap="square">
            <a:spAutoFit/>
          </a:bodyPr>
          <a:lstStyle/>
          <a:p>
            <a:r>
              <a:rPr lang="ru-RU" b="1" dirty="0" smtClean="0"/>
              <a:t>Довольно часто еще и  дети не  родились,  а  между</a:t>
            </a:r>
          </a:p>
          <a:p>
            <a:r>
              <a:rPr lang="ru-RU" b="1" dirty="0" smtClean="0"/>
              <a:t>родителями есть уже договор:  наши дети будут нашими друзьями.  В  общем это,  конечно,  хорошо.  Отец и  сын,  мать и дочь могут быть друзьями и должны  быть  друзьями,  но  все  же  родители остаются старшими членами семейного коллектива, и дети все же остаются воспитанниками. Если дружба достигнет  крайних  пределов,  воспитание прекращается,  или  начинается противоположный процесс:  дети  начинают  воспитывать  родителей.  Такие</a:t>
            </a:r>
          </a:p>
          <a:p>
            <a:r>
              <a:rPr lang="ru-RU" b="1" dirty="0" smtClean="0"/>
              <a:t>семьи  приходится иногда наблюдать среди интеллигенции.  В  этих  семьях  дети  называют родителей Петькой  или  Маруськой,  потешаются над  ними, грубо обрывают,  поучают на каждом шагу,  ни о каком послушании не может быть и  речи.  Но здесь нет и дружбы,  так как никакая дружба невозможна без взаимного уважения.</a:t>
            </a:r>
            <a:endParaRPr lang="ru-RU"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ppt_x"/>
                                          </p:val>
                                        </p:tav>
                                        <p:tav tm="100000">
                                          <p:val>
                                            <p:strVal val="#ppt_x"/>
                                          </p:val>
                                        </p:tav>
                                      </p:tavLst>
                                    </p:anim>
                                    <p:anim calcmode="lin" valueType="num">
                                      <p:cBhvr additive="base">
                                        <p:cTn id="14"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71472" y="1595021"/>
            <a:ext cx="7786710" cy="5262979"/>
          </a:xfrm>
          <a:prstGeom prst="rect">
            <a:avLst/>
          </a:prstGeom>
          <a:solidFill>
            <a:schemeClr val="accent5"/>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Воспитание детей</a:t>
            </a:r>
            <a:r>
              <a:rPr kumimoji="0" lang="ru-RU"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800" b="0"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самая важная область нашей жизни. Наши дети- будущие граждане нашей страны и граждане мира. Они будут творить историю. Наши дети- будущие отцы и матери, они тоже будут воспитателями своих детей. Наши дети должны вырасти прекрасными гражданами, хорошими отцами и матерями. Но и это ещё не всё. Наши дети- это наша старость. Правильное воспитание-это наша счастливая старость, плохое воспитание- это наше будущее горе, это наши слёзы, это наша вина перед другими людьми, перед всей страной.</a:t>
            </a:r>
            <a:endParaRPr kumimoji="0" lang="ru-RU" sz="2800" b="0" i="0" u="none" strike="noStrike" cap="none" normalizeH="0" baseline="0" dirty="0" smtClean="0">
              <a:ln>
                <a:noFill/>
              </a:ln>
              <a:solidFill>
                <a:schemeClr val="bg2"/>
              </a:solidFill>
              <a:effectLst/>
              <a:latin typeface="Arial" pitchFamily="34" charset="0"/>
            </a:endParaRPr>
          </a:p>
        </p:txBody>
      </p:sp>
      <p:sp>
        <p:nvSpPr>
          <p:cNvPr id="3" name="TextBox 2"/>
          <p:cNvSpPr txBox="1"/>
          <p:nvPr/>
        </p:nvSpPr>
        <p:spPr>
          <a:xfrm>
            <a:off x="714348" y="357166"/>
            <a:ext cx="7500990" cy="954107"/>
          </a:xfrm>
          <a:prstGeom prst="rect">
            <a:avLst/>
          </a:prstGeom>
          <a:solidFill>
            <a:schemeClr val="accent2"/>
          </a:solidFill>
        </p:spPr>
        <p:txBody>
          <a:bodyPr wrap="square" rtlCol="0">
            <a:spAutoFit/>
          </a:bodyPr>
          <a:lstStyle/>
          <a:p>
            <a:r>
              <a:rPr lang="ru-RU" sz="2800" b="1" dirty="0" smtClean="0">
                <a:solidFill>
                  <a:schemeClr val="bg2"/>
                </a:solidFill>
              </a:rPr>
              <a:t>Общие условия семейного воспитания.</a:t>
            </a:r>
            <a:endParaRPr lang="ru-RU" sz="2800" b="1" dirty="0">
              <a:solidFill>
                <a:schemeClr val="bg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9"/>
                                        </p:tgtEl>
                                        <p:attrNameLst>
                                          <p:attrName>style.visibility</p:attrName>
                                        </p:attrNameLst>
                                      </p:cBhvr>
                                      <p:to>
                                        <p:strVal val="visible"/>
                                      </p:to>
                                    </p:set>
                                    <p:anim calcmode="lin" valueType="num">
                                      <p:cBhvr additive="base">
                                        <p:cTn id="13" dur="500" fill="hold"/>
                                        <p:tgtEl>
                                          <p:spTgt spid="2049"/>
                                        </p:tgtEl>
                                        <p:attrNameLst>
                                          <p:attrName>ppt_x</p:attrName>
                                        </p:attrNameLst>
                                      </p:cBhvr>
                                      <p:tavLst>
                                        <p:tav tm="0">
                                          <p:val>
                                            <p:strVal val="#ppt_x"/>
                                          </p:val>
                                        </p:tav>
                                        <p:tav tm="100000">
                                          <p:val>
                                            <p:strVal val="#ppt_x"/>
                                          </p:val>
                                        </p:tav>
                                      </p:tavLst>
                                    </p:anim>
                                    <p:anim calcmode="lin" valueType="num">
                                      <p:cBhvr additive="base">
                                        <p:cTn id="14"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42009" y="571480"/>
            <a:ext cx="3659977" cy="923330"/>
          </a:xfrm>
          <a:prstGeom prst="rect">
            <a:avLst/>
          </a:prstGeom>
          <a:solidFill>
            <a:srgbClr val="FFFF00"/>
          </a:solid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dirty="0" smtClean="0">
                <a:ln/>
                <a:solidFill>
                  <a:schemeClr val="accent3"/>
                </a:solidFill>
              </a:rPr>
              <a:t>Подкупа:</a:t>
            </a:r>
            <a:endParaRPr lang="ru-RU" sz="5400" b="1" cap="none" spc="0" dirty="0">
              <a:ln/>
              <a:solidFill>
                <a:schemeClr val="accent3"/>
              </a:solidFill>
              <a:effectLst/>
            </a:endParaRPr>
          </a:p>
        </p:txBody>
      </p:sp>
      <p:sp>
        <p:nvSpPr>
          <p:cNvPr id="3" name="Прямоугольник 2"/>
          <p:cNvSpPr/>
          <p:nvPr/>
        </p:nvSpPr>
        <p:spPr>
          <a:xfrm>
            <a:off x="214282" y="1428736"/>
            <a:ext cx="8643998" cy="4401205"/>
          </a:xfrm>
          <a:prstGeom prst="rect">
            <a:avLst/>
          </a:prstGeom>
          <a:solidFill>
            <a:srgbClr val="FFFF00"/>
          </a:solidFill>
        </p:spPr>
        <p:txBody>
          <a:bodyPr wrap="square">
            <a:spAutoFit/>
          </a:bodyPr>
          <a:lstStyle/>
          <a:p>
            <a:r>
              <a:rPr lang="ru-RU" sz="2000" b="1" dirty="0" smtClean="0"/>
              <a:t>самый  безнравственный вид  авторитета,  когда</a:t>
            </a:r>
          </a:p>
          <a:p>
            <a:r>
              <a:rPr lang="ru-RU" sz="2000" b="1" dirty="0" smtClean="0"/>
              <a:t>послушание просто  покупается подарками и  обещания,  ми.  Родители,  не стесняясь,  так и говорят:  будешь слушаться, куплю тебе лошадку; будешь слушаться, пойдем в цирк.</a:t>
            </a:r>
          </a:p>
          <a:p>
            <a:r>
              <a:rPr lang="ru-RU" sz="2000" b="1" dirty="0" smtClean="0"/>
              <a:t>   Разумеется,  в семье тоже возможно некоторое поощрение, нечто похожее на  премирование,  но  ни  в  каком  случае нельзя детей  премировать за послушание,  за  хорошее  отношение к  родителям.  Можно  премировать за хорошую учебу,  за выполнение действительно какой-нибудь трудной работы.</a:t>
            </a:r>
          </a:p>
          <a:p>
            <a:r>
              <a:rPr lang="ru-RU" sz="2000" b="1" dirty="0" smtClean="0"/>
              <a:t>Но  и   в   этом  случае  никогда  нельзя  заранее  объявлять  ставку  и</a:t>
            </a:r>
          </a:p>
          <a:p>
            <a:r>
              <a:rPr lang="ru-RU" sz="2000" b="1" dirty="0" smtClean="0"/>
              <a:t>подстегивать детей  в  их  школьной  или  иной  работе соблазнительными  обещаниями.</a:t>
            </a:r>
            <a:endParaRPr lang="ru-RU" sz="20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14488"/>
            <a:ext cx="8858280" cy="4524315"/>
          </a:xfrm>
          <a:prstGeom prst="rect">
            <a:avLst/>
          </a:prstGeom>
          <a:solidFill>
            <a:schemeClr val="accent2"/>
          </a:solidFill>
        </p:spPr>
        <p:txBody>
          <a:bodyPr wrap="square">
            <a:spAutoFit/>
          </a:bodyPr>
          <a:lstStyle/>
          <a:p>
            <a:r>
              <a:rPr lang="ru-RU" sz="3200" b="1" dirty="0" smtClean="0">
                <a:solidFill>
                  <a:schemeClr val="bg1"/>
                </a:solidFill>
              </a:rPr>
              <a:t>Главным основанием родительского авторитета только и может быть жизнь</a:t>
            </a:r>
          </a:p>
          <a:p>
            <a:r>
              <a:rPr lang="ru-RU" sz="3200" b="1" dirty="0" smtClean="0">
                <a:solidFill>
                  <a:schemeClr val="bg1"/>
                </a:solidFill>
              </a:rPr>
              <a:t>и  работа родителей,  их  гражданское лицо,  их  поведение.  Семья  есть</a:t>
            </a:r>
          </a:p>
          <a:p>
            <a:r>
              <a:rPr lang="ru-RU" sz="3200" b="1" dirty="0" smtClean="0">
                <a:solidFill>
                  <a:schemeClr val="bg1"/>
                </a:solidFill>
              </a:rPr>
              <a:t>большое и  ответственное дело,  родители руководят этим делом и отвечают за него перед обществом, перед своим счастьем и перед жизнью детей. </a:t>
            </a:r>
            <a:endParaRPr lang="ru-RU" sz="3200" b="1" dirty="0">
              <a:solidFill>
                <a:schemeClr val="bg1"/>
              </a:solidFill>
            </a:endParaRPr>
          </a:p>
        </p:txBody>
      </p:sp>
      <p:sp>
        <p:nvSpPr>
          <p:cNvPr id="3" name="Прямоугольник 2"/>
          <p:cNvSpPr/>
          <p:nvPr/>
        </p:nvSpPr>
        <p:spPr>
          <a:xfrm>
            <a:off x="-37768" y="642918"/>
            <a:ext cx="9038924" cy="400110"/>
          </a:xfrm>
          <a:prstGeom prst="rect">
            <a:avLst/>
          </a:prstGeom>
          <a:noFill/>
        </p:spPr>
        <p:txBody>
          <a:bodyPr wrap="square" lIns="91440" tIns="45720" rIns="91440" bIns="45720">
            <a:spAutoFit/>
          </a:bodyPr>
          <a:lstStyle/>
          <a:p>
            <a:pPr algn="ctr"/>
            <a:r>
              <a:rPr lang="ru-RU"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Каким должен быть родительский авторитет?</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80">
                                          <p:stCondLst>
                                            <p:cond delay="0"/>
                                          </p:stCondLst>
                                        </p:cTn>
                                        <p:tgtEl>
                                          <p:spTgt spid="2"/>
                                        </p:tgtEl>
                                      </p:cBhvr>
                                    </p:animEffect>
                                    <p:anim calcmode="lin" valueType="num">
                                      <p:cBhvr>
                                        <p:cTn id="1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gtEl>
                                      </p:cBhvr>
                                      <p:to x="100000" y="60000"/>
                                    </p:animScale>
                                    <p:animScale>
                                      <p:cBhvr>
                                        <p:cTn id="23" dur="166" decel="50000">
                                          <p:stCondLst>
                                            <p:cond delay="676"/>
                                          </p:stCondLst>
                                        </p:cTn>
                                        <p:tgtEl>
                                          <p:spTgt spid="2"/>
                                        </p:tgtEl>
                                      </p:cBhvr>
                                      <p:to x="100000" y="100000"/>
                                    </p:animScale>
                                    <p:animScale>
                                      <p:cBhvr>
                                        <p:cTn id="24" dur="26">
                                          <p:stCondLst>
                                            <p:cond delay="1312"/>
                                          </p:stCondLst>
                                        </p:cTn>
                                        <p:tgtEl>
                                          <p:spTgt spid="2"/>
                                        </p:tgtEl>
                                      </p:cBhvr>
                                      <p:to x="100000" y="80000"/>
                                    </p:animScale>
                                    <p:animScale>
                                      <p:cBhvr>
                                        <p:cTn id="25" dur="166" decel="50000">
                                          <p:stCondLst>
                                            <p:cond delay="1338"/>
                                          </p:stCondLst>
                                        </p:cTn>
                                        <p:tgtEl>
                                          <p:spTgt spid="2"/>
                                        </p:tgtEl>
                                      </p:cBhvr>
                                      <p:to x="100000" y="100000"/>
                                    </p:animScale>
                                    <p:animScale>
                                      <p:cBhvr>
                                        <p:cTn id="26" dur="26">
                                          <p:stCondLst>
                                            <p:cond delay="1642"/>
                                          </p:stCondLst>
                                        </p:cTn>
                                        <p:tgtEl>
                                          <p:spTgt spid="2"/>
                                        </p:tgtEl>
                                      </p:cBhvr>
                                      <p:to x="100000" y="90000"/>
                                    </p:animScale>
                                    <p:animScale>
                                      <p:cBhvr>
                                        <p:cTn id="27" dur="166" decel="50000">
                                          <p:stCondLst>
                                            <p:cond delay="1668"/>
                                          </p:stCondLst>
                                        </p:cTn>
                                        <p:tgtEl>
                                          <p:spTgt spid="2"/>
                                        </p:tgtEl>
                                      </p:cBhvr>
                                      <p:to x="100000" y="100000"/>
                                    </p:animScale>
                                    <p:animScale>
                                      <p:cBhvr>
                                        <p:cTn id="28" dur="26">
                                          <p:stCondLst>
                                            <p:cond delay="1808"/>
                                          </p:stCondLst>
                                        </p:cTn>
                                        <p:tgtEl>
                                          <p:spTgt spid="2"/>
                                        </p:tgtEl>
                                      </p:cBhvr>
                                      <p:to x="100000" y="95000"/>
                                    </p:animScale>
                                    <p:animScale>
                                      <p:cBhvr>
                                        <p:cTn id="2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14488"/>
            <a:ext cx="8858280" cy="4524315"/>
          </a:xfrm>
          <a:prstGeom prst="rect">
            <a:avLst/>
          </a:prstGeom>
          <a:solidFill>
            <a:srgbClr val="92D050"/>
          </a:solidFill>
        </p:spPr>
        <p:txBody>
          <a:bodyPr wrap="square">
            <a:spAutoFit/>
          </a:bodyPr>
          <a:lstStyle/>
          <a:p>
            <a:r>
              <a:rPr lang="ru-RU" sz="3600" b="1" dirty="0" smtClean="0"/>
              <a:t>Действительный   авторитет   основывается   на    вашей   гражданской деятельности,  на  вашем  гражданском чувстве,  на  вашем  знании  жизни ребенка,  на  вашей  помощи  ему  и  на  вашей  ответственности  за  его</a:t>
            </a:r>
          </a:p>
          <a:p>
            <a:r>
              <a:rPr lang="ru-RU" sz="3600" b="1" dirty="0" smtClean="0"/>
              <a:t>воспитание.</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4749" y="500042"/>
            <a:ext cx="9441592" cy="1754326"/>
          </a:xfrm>
          <a:prstGeom prst="rect">
            <a:avLst/>
          </a:prstGeom>
          <a:noFill/>
        </p:spPr>
        <p:txBody>
          <a:bodyPr wrap="square" lIns="91440" tIns="45720" rIns="91440" bIns="45720">
            <a:spAutoFit/>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Спасибо за внимание!</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Рисунок 2" descr="букет.gif"/>
          <p:cNvPicPr>
            <a:picLocks noChangeAspect="1"/>
          </p:cNvPicPr>
          <p:nvPr/>
        </p:nvPicPr>
        <p:blipFill>
          <a:blip r:embed="rId2" cstate="print"/>
          <a:stretch>
            <a:fillRect/>
          </a:stretch>
        </p:blipFill>
        <p:spPr>
          <a:xfrm>
            <a:off x="1571604" y="2428868"/>
            <a:ext cx="5429288" cy="4143404"/>
          </a:xfrm>
          <a:prstGeom prst="rect">
            <a:avLst/>
          </a:prstGeom>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1785926"/>
            <a:ext cx="9144000" cy="4802225"/>
          </a:xfrm>
          <a:prstGeom prst="rect">
            <a:avLst/>
          </a:prstGeom>
          <a:solidFill>
            <a:schemeClr val="accent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Следующий вопрос, на который нужно обратить самое серьёзное внимание- это вопрос о цели воспитания. В некоторых семьях можно наблюдать полное бездумье в этом вопросе: просто живут рядом родители и дети, и родители надеются на то, что всё само собой получится. У родителей нет ни ясной цели, ни определённой программы. Конечно, в таком случае и результаты будут всегда случайны и часто такие родители потом удивляются, почему у них выросли плохие дети. Никакое дело нельзя хорошо сделать, если неизвестно , чего хотят достигнуть.</a:t>
            </a:r>
            <a:endParaRPr kumimoji="0" lang="ru-RU" sz="2800" b="0" i="0" u="none" strike="noStrike" cap="none" normalizeH="0" baseline="0" dirty="0" smtClean="0">
              <a:ln>
                <a:noFill/>
              </a:ln>
              <a:solidFill>
                <a:schemeClr val="bg2"/>
              </a:solidFill>
              <a:effectLst/>
              <a:latin typeface="Arial" pitchFamily="34" charset="0"/>
            </a:endParaRPr>
          </a:p>
        </p:txBody>
      </p:sp>
      <p:sp>
        <p:nvSpPr>
          <p:cNvPr id="3" name="TextBox 2"/>
          <p:cNvSpPr txBox="1"/>
          <p:nvPr/>
        </p:nvSpPr>
        <p:spPr>
          <a:xfrm>
            <a:off x="1000100" y="428604"/>
            <a:ext cx="6500858" cy="584775"/>
          </a:xfrm>
          <a:prstGeom prst="rect">
            <a:avLst/>
          </a:prstGeom>
          <a:solidFill>
            <a:schemeClr val="accent2"/>
          </a:solidFill>
        </p:spPr>
        <p:txBody>
          <a:bodyPr wrap="square" rtlCol="0">
            <a:spAutoFit/>
          </a:bodyPr>
          <a:lstStyle/>
          <a:p>
            <a:r>
              <a:rPr lang="ru-RU" sz="3200" dirty="0" smtClean="0">
                <a:solidFill>
                  <a:schemeClr val="bg2"/>
                </a:solidFill>
              </a:rPr>
              <a:t>Цель воспитания.</a:t>
            </a:r>
            <a:endParaRPr lang="ru-RU" sz="3200" dirty="0">
              <a:solidFill>
                <a:schemeClr val="bg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5"/>
                                        </p:tgtEl>
                                        <p:attrNameLst>
                                          <p:attrName>style.visibility</p:attrName>
                                        </p:attrNameLst>
                                      </p:cBhvr>
                                      <p:to>
                                        <p:strVal val="visible"/>
                                      </p:to>
                                    </p:set>
                                    <p:anim calcmode="lin" valueType="num">
                                      <p:cBhvr additive="base">
                                        <p:cTn id="13" dur="500" fill="hold"/>
                                        <p:tgtEl>
                                          <p:spTgt spid="16385"/>
                                        </p:tgtEl>
                                        <p:attrNameLst>
                                          <p:attrName>ppt_x</p:attrName>
                                        </p:attrNameLst>
                                      </p:cBhvr>
                                      <p:tavLst>
                                        <p:tav tm="0">
                                          <p:val>
                                            <p:strVal val="#ppt_x"/>
                                          </p:val>
                                        </p:tav>
                                        <p:tav tm="100000">
                                          <p:val>
                                            <p:strVal val="#ppt_x"/>
                                          </p:val>
                                        </p:tav>
                                      </p:tavLst>
                                    </p:anim>
                                    <p:anim calcmode="lin" valueType="num">
                                      <p:cBhvr additive="base">
                                        <p:cTn id="14" dur="500" fill="hold"/>
                                        <p:tgtEl>
                                          <p:spTgt spid="163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2121226"/>
            <a:ext cx="9144000" cy="5016758"/>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В вашей семье и под вашим руководством растёт будущий гражданин, будущий деятель и будущий борец. Если вы напутаете, воспитаете плохого человека, горе от этого будет не только вам, но и многим людям, и всей стране. Не отмахивайтесь от этого вопроса, не считайте его надоедливым. Ведь на вашей работе вы стыдитесь делать плохо порученное вам дело. Ещё более стыдно для вас должно быть давать обществу плохих или вредных людей….</a:t>
            </a:r>
            <a:endParaRPr kumimoji="0" lang="ru-RU" sz="3200" b="0" i="0" u="none" strike="noStrike" cap="none" normalizeH="0" baseline="0" dirty="0" smtClean="0">
              <a:ln>
                <a:noFill/>
              </a:ln>
              <a:solidFill>
                <a:schemeClr val="bg2"/>
              </a:solidFill>
              <a:effectLst/>
              <a:latin typeface="Arial" pitchFamily="34" charset="0"/>
            </a:endParaRPr>
          </a:p>
        </p:txBody>
      </p:sp>
      <p:sp>
        <p:nvSpPr>
          <p:cNvPr id="3" name="TextBox 2"/>
          <p:cNvSpPr txBox="1"/>
          <p:nvPr/>
        </p:nvSpPr>
        <p:spPr>
          <a:xfrm>
            <a:off x="285720" y="571480"/>
            <a:ext cx="7643866" cy="1569660"/>
          </a:xfrm>
          <a:prstGeom prst="rect">
            <a:avLst/>
          </a:prstGeom>
          <a:solidFill>
            <a:schemeClr val="accent2"/>
          </a:solidFill>
        </p:spPr>
        <p:txBody>
          <a:bodyPr wrap="square" rtlCol="0">
            <a:spAutoFit/>
          </a:bodyPr>
          <a:lstStyle/>
          <a:p>
            <a:r>
              <a:rPr lang="ru-RU" sz="4800" dirty="0" smtClean="0">
                <a:solidFill>
                  <a:schemeClr val="bg2"/>
                </a:solidFill>
              </a:rPr>
              <a:t>Вы всегда должны помнить :</a:t>
            </a:r>
            <a:endParaRPr lang="ru-RU" sz="4800" dirty="0">
              <a:solidFill>
                <a:schemeClr val="bg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7409"/>
                                        </p:tgtEl>
                                        <p:attrNameLst>
                                          <p:attrName>style.visibility</p:attrName>
                                        </p:attrNameLst>
                                      </p:cBhvr>
                                      <p:to>
                                        <p:strVal val="visible"/>
                                      </p:to>
                                    </p:set>
                                    <p:anim calcmode="lin" valueType="num">
                                      <p:cBhvr>
                                        <p:cTn id="13" dur="1000" fill="hold"/>
                                        <p:tgtEl>
                                          <p:spTgt spid="17409"/>
                                        </p:tgtEl>
                                        <p:attrNameLst>
                                          <p:attrName>ppt_w</p:attrName>
                                        </p:attrNameLst>
                                      </p:cBhvr>
                                      <p:tavLst>
                                        <p:tav tm="0">
                                          <p:val>
                                            <p:strVal val="#ppt_w*0.70"/>
                                          </p:val>
                                        </p:tav>
                                        <p:tav tm="100000">
                                          <p:val>
                                            <p:strVal val="#ppt_w"/>
                                          </p:val>
                                        </p:tav>
                                      </p:tavLst>
                                    </p:anim>
                                    <p:anim calcmode="lin" valueType="num">
                                      <p:cBhvr>
                                        <p:cTn id="14" dur="1000" fill="hold"/>
                                        <p:tgtEl>
                                          <p:spTgt spid="17409"/>
                                        </p:tgtEl>
                                        <p:attrNameLst>
                                          <p:attrName>ppt_h</p:attrName>
                                        </p:attrNameLst>
                                      </p:cBhvr>
                                      <p:tavLst>
                                        <p:tav tm="0">
                                          <p:val>
                                            <p:strVal val="#ppt_h"/>
                                          </p:val>
                                        </p:tav>
                                        <p:tav tm="100000">
                                          <p:val>
                                            <p:strVal val="#ppt_h"/>
                                          </p:val>
                                        </p:tav>
                                      </p:tavLst>
                                    </p:anim>
                                    <p:animEffect transition="in" filter="fade">
                                      <p:cBhvr>
                                        <p:cTn id="15" dur="1000"/>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1785926"/>
            <a:ext cx="9144000" cy="4524315"/>
          </a:xfrm>
          <a:prstGeom prst="rect">
            <a:avLst/>
          </a:prstGeom>
          <a:solidFill>
            <a:srgbClr val="C0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Ваше собственное поведение- самая решающая вещь. Не думайте, что вы воспитываете ребёнка только тогда, когда с ним разговариваете или поучаете его или приказываете ему. Вы воспитываете его в каждый момент вашей жизни, даже тогда, когда вас нет дома. Как вы одеваетесь, как разговариваете с другими людьми и о других людях, как вы радуетесь и печалитесь, как вы обращаетесь с друзьями или с врагами, как вы смеётесь, читаете газету, смотрите сериал- всё это имеет для ребёнка большое значение. А если дома вы грубы, или хвастливы, или пьянствуете, а ещё хуже, если вы оскорбляете мать, вам уже не нужно думать о воспитании: вы уже воспитываете ваших детей, и воспитываете плохо, и никакие самые лучшие советы и методы вам не помогут.</a:t>
            </a:r>
            <a:endParaRPr kumimoji="0" lang="ru-RU" sz="2400" b="0" i="0" u="none" strike="noStrike" cap="none" normalizeH="0" baseline="0" dirty="0" smtClean="0">
              <a:ln>
                <a:noFill/>
              </a:ln>
              <a:solidFill>
                <a:schemeClr val="bg2"/>
              </a:solidFill>
              <a:effectLst/>
              <a:latin typeface="Arial" pitchFamily="34" charset="0"/>
            </a:endParaRPr>
          </a:p>
        </p:txBody>
      </p:sp>
      <p:sp>
        <p:nvSpPr>
          <p:cNvPr id="3" name="TextBox 2"/>
          <p:cNvSpPr txBox="1"/>
          <p:nvPr/>
        </p:nvSpPr>
        <p:spPr>
          <a:xfrm>
            <a:off x="357158" y="642918"/>
            <a:ext cx="8786842" cy="1077218"/>
          </a:xfrm>
          <a:prstGeom prst="rect">
            <a:avLst/>
          </a:prstGeom>
          <a:solidFill>
            <a:srgbClr val="00B050"/>
          </a:solidFill>
        </p:spPr>
        <p:txBody>
          <a:bodyPr wrap="square" rtlCol="0">
            <a:spAutoFit/>
          </a:bodyPr>
          <a:lstStyle/>
          <a:p>
            <a:r>
              <a:rPr lang="ru-RU" sz="3200" dirty="0" smtClean="0"/>
              <a:t>Самое главное условие в воспитании вашего ребёнка.</a:t>
            </a:r>
            <a:endParaRPr lang="ru-RU" sz="32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18433"/>
                                        </p:tgtEl>
                                        <p:attrNameLst>
                                          <p:attrName>style.visibility</p:attrName>
                                        </p:attrNameLst>
                                      </p:cBhvr>
                                      <p:to>
                                        <p:strVal val="visible"/>
                                      </p:to>
                                    </p:set>
                                    <p:animEffect transition="in" filter="barn(inHorizontal)">
                                      <p:cBhvr>
                                        <p:cTn id="13"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14282" y="3000372"/>
            <a:ext cx="8501122" cy="2862322"/>
          </a:xfrm>
          <a:prstGeom prst="rect">
            <a:avLst/>
          </a:prstGeom>
          <a:solidFill>
            <a:srgbClr val="0070C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Родительское требование к себе, родительское уважение к своей семье, родительский контроль над каждым своим шагом- вот первый и самый главный метод воспитания!</a:t>
            </a:r>
            <a:endParaRPr kumimoji="0" lang="ru-RU" sz="3600" b="0" i="0" u="none" strike="noStrike" cap="none" normalizeH="0" baseline="0" dirty="0" smtClean="0">
              <a:ln>
                <a:noFill/>
              </a:ln>
              <a:solidFill>
                <a:schemeClr val="bg2"/>
              </a:solidFill>
              <a:effectLst/>
              <a:latin typeface="Arial" pitchFamily="34" charset="0"/>
            </a:endParaRPr>
          </a:p>
        </p:txBody>
      </p:sp>
      <p:sp>
        <p:nvSpPr>
          <p:cNvPr id="3" name="TextBox 2"/>
          <p:cNvSpPr txBox="1"/>
          <p:nvPr/>
        </p:nvSpPr>
        <p:spPr>
          <a:xfrm>
            <a:off x="357158" y="1071546"/>
            <a:ext cx="7429552" cy="1323439"/>
          </a:xfrm>
          <a:prstGeom prst="rect">
            <a:avLst/>
          </a:prstGeom>
          <a:solidFill>
            <a:srgbClr val="FF0000"/>
          </a:solidFill>
        </p:spPr>
        <p:txBody>
          <a:bodyPr wrap="square" rtlCol="0">
            <a:spAutoFit/>
          </a:bodyPr>
          <a:lstStyle/>
          <a:p>
            <a:r>
              <a:rPr lang="ru-RU" sz="4000" dirty="0" smtClean="0"/>
              <a:t>ГЛАВНЫЙ МЕТОД ВОСПИТАНИЯ:</a:t>
            </a:r>
            <a:endParaRPr lang="ru-RU" sz="4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9457"/>
                                        </p:tgtEl>
                                        <p:attrNameLst>
                                          <p:attrName>style.visibility</p:attrName>
                                        </p:attrNameLst>
                                      </p:cBhvr>
                                      <p:to>
                                        <p:strVal val="visible"/>
                                      </p:to>
                                    </p:set>
                                    <p:anim calcmode="lin" valueType="num">
                                      <p:cBhvr>
                                        <p:cTn id="13" dur="500" fill="hold"/>
                                        <p:tgtEl>
                                          <p:spTgt spid="19457"/>
                                        </p:tgtEl>
                                        <p:attrNameLst>
                                          <p:attrName>ppt_w</p:attrName>
                                        </p:attrNameLst>
                                      </p:cBhvr>
                                      <p:tavLst>
                                        <p:tav tm="0">
                                          <p:val>
                                            <p:fltVal val="0"/>
                                          </p:val>
                                        </p:tav>
                                        <p:tav tm="100000">
                                          <p:val>
                                            <p:strVal val="#ppt_w"/>
                                          </p:val>
                                        </p:tav>
                                      </p:tavLst>
                                    </p:anim>
                                    <p:anim calcmode="lin" valueType="num">
                                      <p:cBhvr>
                                        <p:cTn id="14" dur="500" fill="hold"/>
                                        <p:tgtEl>
                                          <p:spTgt spid="19457"/>
                                        </p:tgtEl>
                                        <p:attrNameLst>
                                          <p:attrName>ppt_h</p:attrName>
                                        </p:attrNameLst>
                                      </p:cBhvr>
                                      <p:tavLst>
                                        <p:tav tm="0">
                                          <p:val>
                                            <p:fltVal val="0"/>
                                          </p:val>
                                        </p:tav>
                                        <p:tav tm="100000">
                                          <p:val>
                                            <p:strVal val="#ppt_h"/>
                                          </p:val>
                                        </p:tav>
                                      </p:tavLst>
                                    </p:anim>
                                    <p:animEffect transition="in" filter="fade">
                                      <p:cBhvr>
                                        <p:cTn id="15" dur="5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1571612"/>
            <a:ext cx="9144000" cy="5262979"/>
          </a:xfrm>
          <a:prstGeom prst="rect">
            <a:avLst/>
          </a:prstGeom>
          <a:solidFill>
            <a:srgbClr val="C00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Вы должны хорошо знать, что делает, где находится, кем окружён ваш ребёнок, но вы должны предоставить ему необходимую свободу, чтобы он находился не только под вашим личным влиянием, а под многими разнообразными влияниями жизни. Не думайте при этом, что вы должны трусливо отгораживать его от влияний отрицательных или даже враждебных. Ведь в жизни все равно ему придётся столкнуться с различными соблазнами, с чуждыми и вредными людьми и обстоятельствами. Вы должны выработать у него умение разбираться в них, бороться с ними , узнавать их своевременно. В парниковом воспитании , в изолированном высиживании нельзя этого выработать. Поэтому, совершенно естественно, вы должны допустить самое разнообразное окружение ваших детей, но никогда не теряйте их из виду….</a:t>
            </a:r>
            <a:endParaRPr kumimoji="0" lang="ru-RU" sz="2400" b="0" i="0" u="none" strike="noStrike" cap="none" normalizeH="0" baseline="0" dirty="0" smtClean="0">
              <a:ln>
                <a:noFill/>
              </a:ln>
              <a:solidFill>
                <a:schemeClr val="bg2"/>
              </a:solidFill>
              <a:effectLst/>
              <a:latin typeface="Arial" pitchFamily="34" charset="0"/>
            </a:endParaRPr>
          </a:p>
        </p:txBody>
      </p:sp>
      <p:sp>
        <p:nvSpPr>
          <p:cNvPr id="4" name="TextBox 3"/>
          <p:cNvSpPr txBox="1"/>
          <p:nvPr/>
        </p:nvSpPr>
        <p:spPr>
          <a:xfrm>
            <a:off x="571472" y="1000108"/>
            <a:ext cx="7643866" cy="646331"/>
          </a:xfrm>
          <a:prstGeom prst="rect">
            <a:avLst/>
          </a:prstGeom>
          <a:solidFill>
            <a:schemeClr val="accent4">
              <a:lumMod val="75000"/>
            </a:schemeClr>
          </a:solidFill>
        </p:spPr>
        <p:txBody>
          <a:bodyPr wrap="square" rtlCol="0">
            <a:spAutoFit/>
          </a:bodyPr>
          <a:lstStyle/>
          <a:p>
            <a:r>
              <a:rPr lang="ru-RU" dirty="0" smtClean="0">
                <a:solidFill>
                  <a:schemeClr val="bg2"/>
                </a:solidFill>
              </a:rPr>
              <a:t>УСЛОВИЕ ПРАВИЛЬНОГО ОТНОШЕНИЯ  К ОКРУЖАЮЩЕМУ МИРУ.</a:t>
            </a:r>
            <a:endParaRPr lang="ru-RU" dirty="0">
              <a:solidFill>
                <a:schemeClr val="bg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1"/>
                                        </p:tgtEl>
                                        <p:attrNameLst>
                                          <p:attrName>style.visibility</p:attrName>
                                        </p:attrNameLst>
                                      </p:cBhvr>
                                      <p:to>
                                        <p:strVal val="visible"/>
                                      </p:to>
                                    </p:set>
                                    <p:anim calcmode="lin" valueType="num">
                                      <p:cBhvr additive="base">
                                        <p:cTn id="13" dur="500" fill="hold"/>
                                        <p:tgtEl>
                                          <p:spTgt spid="20481"/>
                                        </p:tgtEl>
                                        <p:attrNameLst>
                                          <p:attrName>ppt_x</p:attrName>
                                        </p:attrNameLst>
                                      </p:cBhvr>
                                      <p:tavLst>
                                        <p:tav tm="0">
                                          <p:val>
                                            <p:strVal val="#ppt_x"/>
                                          </p:val>
                                        </p:tav>
                                        <p:tav tm="100000">
                                          <p:val>
                                            <p:strVal val="#ppt_x"/>
                                          </p:val>
                                        </p:tav>
                                      </p:tavLst>
                                    </p:anim>
                                    <p:anim calcmode="lin" valueType="num">
                                      <p:cBhvr additive="base">
                                        <p:cTn id="14" dur="500" fill="hold"/>
                                        <p:tgtEl>
                                          <p:spTgt spid="204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214554"/>
            <a:ext cx="8501122" cy="3143272"/>
          </a:xfrm>
          <a:prstGeom prst="rect">
            <a:avLst/>
          </a:prstGeom>
          <a:solidFill>
            <a:srgbClr val="00B0F0"/>
          </a:solidFill>
        </p:spPr>
        <p:txBody>
          <a:bodyPr wrap="square">
            <a:spAutoFit/>
          </a:bodyPr>
          <a:lstStyle/>
          <a:p>
            <a:r>
              <a:rPr lang="ru-RU" sz="2800" dirty="0" smtClean="0">
                <a:solidFill>
                  <a:schemeClr val="bg2"/>
                </a:solidFill>
              </a:rPr>
              <a:t>Истинная сущность воспитательной работы- вероятно, вы сами уже догадались об этом, - заключается вовсе не ваших разговорах с ребёнком, не в прямом воздействии на ребёнка, а в организации вашей семьи, вашей личной и общественной жизни и в организации жизни ребёнка. </a:t>
            </a:r>
            <a:endParaRPr lang="ru-RU" sz="2800" dirty="0">
              <a:solidFill>
                <a:schemeClr val="bg2"/>
              </a:solidFill>
            </a:endParaRPr>
          </a:p>
        </p:txBody>
      </p:sp>
      <p:sp>
        <p:nvSpPr>
          <p:cNvPr id="4" name="Прямоугольник 3"/>
          <p:cNvSpPr/>
          <p:nvPr/>
        </p:nvSpPr>
        <p:spPr>
          <a:xfrm>
            <a:off x="285720" y="857232"/>
            <a:ext cx="8403583" cy="707886"/>
          </a:xfrm>
          <a:prstGeom prst="rect">
            <a:avLst/>
          </a:prstGeom>
          <a:solidFill>
            <a:schemeClr val="accent5">
              <a:lumMod val="75000"/>
            </a:schemeClr>
          </a:solidFill>
        </p:spPr>
        <p:txBody>
          <a:bodyPr wrap="none">
            <a:spAutoFit/>
          </a:bodyPr>
          <a:lstStyle/>
          <a:p>
            <a:r>
              <a:rPr lang="ru-RU" sz="4000" dirty="0" smtClean="0">
                <a:solidFill>
                  <a:schemeClr val="bg2"/>
                </a:solidFill>
              </a:rPr>
              <a:t>сущность воспитательной работы </a:t>
            </a:r>
            <a:endParaRPr lang="ru-RU" sz="4000" dirty="0">
              <a:solidFill>
                <a:schemeClr val="bg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428596" y="1357298"/>
            <a:ext cx="8215370" cy="5465151"/>
          </a:xfrm>
          <a:prstGeom prst="rect">
            <a:avLst/>
          </a:prstGeom>
          <a:solidFill>
            <a:schemeClr val="accent3">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bg2"/>
                </a:solidFill>
                <a:effectLst/>
                <a:latin typeface="Calibri" pitchFamily="34" charset="0"/>
                <a:ea typeface="Calibri" pitchFamily="34" charset="0"/>
                <a:cs typeface="Times New Roman" pitchFamily="18" charset="0"/>
              </a:rPr>
              <a:t>Вы не имеете права ничего назвать мелочью и забыть о ней. Страшной ошибкой будет думать, что в вашей жизни или в жизни вашего ребёнка вы что-нибудь выделите крупное и уделите этому крупному всё ваше внимание, а всё остальное отбросите в сторону. В воспитательной работе нет пустяков. Какой-нибудь бант, который вы завязываете в волосах девочки, та или иная шапочка, какая-нибудь игрушка- всё это такие вещи, которые могут иметь в жизни ребёнка самое большое значение. Хорошая организация в том и заключается, что она не выпускает из виду мельчайших подробностей и случаев. Мелочи действуют регулярно, ежедневно, ежечасно, из них и складывается жизнь. Руководить этой жизнью, организовать её и будет самой ответственной вашей задачей.</a:t>
            </a:r>
            <a:endParaRPr kumimoji="0" lang="ru-RU" sz="2400" b="0" i="0" u="none" strike="noStrike" cap="none" normalizeH="0" baseline="0" dirty="0" smtClean="0">
              <a:ln>
                <a:noFill/>
              </a:ln>
              <a:solidFill>
                <a:schemeClr val="bg2"/>
              </a:solidFill>
              <a:effectLst/>
              <a:latin typeface="Arial" pitchFamily="34" charset="0"/>
            </a:endParaRPr>
          </a:p>
        </p:txBody>
      </p:sp>
      <p:sp>
        <p:nvSpPr>
          <p:cNvPr id="3" name="TextBox 2"/>
          <p:cNvSpPr txBox="1"/>
          <p:nvPr/>
        </p:nvSpPr>
        <p:spPr>
          <a:xfrm>
            <a:off x="357158" y="357166"/>
            <a:ext cx="8358246" cy="954107"/>
          </a:xfrm>
          <a:prstGeom prst="rect">
            <a:avLst/>
          </a:prstGeom>
          <a:solidFill>
            <a:schemeClr val="accent5">
              <a:lumMod val="75000"/>
            </a:schemeClr>
          </a:solidFill>
        </p:spPr>
        <p:txBody>
          <a:bodyPr wrap="square" rtlCol="0">
            <a:spAutoFit/>
          </a:bodyPr>
          <a:lstStyle/>
          <a:p>
            <a:r>
              <a:rPr lang="ru-RU" sz="2800" dirty="0" smtClean="0">
                <a:solidFill>
                  <a:schemeClr val="bg2"/>
                </a:solidFill>
              </a:rPr>
              <a:t>Воспитательная работа есть прежде всего работа организатора. </a:t>
            </a:r>
            <a:r>
              <a:rPr lang="ru-RU" sz="2800" dirty="0" smtClean="0"/>
              <a:t>В этом деле поэтому нет мелочей.</a:t>
            </a:r>
            <a:endParaRPr lang="ru-RU" sz="28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1505"/>
                                        </p:tgtEl>
                                        <p:attrNameLst>
                                          <p:attrName>style.visibility</p:attrName>
                                        </p:attrNameLst>
                                      </p:cBhvr>
                                      <p:to>
                                        <p:strVal val="visible"/>
                                      </p:to>
                                    </p:set>
                                    <p:anim calcmode="lin" valueType="num">
                                      <p:cBhvr>
                                        <p:cTn id="13" dur="500" fill="hold"/>
                                        <p:tgtEl>
                                          <p:spTgt spid="21505"/>
                                        </p:tgtEl>
                                        <p:attrNameLst>
                                          <p:attrName>ppt_w</p:attrName>
                                        </p:attrNameLst>
                                      </p:cBhvr>
                                      <p:tavLst>
                                        <p:tav tm="0">
                                          <p:val>
                                            <p:fltVal val="0"/>
                                          </p:val>
                                        </p:tav>
                                        <p:tav tm="100000">
                                          <p:val>
                                            <p:strVal val="#ppt_w"/>
                                          </p:val>
                                        </p:tav>
                                      </p:tavLst>
                                    </p:anim>
                                    <p:anim calcmode="lin" valueType="num">
                                      <p:cBhvr>
                                        <p:cTn id="14" dur="500" fill="hold"/>
                                        <p:tgtEl>
                                          <p:spTgt spid="21505"/>
                                        </p:tgtEl>
                                        <p:attrNameLst>
                                          <p:attrName>ppt_h</p:attrName>
                                        </p:attrNameLst>
                                      </p:cBhvr>
                                      <p:tavLst>
                                        <p:tav tm="0">
                                          <p:val>
                                            <p:fltVal val="0"/>
                                          </p:val>
                                        </p:tav>
                                        <p:tav tm="100000">
                                          <p:val>
                                            <p:strVal val="#ppt_h"/>
                                          </p:val>
                                        </p:tav>
                                      </p:tavLst>
                                    </p:anim>
                                    <p:animEffect transition="in" filter="fade">
                                      <p:cBhvr>
                                        <p:cTn id="15" dur="5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218</TotalTime>
  <Words>2162</Words>
  <Application>Microsoft Office PowerPoint</Application>
  <PresentationFormat>Экран (4:3)</PresentationFormat>
  <Paragraphs>115</Paragraphs>
  <Slides>23</Slides>
  <Notes>0</Notes>
  <HiddenSlides>0</HiddenSlides>
  <MMClips>1</MMClips>
  <ScaleCrop>false</ScaleCrop>
  <HeadingPairs>
    <vt:vector size="6" baseType="variant">
      <vt:variant>
        <vt:lpstr>Тема</vt:lpstr>
      </vt:variant>
      <vt:variant>
        <vt:i4>1</vt:i4>
      </vt:variant>
      <vt:variant>
        <vt:lpstr>Заголовки слайдов</vt:lpstr>
      </vt:variant>
      <vt:variant>
        <vt:i4>23</vt:i4>
      </vt:variant>
      <vt:variant>
        <vt:lpstr>Произвольные показы</vt:lpstr>
      </vt:variant>
      <vt:variant>
        <vt:i4>3</vt:i4>
      </vt:variant>
    </vt:vector>
  </HeadingPairs>
  <TitlesOfParts>
    <vt:vector size="27" baseType="lpstr">
      <vt:lpstr>Городская</vt:lpstr>
      <vt:lpstr>Лекции о воспитании детей в семье. Антон Семёнович Макаренко</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Лекции о воспитании детей</vt:lpstr>
      <vt:lpstr>Произвольный показ 1</vt:lpstr>
      <vt:lpstr>О родительском авторитете.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Лекции о воспитании детей. Макаренко Антон Семёнович</dc:title>
  <cp:lastModifiedBy>ирина</cp:lastModifiedBy>
  <cp:revision>22</cp:revision>
  <dcterms:modified xsi:type="dcterms:W3CDTF">2012-04-30T08:48:53Z</dcterms:modified>
</cp:coreProperties>
</file>