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4" r:id="rId2"/>
    <p:sldMasterId id="2147483686" r:id="rId3"/>
  </p:sldMasterIdLst>
  <p:notesMasterIdLst>
    <p:notesMasterId r:id="rId14"/>
  </p:notesMasterIdLst>
  <p:sldIdLst>
    <p:sldId id="257" r:id="rId4"/>
    <p:sldId id="256" r:id="rId5"/>
    <p:sldId id="272" r:id="rId6"/>
    <p:sldId id="262" r:id="rId7"/>
    <p:sldId id="259" r:id="rId8"/>
    <p:sldId id="263" r:id="rId9"/>
    <p:sldId id="269" r:id="rId10"/>
    <p:sldId id="270" r:id="rId11"/>
    <p:sldId id="273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96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0476D-3F7F-4428-9FBC-885D225355F3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AFA3EF-30CE-4187-B1ED-98BF79B463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6043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E497B9-4EBA-472B-950C-F20ED12E8B1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7850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2956A2-1838-4296-9970-75A8609B5A1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7902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B97649-C9AF-40D6-8A3B-CD8CBE786A3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3217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887EDA-A9F3-4D7B-91FA-07534A4A856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0108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BC89E3-4911-4EE6-BE9F-FB9559BDC6E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7718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6B3B9E-7330-4091-9146-C2FCCDA688A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1911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0FF0F2-97FB-4A1F-B9E3-D7D4BF50849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2214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14A9A-46DE-4BDB-A0A3-FF59D9EE370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561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1E2F19-0BA9-47D0-9F9F-696CBEC7DB1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3568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1F1CEF-580F-4E2E-81E8-75425ADB957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3590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3D167-2CA7-4BA2-A0A3-3A12A038077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0037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594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3047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4448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15441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3141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6896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352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01112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55624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39053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058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BB993FD-5A3A-416D-BF72-B1FA94766185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125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738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24528" cy="745962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Сложение и вычитание с числом 0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Урок математики в 1 «в» классе.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УМК « Планета знаний»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56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552" y="-891480"/>
            <a:ext cx="9324528" cy="83511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500" b="1" dirty="0" smtClean="0">
                <a:solidFill>
                  <a:schemeClr val="bg1"/>
                </a:solidFill>
              </a:rPr>
              <a:t>Молодцы</a:t>
            </a:r>
            <a:r>
              <a:rPr lang="ru-RU" sz="16600" b="1" dirty="0" smtClean="0"/>
              <a:t>!</a:t>
            </a:r>
            <a:endParaRPr lang="ru-RU" sz="166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24528" cy="745962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76064" y="404664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Чему учились на уроке?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Что запомнили?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4515" y="1916832"/>
            <a:ext cx="876733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Ребята, можем определить какое настроение у снеговика?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Почему?  У меня 2 варианта ротика.  Какой ротик выберите вы?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Поднимите руки, у кого веселое настроение; грустное.</a:t>
            </a:r>
          </a:p>
          <a:p>
            <a:endParaRPr lang="ru-RU" dirty="0"/>
          </a:p>
        </p:txBody>
      </p:sp>
      <p:pic>
        <p:nvPicPr>
          <p:cNvPr id="7" name="Picture 14" descr="02e0e920fb2685d094b4730514b802da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00608" y="908720"/>
            <a:ext cx="8112189" cy="6392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851919" y="4105149"/>
            <a:ext cx="52599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solidFill>
                  <a:srgbClr val="FF0000"/>
                </a:solidFill>
              </a:rPr>
              <a:t>Молодцы! </a:t>
            </a:r>
            <a:endParaRPr lang="ru-RU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861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55776" y="188640"/>
            <a:ext cx="50405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002060"/>
                </a:solidFill>
              </a:rPr>
              <a:t>Снег на полях,</a:t>
            </a:r>
          </a:p>
          <a:p>
            <a:r>
              <a:rPr lang="ru-RU" sz="4000" b="1" i="1" dirty="0" smtClean="0">
                <a:solidFill>
                  <a:srgbClr val="002060"/>
                </a:solidFill>
              </a:rPr>
              <a:t>Лед на реках,</a:t>
            </a:r>
          </a:p>
          <a:p>
            <a:r>
              <a:rPr lang="ru-RU" sz="4000" b="1" i="1" dirty="0" smtClean="0">
                <a:solidFill>
                  <a:srgbClr val="002060"/>
                </a:solidFill>
              </a:rPr>
              <a:t>Вьюга гуляет,</a:t>
            </a:r>
          </a:p>
          <a:p>
            <a:r>
              <a:rPr lang="ru-RU" sz="4000" b="1" i="1" dirty="0" smtClean="0">
                <a:solidFill>
                  <a:srgbClr val="002060"/>
                </a:solidFill>
              </a:rPr>
              <a:t>Когда это бывает?</a:t>
            </a:r>
            <a:endParaRPr lang="ru-RU" sz="4000" b="1" i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1680" y="2743185"/>
            <a:ext cx="59046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Предлагаю вам на уроке  слепить снеговика из геометрических фигур. Какие геометрические фигуры потребуются?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27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659285"/>
            <a:ext cx="76328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dirty="0">
                <a:solidFill>
                  <a:prstClr val="white"/>
                </a:solidFill>
              </a:rPr>
              <a:t>Реши задачу.</a:t>
            </a:r>
          </a:p>
          <a:p>
            <a:pPr algn="ctr"/>
            <a:r>
              <a:rPr lang="ru-RU" sz="3200" b="1" dirty="0">
                <a:solidFill>
                  <a:prstClr val="white"/>
                </a:solidFill>
              </a:rPr>
              <a:t>На яблоне росло 10 бананов. Мартышки </a:t>
            </a:r>
            <a:r>
              <a:rPr lang="ru-RU" sz="3200" b="1" dirty="0" smtClean="0">
                <a:solidFill>
                  <a:srgbClr val="002060"/>
                </a:solidFill>
              </a:rPr>
              <a:t>Реши </a:t>
            </a:r>
            <a:r>
              <a:rPr lang="ru-RU" sz="3200" b="1" dirty="0">
                <a:solidFill>
                  <a:srgbClr val="002060"/>
                </a:solidFill>
              </a:rPr>
              <a:t>задачу.</a:t>
            </a:r>
          </a:p>
          <a:p>
            <a:pPr algn="ctr"/>
            <a:r>
              <a:rPr lang="ru-RU" sz="3200" b="1" dirty="0">
                <a:solidFill>
                  <a:srgbClr val="002060"/>
                </a:solidFill>
              </a:rPr>
              <a:t>На яблоне росло 10 бананов. Мартышки сорвали 10 бананов. Сколько бананов осталось на яблоне?</a:t>
            </a:r>
          </a:p>
          <a:p>
            <a:pPr lvl="0" algn="ctr"/>
            <a:r>
              <a:rPr lang="ru-RU" sz="3200" b="1" dirty="0" smtClean="0">
                <a:solidFill>
                  <a:prstClr val="white"/>
                </a:solidFill>
              </a:rPr>
              <a:t>10 </a:t>
            </a:r>
            <a:r>
              <a:rPr lang="ru-RU" sz="3200" b="1" dirty="0">
                <a:solidFill>
                  <a:prstClr val="white"/>
                </a:solidFill>
              </a:rPr>
              <a:t>бананов. Сколько бананов осталось на яблоне?</a:t>
            </a:r>
          </a:p>
          <a:p>
            <a:pPr lvl="0" algn="ctr"/>
            <a:r>
              <a:rPr lang="ru-RU" sz="3200" b="1" dirty="0">
                <a:solidFill>
                  <a:srgbClr val="FFFF00"/>
                </a:solidFill>
              </a:rPr>
              <a:t>Первый ком для </a:t>
            </a:r>
            <a:r>
              <a:rPr lang="ru-RU" sz="3200" b="1" dirty="0" smtClean="0">
                <a:solidFill>
                  <a:srgbClr val="FFFF00"/>
                </a:solidFill>
              </a:rPr>
              <a:t> снеговика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49796" y="1340768"/>
            <a:ext cx="824440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</a:rPr>
              <a:t>Кто догадался, какие примеры </a:t>
            </a:r>
          </a:p>
          <a:p>
            <a:r>
              <a:rPr lang="ru-RU" sz="4400" b="1" dirty="0" smtClean="0">
                <a:solidFill>
                  <a:srgbClr val="002060"/>
                </a:solidFill>
              </a:rPr>
              <a:t>мы  будем учиться решать?</a:t>
            </a:r>
            <a:endParaRPr lang="ru-RU" sz="4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911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685800" y="1143000"/>
            <a:ext cx="4724400" cy="47244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7173" name="Oval 5"/>
          <p:cNvSpPr>
            <a:spLocks noChangeArrowheads="1"/>
          </p:cNvSpPr>
          <p:nvPr/>
        </p:nvSpPr>
        <p:spPr bwMode="auto">
          <a:xfrm rot="901450">
            <a:off x="2797175" y="1133475"/>
            <a:ext cx="2460625" cy="4721225"/>
          </a:xfrm>
          <a:prstGeom prst="ellips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7171" name="Oval 3"/>
          <p:cNvSpPr>
            <a:spLocks noChangeArrowheads="1"/>
          </p:cNvSpPr>
          <p:nvPr/>
        </p:nvSpPr>
        <p:spPr bwMode="auto">
          <a:xfrm>
            <a:off x="5257800" y="2438400"/>
            <a:ext cx="152400" cy="152400"/>
          </a:xfrm>
          <a:prstGeom prst="ellipse">
            <a:avLst/>
          </a:prstGeom>
          <a:solidFill>
            <a:srgbClr val="F3151A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451466">
            <a:off x="4549775" y="1241425"/>
            <a:ext cx="38735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4" name="Arc 6"/>
          <p:cNvSpPr>
            <a:spLocks/>
          </p:cNvSpPr>
          <p:nvPr/>
        </p:nvSpPr>
        <p:spPr bwMode="auto">
          <a:xfrm flipH="1">
            <a:off x="6172200" y="1981200"/>
            <a:ext cx="2286000" cy="3124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7176" name="Arc 8"/>
          <p:cNvSpPr>
            <a:spLocks/>
          </p:cNvSpPr>
          <p:nvPr/>
        </p:nvSpPr>
        <p:spPr bwMode="auto">
          <a:xfrm rot="-11885991" flipH="1" flipV="1">
            <a:off x="6667500" y="2965450"/>
            <a:ext cx="800100" cy="230188"/>
          </a:xfrm>
          <a:custGeom>
            <a:avLst/>
            <a:gdLst>
              <a:gd name="G0" fmla="+- 19638 0 0"/>
              <a:gd name="G1" fmla="+- 21600 0 0"/>
              <a:gd name="G2" fmla="+- 21600 0 0"/>
              <a:gd name="T0" fmla="*/ 0 w 41238"/>
              <a:gd name="T1" fmla="*/ 12605 h 21600"/>
              <a:gd name="T2" fmla="*/ 41238 w 41238"/>
              <a:gd name="T3" fmla="*/ 21600 h 21600"/>
              <a:gd name="T4" fmla="*/ 19638 w 4123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238" h="21600" fill="none" extrusionOk="0">
                <a:moveTo>
                  <a:pt x="0" y="12605"/>
                </a:moveTo>
                <a:cubicBezTo>
                  <a:pt x="3517" y="4924"/>
                  <a:pt x="11190" y="-1"/>
                  <a:pt x="19638" y="0"/>
                </a:cubicBezTo>
                <a:cubicBezTo>
                  <a:pt x="31567" y="0"/>
                  <a:pt x="41238" y="9670"/>
                  <a:pt x="41238" y="21600"/>
                </a:cubicBezTo>
              </a:path>
              <a:path w="41238" h="21600" stroke="0" extrusionOk="0">
                <a:moveTo>
                  <a:pt x="0" y="12605"/>
                </a:moveTo>
                <a:cubicBezTo>
                  <a:pt x="3517" y="4924"/>
                  <a:pt x="11190" y="-1"/>
                  <a:pt x="19638" y="0"/>
                </a:cubicBezTo>
                <a:cubicBezTo>
                  <a:pt x="31567" y="0"/>
                  <a:pt x="41238" y="9670"/>
                  <a:pt x="41238" y="21600"/>
                </a:cubicBezTo>
                <a:lnTo>
                  <a:pt x="19638" y="21600"/>
                </a:lnTo>
                <a:close/>
              </a:path>
            </a:pathLst>
          </a:custGeom>
          <a:noFill/>
          <a:ln w="762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7177" name="Arc 9"/>
          <p:cNvSpPr>
            <a:spLocks/>
          </p:cNvSpPr>
          <p:nvPr/>
        </p:nvSpPr>
        <p:spPr bwMode="auto">
          <a:xfrm rot="-11885991" flipH="1" flipV="1">
            <a:off x="7010400" y="2438400"/>
            <a:ext cx="800100" cy="223838"/>
          </a:xfrm>
          <a:custGeom>
            <a:avLst/>
            <a:gdLst>
              <a:gd name="G0" fmla="+- 19638 0 0"/>
              <a:gd name="G1" fmla="+- 21600 0 0"/>
              <a:gd name="G2" fmla="+- 21600 0 0"/>
              <a:gd name="T0" fmla="*/ 0 w 41238"/>
              <a:gd name="T1" fmla="*/ 12605 h 21600"/>
              <a:gd name="T2" fmla="*/ 41238 w 41238"/>
              <a:gd name="T3" fmla="*/ 21600 h 21600"/>
              <a:gd name="T4" fmla="*/ 19638 w 4123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238" h="21600" fill="none" extrusionOk="0">
                <a:moveTo>
                  <a:pt x="0" y="12605"/>
                </a:moveTo>
                <a:cubicBezTo>
                  <a:pt x="3517" y="4924"/>
                  <a:pt x="11190" y="-1"/>
                  <a:pt x="19638" y="0"/>
                </a:cubicBezTo>
                <a:cubicBezTo>
                  <a:pt x="31567" y="0"/>
                  <a:pt x="41238" y="9670"/>
                  <a:pt x="41238" y="21600"/>
                </a:cubicBezTo>
              </a:path>
              <a:path w="41238" h="21600" stroke="0" extrusionOk="0">
                <a:moveTo>
                  <a:pt x="0" y="12605"/>
                </a:moveTo>
                <a:cubicBezTo>
                  <a:pt x="3517" y="4924"/>
                  <a:pt x="11190" y="-1"/>
                  <a:pt x="19638" y="0"/>
                </a:cubicBezTo>
                <a:cubicBezTo>
                  <a:pt x="31567" y="0"/>
                  <a:pt x="41238" y="9670"/>
                  <a:pt x="41238" y="21600"/>
                </a:cubicBezTo>
                <a:lnTo>
                  <a:pt x="19638" y="21600"/>
                </a:lnTo>
                <a:close/>
              </a:path>
            </a:pathLst>
          </a:custGeom>
          <a:noFill/>
          <a:ln w="762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7178" name="Arc 10"/>
          <p:cNvSpPr>
            <a:spLocks/>
          </p:cNvSpPr>
          <p:nvPr/>
        </p:nvSpPr>
        <p:spPr bwMode="auto">
          <a:xfrm rot="-11885991" flipH="1" flipV="1">
            <a:off x="6324600" y="3810000"/>
            <a:ext cx="800100" cy="230188"/>
          </a:xfrm>
          <a:custGeom>
            <a:avLst/>
            <a:gdLst>
              <a:gd name="G0" fmla="+- 19638 0 0"/>
              <a:gd name="G1" fmla="+- 21600 0 0"/>
              <a:gd name="G2" fmla="+- 21600 0 0"/>
              <a:gd name="T0" fmla="*/ 0 w 41238"/>
              <a:gd name="T1" fmla="*/ 12605 h 21600"/>
              <a:gd name="T2" fmla="*/ 41238 w 41238"/>
              <a:gd name="T3" fmla="*/ 21600 h 21600"/>
              <a:gd name="T4" fmla="*/ 19638 w 4123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238" h="21600" fill="none" extrusionOk="0">
                <a:moveTo>
                  <a:pt x="0" y="12605"/>
                </a:moveTo>
                <a:cubicBezTo>
                  <a:pt x="3517" y="4924"/>
                  <a:pt x="11190" y="-1"/>
                  <a:pt x="19638" y="0"/>
                </a:cubicBezTo>
                <a:cubicBezTo>
                  <a:pt x="31567" y="0"/>
                  <a:pt x="41238" y="9670"/>
                  <a:pt x="41238" y="21600"/>
                </a:cubicBezTo>
              </a:path>
              <a:path w="41238" h="21600" stroke="0" extrusionOk="0">
                <a:moveTo>
                  <a:pt x="0" y="12605"/>
                </a:moveTo>
                <a:cubicBezTo>
                  <a:pt x="3517" y="4924"/>
                  <a:pt x="11190" y="-1"/>
                  <a:pt x="19638" y="0"/>
                </a:cubicBezTo>
                <a:cubicBezTo>
                  <a:pt x="31567" y="0"/>
                  <a:pt x="41238" y="9670"/>
                  <a:pt x="41238" y="21600"/>
                </a:cubicBezTo>
                <a:lnTo>
                  <a:pt x="19638" y="21600"/>
                </a:lnTo>
                <a:close/>
              </a:path>
            </a:pathLst>
          </a:custGeom>
          <a:noFill/>
          <a:ln w="762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72875" y="419725"/>
            <a:ext cx="150554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b="1" dirty="0" smtClean="0">
                <a:solidFill>
                  <a:srgbClr val="002060"/>
                </a:solidFill>
              </a:rPr>
              <a:t>27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019597" y="6067851"/>
            <a:ext cx="56432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B0F0"/>
                </a:solidFill>
              </a:rPr>
              <a:t>Второй ком для снеговика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0912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15541E-6 C -0.00209 -0.02845 -0.00625 -0.04903 -0.01406 -0.07493 C -0.02188 -0.10083 -0.03334 -0.13876 -0.04653 -0.15565 C -0.05972 -0.17253 -0.07344 -0.17692 -0.09288 -0.17623 C -0.11233 -0.17553 -0.14063 -0.17183 -0.16337 -0.15194 C -0.18611 -0.13206 -0.20868 -0.10847 -0.22952 -0.0562 C -0.25035 -0.00393 -0.279 0.09597 -0.28872 0.16142 C -0.29844 0.22687 -0.29323 0.28492 -0.28733 0.3358 C -0.28143 0.38668 -0.26806 0.43941 -0.25347 0.46716 C -0.23889 0.49491 -0.21945 0.50393 -0.2 0.50277 C -0.18056 0.50162 -0.16146 0.48913 -0.13663 0.45976 C -0.11181 0.43039 -0.07153 0.37095 -0.0507 0.32655 C -0.02986 0.28214 -0.01945 0.23173 -0.01129 0.19334 C -0.00313 0.15495 -0.00278 0.12766 -0.00139 0.09574 C 2.5E-6 0.06383 0.00208 0.02844 2.5E-6 2.15541E-6 Z " pathEditMode="relative" rAng="0" ptsTypes="aaaaaaaaaaaaaaa">
                                      <p:cBhvr>
                                        <p:cTn id="6" dur="5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826" y="163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Блок-схема: магнитный диск 3"/>
          <p:cNvSpPr/>
          <p:nvPr/>
        </p:nvSpPr>
        <p:spPr>
          <a:xfrm>
            <a:off x="107504" y="2348880"/>
            <a:ext cx="2246258" cy="3240360"/>
          </a:xfrm>
          <a:prstGeom prst="flowChartMagneticDisk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объединение 5"/>
          <p:cNvSpPr/>
          <p:nvPr/>
        </p:nvSpPr>
        <p:spPr>
          <a:xfrm>
            <a:off x="107504" y="1783441"/>
            <a:ext cx="2250250" cy="1296144"/>
          </a:xfrm>
          <a:prstGeom prst="flowChartMerg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Круглая лента лицом вниз 6"/>
          <p:cNvSpPr/>
          <p:nvPr/>
        </p:nvSpPr>
        <p:spPr>
          <a:xfrm>
            <a:off x="624553" y="2444089"/>
            <a:ext cx="1216152" cy="758952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магнитный диск 7"/>
          <p:cNvSpPr/>
          <p:nvPr/>
        </p:nvSpPr>
        <p:spPr>
          <a:xfrm>
            <a:off x="3275856" y="2348880"/>
            <a:ext cx="2246258" cy="3240360"/>
          </a:xfrm>
          <a:prstGeom prst="flowChartMagneticDisk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объединение 8"/>
          <p:cNvSpPr/>
          <p:nvPr/>
        </p:nvSpPr>
        <p:spPr>
          <a:xfrm>
            <a:off x="3237396" y="1796017"/>
            <a:ext cx="2250250" cy="1296144"/>
          </a:xfrm>
          <a:prstGeom prst="flowChartMerg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Круглая лента лицом вниз 9"/>
          <p:cNvSpPr/>
          <p:nvPr/>
        </p:nvSpPr>
        <p:spPr>
          <a:xfrm>
            <a:off x="3754445" y="2348880"/>
            <a:ext cx="1216152" cy="758952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магнитный диск 10"/>
          <p:cNvSpPr/>
          <p:nvPr/>
        </p:nvSpPr>
        <p:spPr>
          <a:xfrm>
            <a:off x="6660232" y="2372372"/>
            <a:ext cx="2246258" cy="3240360"/>
          </a:xfrm>
          <a:prstGeom prst="flowChartMagneticDisk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объединение 11"/>
          <p:cNvSpPr/>
          <p:nvPr/>
        </p:nvSpPr>
        <p:spPr>
          <a:xfrm>
            <a:off x="6617051" y="1819683"/>
            <a:ext cx="2250250" cy="1296144"/>
          </a:xfrm>
          <a:prstGeom prst="flowChartMerg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Круглая лента лицом вниз 12"/>
          <p:cNvSpPr/>
          <p:nvPr/>
        </p:nvSpPr>
        <p:spPr>
          <a:xfrm>
            <a:off x="7175285" y="2467755"/>
            <a:ext cx="1216152" cy="758952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люс 13"/>
          <p:cNvSpPr/>
          <p:nvPr/>
        </p:nvSpPr>
        <p:spPr>
          <a:xfrm>
            <a:off x="2361456" y="3418371"/>
            <a:ext cx="914400" cy="914400"/>
          </a:xfrm>
          <a:prstGeom prst="mathPl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 14"/>
          <p:cNvSpPr/>
          <p:nvPr/>
        </p:nvSpPr>
        <p:spPr>
          <a:xfrm>
            <a:off x="5745832" y="3418371"/>
            <a:ext cx="91440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Выноска-облако 15"/>
          <p:cNvSpPr/>
          <p:nvPr/>
        </p:nvSpPr>
        <p:spPr>
          <a:xfrm>
            <a:off x="395536" y="0"/>
            <a:ext cx="7848872" cy="155679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Сколько треугольников в1 мешке? Сколько во 2 мешке? Сколько треугольников  станет?</a:t>
            </a:r>
          </a:p>
          <a:p>
            <a:pPr algn="ctr"/>
            <a:r>
              <a:rPr lang="ru-RU" dirty="0" smtClean="0"/>
              <a:t>Запишите выражение в тетрадь.</a:t>
            </a:r>
            <a:endParaRPr lang="ru-RU" dirty="0"/>
          </a:p>
        </p:txBody>
      </p:sp>
      <p:sp>
        <p:nvSpPr>
          <p:cNvPr id="17" name="Равнобедренный треугольник 16"/>
          <p:cNvSpPr/>
          <p:nvPr/>
        </p:nvSpPr>
        <p:spPr>
          <a:xfrm>
            <a:off x="260609" y="3570771"/>
            <a:ext cx="727888" cy="609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>
            <a:off x="889257" y="4451107"/>
            <a:ext cx="682752" cy="609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бедренный треугольник 18"/>
          <p:cNvSpPr/>
          <p:nvPr/>
        </p:nvSpPr>
        <p:spPr>
          <a:xfrm>
            <a:off x="1420081" y="3570771"/>
            <a:ext cx="703647" cy="609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7100609" y="4372987"/>
            <a:ext cx="682752" cy="609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7903032" y="3763387"/>
            <a:ext cx="682752" cy="609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6833909" y="3458587"/>
            <a:ext cx="682752" cy="609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3049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4" descr="02e0e920fb2685d094b4730514b802da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482423"/>
            <a:ext cx="5493910" cy="518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331640" y="404664"/>
            <a:ext cx="56517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</a:rPr>
              <a:t>Физкультминутка </a:t>
            </a:r>
            <a:endParaRPr lang="ru-RU" sz="54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75656" y="5949280"/>
            <a:ext cx="48447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Ручки для снеговика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5502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83568" y="476673"/>
            <a:ext cx="799288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bg1"/>
                </a:solidFill>
              </a:rPr>
              <a:t>Работа по учебнику.</a:t>
            </a:r>
          </a:p>
          <a:p>
            <a:r>
              <a:rPr lang="ru-RU" sz="6600" b="1" dirty="0" smtClean="0">
                <a:solidFill>
                  <a:schemeClr val="bg1"/>
                </a:solidFill>
              </a:rPr>
              <a:t>40 страница №4- первый столбик ,</a:t>
            </a:r>
          </a:p>
          <a:p>
            <a:r>
              <a:rPr lang="ru-RU" sz="6600" b="1" dirty="0" smtClean="0">
                <a:solidFill>
                  <a:schemeClr val="bg1"/>
                </a:solidFill>
              </a:rPr>
              <a:t>№2- решите задачу.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71800" y="5445224"/>
            <a:ext cx="50501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4000" b="1" dirty="0">
                <a:solidFill>
                  <a:srgbClr val="FFFF00"/>
                </a:solidFill>
              </a:rPr>
              <a:t>Глазки для снеговика </a:t>
            </a:r>
          </a:p>
        </p:txBody>
      </p:sp>
    </p:spTree>
    <p:extLst>
      <p:ext uri="{BB962C8B-B14F-4D97-AF65-F5344CB8AC3E}">
        <p14:creationId xmlns:p14="http://schemas.microsoft.com/office/powerpoint/2010/main" val="1972349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332656"/>
            <a:ext cx="66823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</a:rPr>
              <a:t>Проверь себя.</a:t>
            </a:r>
            <a:endParaRPr lang="ru-RU" sz="54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2413925"/>
            <a:ext cx="2499402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15+0= 15</a:t>
            </a:r>
          </a:p>
          <a:p>
            <a:r>
              <a:rPr lang="ru-RU" sz="4800" b="1" dirty="0" smtClean="0"/>
              <a:t>12-0=12</a:t>
            </a:r>
          </a:p>
          <a:p>
            <a:r>
              <a:rPr lang="ru-RU" sz="4800" b="1" dirty="0" smtClean="0"/>
              <a:t>0+10=10</a:t>
            </a:r>
          </a:p>
          <a:p>
            <a:r>
              <a:rPr lang="ru-RU" sz="4800" b="1" dirty="0" smtClean="0"/>
              <a:t>8-8=0</a:t>
            </a:r>
            <a:endParaRPr lang="ru-RU" sz="4800" b="1" dirty="0"/>
          </a:p>
        </p:txBody>
      </p:sp>
      <p:sp>
        <p:nvSpPr>
          <p:cNvPr id="5" name="Шестиугольник 4"/>
          <p:cNvSpPr/>
          <p:nvPr/>
        </p:nvSpPr>
        <p:spPr>
          <a:xfrm>
            <a:off x="1835696" y="1381942"/>
            <a:ext cx="530352" cy="46340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Шестиугольник 5"/>
          <p:cNvSpPr/>
          <p:nvPr/>
        </p:nvSpPr>
        <p:spPr>
          <a:xfrm>
            <a:off x="2557754" y="1398162"/>
            <a:ext cx="530352" cy="46340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Шестиугольник 6"/>
          <p:cNvSpPr/>
          <p:nvPr/>
        </p:nvSpPr>
        <p:spPr>
          <a:xfrm>
            <a:off x="3203848" y="1333096"/>
            <a:ext cx="530352" cy="46340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Шестиугольник 7"/>
          <p:cNvSpPr/>
          <p:nvPr/>
        </p:nvSpPr>
        <p:spPr>
          <a:xfrm>
            <a:off x="3923928" y="1366427"/>
            <a:ext cx="530352" cy="46340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Шестиугольник 8"/>
          <p:cNvSpPr/>
          <p:nvPr/>
        </p:nvSpPr>
        <p:spPr>
          <a:xfrm>
            <a:off x="4698512" y="1350735"/>
            <a:ext cx="530352" cy="46340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Шестиугольник 9"/>
          <p:cNvSpPr/>
          <p:nvPr/>
        </p:nvSpPr>
        <p:spPr>
          <a:xfrm>
            <a:off x="5374917" y="1295997"/>
            <a:ext cx="530352" cy="46340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Шестиугольник 10"/>
          <p:cNvSpPr/>
          <p:nvPr/>
        </p:nvSpPr>
        <p:spPr>
          <a:xfrm>
            <a:off x="6162134" y="1295997"/>
            <a:ext cx="530352" cy="46340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Шестиугольник 11"/>
          <p:cNvSpPr/>
          <p:nvPr/>
        </p:nvSpPr>
        <p:spPr>
          <a:xfrm>
            <a:off x="6803364" y="1288931"/>
            <a:ext cx="530352" cy="46340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Шестиугольник 12"/>
          <p:cNvSpPr/>
          <p:nvPr/>
        </p:nvSpPr>
        <p:spPr>
          <a:xfrm>
            <a:off x="7595533" y="1288931"/>
            <a:ext cx="530352" cy="46340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Шестиугольник 13"/>
          <p:cNvSpPr/>
          <p:nvPr/>
        </p:nvSpPr>
        <p:spPr>
          <a:xfrm>
            <a:off x="8316416" y="1288931"/>
            <a:ext cx="530352" cy="46340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3734200" y="2420888"/>
            <a:ext cx="462524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</a:rPr>
              <a:t>10-4-6=0 ( </a:t>
            </a:r>
            <a:r>
              <a:rPr lang="ru-RU" sz="4400" b="1" dirty="0" err="1" smtClean="0">
                <a:solidFill>
                  <a:srgbClr val="002060"/>
                </a:solidFill>
              </a:rPr>
              <a:t>зн</a:t>
            </a:r>
            <a:r>
              <a:rPr lang="ru-RU" sz="4400" b="1" dirty="0" smtClean="0">
                <a:solidFill>
                  <a:srgbClr val="002060"/>
                </a:solidFill>
              </a:rPr>
              <a:t>.)</a:t>
            </a:r>
          </a:p>
          <a:p>
            <a:r>
              <a:rPr lang="ru-RU" sz="4400" b="1" dirty="0" smtClean="0">
                <a:solidFill>
                  <a:srgbClr val="002060"/>
                </a:solidFill>
              </a:rPr>
              <a:t>Ответ: 0 значков . </a:t>
            </a:r>
            <a:endParaRPr lang="ru-RU" sz="4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513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6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2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8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2000"/>
                            </p:stCondLst>
                            <p:childTnLst>
                              <p:par>
                                <p:cTn id="203" presetID="26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2" presetID="26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6000"/>
                            </p:stCondLst>
                            <p:childTnLst>
                              <p:par>
                                <p:cTn id="241" presetID="26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3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0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1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>
                            <p:stCondLst>
                              <p:cond delay="8000"/>
                            </p:stCondLst>
                            <p:childTnLst>
                              <p:par>
                                <p:cTn id="260" presetID="26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79" presetID="26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8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23528" y="332656"/>
            <a:ext cx="8712968" cy="5976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bg1"/>
                </a:solidFill>
              </a:rPr>
              <a:t>Самостоятельная работа по карточкам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878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216</Words>
  <Application>Microsoft Office PowerPoint</Application>
  <PresentationFormat>Экран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Тема Office</vt:lpstr>
      <vt:lpstr>Оформление по умолчанию</vt:lpstr>
      <vt:lpstr>1_Тема Office</vt:lpstr>
      <vt:lpstr>Сложение и вычитание с числом 0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Чему учились на уроке? Что запомнили?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Сложение и вычитание с числом 0</dc:title>
  <dc:creator>Наташа</dc:creator>
  <cp:lastModifiedBy>Наташа</cp:lastModifiedBy>
  <cp:revision>21</cp:revision>
  <dcterms:created xsi:type="dcterms:W3CDTF">2013-02-20T12:48:01Z</dcterms:created>
  <dcterms:modified xsi:type="dcterms:W3CDTF">2014-01-30T19:38:37Z</dcterms:modified>
</cp:coreProperties>
</file>