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94" r:id="rId5"/>
    <p:sldId id="288" r:id="rId6"/>
    <p:sldId id="296" r:id="rId7"/>
    <p:sldId id="297" r:id="rId8"/>
    <p:sldId id="264" r:id="rId9"/>
    <p:sldId id="290" r:id="rId10"/>
    <p:sldId id="284" r:id="rId11"/>
    <p:sldId id="285" r:id="rId1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1B9392-D72D-452A-9E1D-66E32D96AA47}" type="doc">
      <dgm:prSet loTypeId="urn:microsoft.com/office/officeart/2005/8/layout/target3" loCatId="list" qsTypeId="urn:microsoft.com/office/officeart/2005/8/quickstyle/3d2" qsCatId="3D" csTypeId="urn:microsoft.com/office/officeart/2005/8/colors/accent1_2" csCatId="accent1" phldr="1"/>
      <dgm:spPr/>
    </dgm:pt>
    <dgm:pt modelId="{7672CBB4-97ED-4D59-89A6-0816614642CF}">
      <dgm:prSet phldrT="[Текст]" custT="1"/>
      <dgm:spPr/>
      <dgm:t>
        <a:bodyPr/>
        <a:lstStyle/>
        <a:p>
          <a:r>
            <a:rPr lang="ru-RU" sz="2400" b="1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Целеустремленная система, нацеленная на результат  </a:t>
          </a:r>
          <a:endParaRPr lang="ru-RU" sz="2400" b="1" u="none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49599D-80F7-401A-B054-591D5F71BD76}" type="parTrans" cxnId="{593C561B-8851-4FF3-815A-CAA34C9AA6DE}">
      <dgm:prSet/>
      <dgm:spPr/>
      <dgm:t>
        <a:bodyPr/>
        <a:lstStyle/>
        <a:p>
          <a:endParaRPr lang="ru-RU"/>
        </a:p>
      </dgm:t>
    </dgm:pt>
    <dgm:pt modelId="{C831D8F4-2A13-4E8D-9AC8-FCAC4C30204E}" type="sibTrans" cxnId="{593C561B-8851-4FF3-815A-CAA34C9AA6DE}">
      <dgm:prSet/>
      <dgm:spPr/>
      <dgm:t>
        <a:bodyPr/>
        <a:lstStyle/>
        <a:p>
          <a:endParaRPr lang="ru-RU"/>
        </a:p>
      </dgm:t>
    </dgm:pt>
    <dgm:pt modelId="{C6BD508A-5172-4860-9353-07F4B752F79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Психолого-возрастные и индивидуальные особенности развития личности ребенка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E1422A-7483-4053-8EC8-155DF4425442}" type="parTrans" cxnId="{F687EB4A-8B26-485D-B885-2A1B6351ED87}">
      <dgm:prSet/>
      <dgm:spPr/>
      <dgm:t>
        <a:bodyPr/>
        <a:lstStyle/>
        <a:p>
          <a:endParaRPr lang="ru-RU"/>
        </a:p>
      </dgm:t>
    </dgm:pt>
    <dgm:pt modelId="{CF6646A1-2505-4F3A-8ADA-6ED3FCEFE62C}" type="sibTrans" cxnId="{F687EB4A-8B26-485D-B885-2A1B6351ED87}">
      <dgm:prSet/>
      <dgm:spPr/>
      <dgm:t>
        <a:bodyPr/>
        <a:lstStyle/>
        <a:p>
          <a:endParaRPr lang="ru-RU"/>
        </a:p>
      </dgm:t>
    </dgm:pt>
    <dgm:pt modelId="{4B9299E8-3330-458A-9FC5-0B1AEC5CDB28}">
      <dgm:prSet phldrT="[Текст]" custT="1"/>
      <dgm:spPr/>
      <dgm:t>
        <a:bodyPr/>
        <a:lstStyle/>
        <a:p>
          <a:r>
            <a:rPr lang="ru-RU" sz="3200" b="1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Обратная связь (коррекция, обратная ориентация ) </a:t>
          </a:r>
          <a:endParaRPr lang="ru-RU" sz="3200" b="1" u="none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FF799D-532F-4CC4-BCFA-21BD996FC28A}" type="parTrans" cxnId="{AEE7C5A5-4C46-429D-87B0-B9662F3A1B1C}">
      <dgm:prSet/>
      <dgm:spPr/>
      <dgm:t>
        <a:bodyPr/>
        <a:lstStyle/>
        <a:p>
          <a:endParaRPr lang="ru-RU"/>
        </a:p>
      </dgm:t>
    </dgm:pt>
    <dgm:pt modelId="{F8539DF0-D767-44F8-9CBF-1F0FC8395559}" type="sibTrans" cxnId="{AEE7C5A5-4C46-429D-87B0-B9662F3A1B1C}">
      <dgm:prSet/>
      <dgm:spPr/>
      <dgm:t>
        <a:bodyPr/>
        <a:lstStyle/>
        <a:p>
          <a:endParaRPr lang="ru-RU"/>
        </a:p>
      </dgm:t>
    </dgm:pt>
    <dgm:pt modelId="{7F6DDA33-8153-4CF2-953C-DECD5CDA502E}" type="pres">
      <dgm:prSet presAssocID="{4B1B9392-D72D-452A-9E1D-66E32D96AA4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F59F5E9-B46A-4C00-BFC9-38A530280AC6}" type="pres">
      <dgm:prSet presAssocID="{7672CBB4-97ED-4D59-89A6-0816614642CF}" presName="circle1" presStyleLbl="node1" presStyleIdx="0" presStyleCnt="3"/>
      <dgm:spPr/>
    </dgm:pt>
    <dgm:pt modelId="{3513CF9D-FB2E-4741-B0F0-6DB4C72BF2EF}" type="pres">
      <dgm:prSet presAssocID="{7672CBB4-97ED-4D59-89A6-0816614642CF}" presName="space" presStyleCnt="0"/>
      <dgm:spPr/>
    </dgm:pt>
    <dgm:pt modelId="{995E91B5-3722-4E4F-8514-6530F8A53C23}" type="pres">
      <dgm:prSet presAssocID="{7672CBB4-97ED-4D59-89A6-0816614642CF}" presName="rect1" presStyleLbl="alignAcc1" presStyleIdx="0" presStyleCnt="3" custLinFactNeighborX="-122" custLinFactNeighborY="-570"/>
      <dgm:spPr/>
      <dgm:t>
        <a:bodyPr/>
        <a:lstStyle/>
        <a:p>
          <a:endParaRPr lang="ru-RU"/>
        </a:p>
      </dgm:t>
    </dgm:pt>
    <dgm:pt modelId="{54BB9426-5588-44E6-92F9-4EEAE6B77846}" type="pres">
      <dgm:prSet presAssocID="{C6BD508A-5172-4860-9353-07F4B752F793}" presName="vertSpace2" presStyleLbl="node1" presStyleIdx="0" presStyleCnt="3"/>
      <dgm:spPr/>
    </dgm:pt>
    <dgm:pt modelId="{7E85B0C7-7C57-4F39-A127-87A8FCFEF864}" type="pres">
      <dgm:prSet presAssocID="{C6BD508A-5172-4860-9353-07F4B752F793}" presName="circle2" presStyleLbl="node1" presStyleIdx="1" presStyleCnt="3"/>
      <dgm:spPr/>
    </dgm:pt>
    <dgm:pt modelId="{FA4BF01E-2DE8-4FF5-8210-CE4BB301D420}" type="pres">
      <dgm:prSet presAssocID="{C6BD508A-5172-4860-9353-07F4B752F793}" presName="rect2" presStyleLbl="alignAcc1" presStyleIdx="1" presStyleCnt="3"/>
      <dgm:spPr/>
      <dgm:t>
        <a:bodyPr/>
        <a:lstStyle/>
        <a:p>
          <a:endParaRPr lang="ru-RU"/>
        </a:p>
      </dgm:t>
    </dgm:pt>
    <dgm:pt modelId="{ADB1B62E-2E37-4AD0-9E24-B7CA301FC996}" type="pres">
      <dgm:prSet presAssocID="{4B9299E8-3330-458A-9FC5-0B1AEC5CDB28}" presName="vertSpace3" presStyleLbl="node1" presStyleIdx="1" presStyleCnt="3"/>
      <dgm:spPr/>
    </dgm:pt>
    <dgm:pt modelId="{E55A8578-3A4A-49ED-9A2F-75C3EF4F2AD3}" type="pres">
      <dgm:prSet presAssocID="{4B9299E8-3330-458A-9FC5-0B1AEC5CDB28}" presName="circle3" presStyleLbl="node1" presStyleIdx="2" presStyleCnt="3"/>
      <dgm:spPr/>
    </dgm:pt>
    <dgm:pt modelId="{99BAF720-CCC3-4F9C-95CD-D345095ACCB0}" type="pres">
      <dgm:prSet presAssocID="{4B9299E8-3330-458A-9FC5-0B1AEC5CDB28}" presName="rect3" presStyleLbl="alignAcc1" presStyleIdx="2" presStyleCnt="3"/>
      <dgm:spPr/>
      <dgm:t>
        <a:bodyPr/>
        <a:lstStyle/>
        <a:p>
          <a:endParaRPr lang="ru-RU"/>
        </a:p>
      </dgm:t>
    </dgm:pt>
    <dgm:pt modelId="{91B6EE98-40E2-4292-8B20-503A4658F99A}" type="pres">
      <dgm:prSet presAssocID="{7672CBB4-97ED-4D59-89A6-0816614642CF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70DB9-B35D-457E-9215-5F391C3ADDC1}" type="pres">
      <dgm:prSet presAssocID="{C6BD508A-5172-4860-9353-07F4B752F793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9D526-4406-46ED-B845-CFA05A3EEE9C}" type="pres">
      <dgm:prSet presAssocID="{4B9299E8-3330-458A-9FC5-0B1AEC5CDB28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2E6EBE-E1A4-45C9-A0AD-143E2C49AEDD}" type="presOf" srcId="{7672CBB4-97ED-4D59-89A6-0816614642CF}" destId="{995E91B5-3722-4E4F-8514-6530F8A53C23}" srcOrd="0" destOrd="0" presId="urn:microsoft.com/office/officeart/2005/8/layout/target3"/>
    <dgm:cxn modelId="{593C561B-8851-4FF3-815A-CAA34C9AA6DE}" srcId="{4B1B9392-D72D-452A-9E1D-66E32D96AA47}" destId="{7672CBB4-97ED-4D59-89A6-0816614642CF}" srcOrd="0" destOrd="0" parTransId="{A349599D-80F7-401A-B054-591D5F71BD76}" sibTransId="{C831D8F4-2A13-4E8D-9AC8-FCAC4C30204E}"/>
    <dgm:cxn modelId="{F687EB4A-8B26-485D-B885-2A1B6351ED87}" srcId="{4B1B9392-D72D-452A-9E1D-66E32D96AA47}" destId="{C6BD508A-5172-4860-9353-07F4B752F793}" srcOrd="1" destOrd="0" parTransId="{85E1422A-7483-4053-8EC8-155DF4425442}" sibTransId="{CF6646A1-2505-4F3A-8ADA-6ED3FCEFE62C}"/>
    <dgm:cxn modelId="{F2D081A5-2920-48A6-BC6D-45D48E2F4F0A}" type="presOf" srcId="{4B1B9392-D72D-452A-9E1D-66E32D96AA47}" destId="{7F6DDA33-8153-4CF2-953C-DECD5CDA502E}" srcOrd="0" destOrd="0" presId="urn:microsoft.com/office/officeart/2005/8/layout/target3"/>
    <dgm:cxn modelId="{AEE7C5A5-4C46-429D-87B0-B9662F3A1B1C}" srcId="{4B1B9392-D72D-452A-9E1D-66E32D96AA47}" destId="{4B9299E8-3330-458A-9FC5-0B1AEC5CDB28}" srcOrd="2" destOrd="0" parTransId="{9FFF799D-532F-4CC4-BCFA-21BD996FC28A}" sibTransId="{F8539DF0-D767-44F8-9CBF-1F0FC8395559}"/>
    <dgm:cxn modelId="{445FBF6C-DD5E-43A9-BDFE-FC6C6F9584E8}" type="presOf" srcId="{4B9299E8-3330-458A-9FC5-0B1AEC5CDB28}" destId="{99BAF720-CCC3-4F9C-95CD-D345095ACCB0}" srcOrd="0" destOrd="0" presId="urn:microsoft.com/office/officeart/2005/8/layout/target3"/>
    <dgm:cxn modelId="{F8CEE6FD-8932-4523-B018-E79C4D1F9008}" type="presOf" srcId="{C6BD508A-5172-4860-9353-07F4B752F793}" destId="{F2370DB9-B35D-457E-9215-5F391C3ADDC1}" srcOrd="1" destOrd="0" presId="urn:microsoft.com/office/officeart/2005/8/layout/target3"/>
    <dgm:cxn modelId="{ACCB10C2-8256-4797-A1B6-30FC5E3B38F1}" type="presOf" srcId="{C6BD508A-5172-4860-9353-07F4B752F793}" destId="{FA4BF01E-2DE8-4FF5-8210-CE4BB301D420}" srcOrd="0" destOrd="0" presId="urn:microsoft.com/office/officeart/2005/8/layout/target3"/>
    <dgm:cxn modelId="{0AFB68D7-92C6-41F4-954F-CAC3E330F940}" type="presOf" srcId="{4B9299E8-3330-458A-9FC5-0B1AEC5CDB28}" destId="{E169D526-4406-46ED-B845-CFA05A3EEE9C}" srcOrd="1" destOrd="0" presId="urn:microsoft.com/office/officeart/2005/8/layout/target3"/>
    <dgm:cxn modelId="{FBE309EC-75E8-4ED6-9A94-D722618B314C}" type="presOf" srcId="{7672CBB4-97ED-4D59-89A6-0816614642CF}" destId="{91B6EE98-40E2-4292-8B20-503A4658F99A}" srcOrd="1" destOrd="0" presId="urn:microsoft.com/office/officeart/2005/8/layout/target3"/>
    <dgm:cxn modelId="{4ADC36E5-0626-4027-9947-1F819FF19D17}" type="presParOf" srcId="{7F6DDA33-8153-4CF2-953C-DECD5CDA502E}" destId="{BF59F5E9-B46A-4C00-BFC9-38A530280AC6}" srcOrd="0" destOrd="0" presId="urn:microsoft.com/office/officeart/2005/8/layout/target3"/>
    <dgm:cxn modelId="{E94C40C7-832F-436A-90ED-86B739CD5D9B}" type="presParOf" srcId="{7F6DDA33-8153-4CF2-953C-DECD5CDA502E}" destId="{3513CF9D-FB2E-4741-B0F0-6DB4C72BF2EF}" srcOrd="1" destOrd="0" presId="urn:microsoft.com/office/officeart/2005/8/layout/target3"/>
    <dgm:cxn modelId="{36E19760-10E1-429E-B051-0F5BDB5F7853}" type="presParOf" srcId="{7F6DDA33-8153-4CF2-953C-DECD5CDA502E}" destId="{995E91B5-3722-4E4F-8514-6530F8A53C23}" srcOrd="2" destOrd="0" presId="urn:microsoft.com/office/officeart/2005/8/layout/target3"/>
    <dgm:cxn modelId="{0E427FA7-F429-4060-9412-E0416FDD536B}" type="presParOf" srcId="{7F6DDA33-8153-4CF2-953C-DECD5CDA502E}" destId="{54BB9426-5588-44E6-92F9-4EEAE6B77846}" srcOrd="3" destOrd="0" presId="urn:microsoft.com/office/officeart/2005/8/layout/target3"/>
    <dgm:cxn modelId="{6CAADA21-A291-4468-89AE-C3383592E58D}" type="presParOf" srcId="{7F6DDA33-8153-4CF2-953C-DECD5CDA502E}" destId="{7E85B0C7-7C57-4F39-A127-87A8FCFEF864}" srcOrd="4" destOrd="0" presId="urn:microsoft.com/office/officeart/2005/8/layout/target3"/>
    <dgm:cxn modelId="{360E323C-5367-4F39-8AA4-8B59C31F8503}" type="presParOf" srcId="{7F6DDA33-8153-4CF2-953C-DECD5CDA502E}" destId="{FA4BF01E-2DE8-4FF5-8210-CE4BB301D420}" srcOrd="5" destOrd="0" presId="urn:microsoft.com/office/officeart/2005/8/layout/target3"/>
    <dgm:cxn modelId="{00943035-E67D-4F52-9AAF-0F71A07AF510}" type="presParOf" srcId="{7F6DDA33-8153-4CF2-953C-DECD5CDA502E}" destId="{ADB1B62E-2E37-4AD0-9E24-B7CA301FC996}" srcOrd="6" destOrd="0" presId="urn:microsoft.com/office/officeart/2005/8/layout/target3"/>
    <dgm:cxn modelId="{86CF93CA-2170-4E28-803F-178C969CFDFE}" type="presParOf" srcId="{7F6DDA33-8153-4CF2-953C-DECD5CDA502E}" destId="{E55A8578-3A4A-49ED-9A2F-75C3EF4F2AD3}" srcOrd="7" destOrd="0" presId="urn:microsoft.com/office/officeart/2005/8/layout/target3"/>
    <dgm:cxn modelId="{C6E7F392-52A5-4F4B-BEC3-E67B73B67374}" type="presParOf" srcId="{7F6DDA33-8153-4CF2-953C-DECD5CDA502E}" destId="{99BAF720-CCC3-4F9C-95CD-D345095ACCB0}" srcOrd="8" destOrd="0" presId="urn:microsoft.com/office/officeart/2005/8/layout/target3"/>
    <dgm:cxn modelId="{F8C76186-3C53-498A-979D-4484CD3B57F0}" type="presParOf" srcId="{7F6DDA33-8153-4CF2-953C-DECD5CDA502E}" destId="{91B6EE98-40E2-4292-8B20-503A4658F99A}" srcOrd="9" destOrd="0" presId="urn:microsoft.com/office/officeart/2005/8/layout/target3"/>
    <dgm:cxn modelId="{6F7E337A-0DA4-42D2-9217-FCBFB5DB5EEF}" type="presParOf" srcId="{7F6DDA33-8153-4CF2-953C-DECD5CDA502E}" destId="{F2370DB9-B35D-457E-9215-5F391C3ADDC1}" srcOrd="10" destOrd="0" presId="urn:microsoft.com/office/officeart/2005/8/layout/target3"/>
    <dgm:cxn modelId="{D7DD390C-8BFC-4570-B1A9-B5A7AF7E580A}" type="presParOf" srcId="{7F6DDA33-8153-4CF2-953C-DECD5CDA502E}" destId="{E169D526-4406-46ED-B845-CFA05A3EEE9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59F5E9-B46A-4C00-BFC9-38A530280AC6}">
      <dsp:nvSpPr>
        <dsp:cNvPr id="0" name=""/>
        <dsp:cNvSpPr/>
      </dsp:nvSpPr>
      <dsp:spPr>
        <a:xfrm>
          <a:off x="0" y="171451"/>
          <a:ext cx="5014947" cy="501494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5E91B5-3722-4E4F-8514-6530F8A53C23}">
      <dsp:nvSpPr>
        <dsp:cNvPr id="0" name=""/>
        <dsp:cNvSpPr/>
      </dsp:nvSpPr>
      <dsp:spPr>
        <a:xfrm>
          <a:off x="2500335" y="142865"/>
          <a:ext cx="5850772" cy="50149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Целеустремленная система, нацеленная на результат  </a:t>
          </a:r>
          <a:endParaRPr lang="ru-RU" sz="2400" b="1" u="none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00335" y="142865"/>
        <a:ext cx="5850772" cy="1504487"/>
      </dsp:txXfrm>
    </dsp:sp>
    <dsp:sp modelId="{7E85B0C7-7C57-4F39-A127-87A8FCFEF864}">
      <dsp:nvSpPr>
        <dsp:cNvPr id="0" name=""/>
        <dsp:cNvSpPr/>
      </dsp:nvSpPr>
      <dsp:spPr>
        <a:xfrm>
          <a:off x="877617" y="1675938"/>
          <a:ext cx="3259712" cy="325971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4BF01E-2DE8-4FF5-8210-CE4BB301D420}">
      <dsp:nvSpPr>
        <dsp:cNvPr id="0" name=""/>
        <dsp:cNvSpPr/>
      </dsp:nvSpPr>
      <dsp:spPr>
        <a:xfrm>
          <a:off x="2507473" y="1675938"/>
          <a:ext cx="5850772" cy="32597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Психолого-возрастные и индивидуальные особенности развития личности ребенка</a:t>
          </a:r>
          <a:endParaRPr lang="ru-RU" sz="2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07473" y="1675938"/>
        <a:ext cx="5850772" cy="1504482"/>
      </dsp:txXfrm>
    </dsp:sp>
    <dsp:sp modelId="{E55A8578-3A4A-49ED-9A2F-75C3EF4F2AD3}">
      <dsp:nvSpPr>
        <dsp:cNvPr id="0" name=""/>
        <dsp:cNvSpPr/>
      </dsp:nvSpPr>
      <dsp:spPr>
        <a:xfrm>
          <a:off x="1755232" y="3180421"/>
          <a:ext cx="1504482" cy="150448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BAF720-CCC3-4F9C-95CD-D345095ACCB0}">
      <dsp:nvSpPr>
        <dsp:cNvPr id="0" name=""/>
        <dsp:cNvSpPr/>
      </dsp:nvSpPr>
      <dsp:spPr>
        <a:xfrm>
          <a:off x="2507473" y="3180421"/>
          <a:ext cx="5850772" cy="15044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none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Обратная связь (коррекция, обратная ориентация ) </a:t>
          </a:r>
          <a:endParaRPr lang="ru-RU" sz="3200" b="1" u="none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07473" y="3180421"/>
        <a:ext cx="5850772" cy="1504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7037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3" name="Rectangle 6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74688"/>
            <a:ext cx="4567238" cy="344328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9825756C-EEF8-4B6E-A5A2-210F4985F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B7D6621-960A-47C5-B8E6-33B67B3CD6D8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04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048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>
              <a:latin typeface="Calibri" pitchFamily="32" charset="0"/>
              <a:cs typeface="DejaVu Sans" charset="0"/>
            </a:endParaRPr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FD1BC9C-E701-4640-89A8-F07562F8AD2B}" type="slidenum">
              <a:rPr lang="ru-RU" sz="1200">
                <a:solidFill>
                  <a:srgbClr val="000000"/>
                </a:solidFill>
                <a:latin typeface="Calibri" pitchFamily="32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sz="12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81997E3-B5A9-4C19-914F-A14B43961CF5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15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2150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20528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B8A2932-B130-40B7-AC39-F70AF59D6F8B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235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>
              <a:latin typeface="Calibri" pitchFamily="32" charset="0"/>
              <a:cs typeface="DejaVu Sans" charset="0"/>
            </a:endParaRPr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01F68B1-4E29-4D15-A51C-16F73D75E738}" type="slidenum">
              <a:rPr lang="ru-RU" sz="1200">
                <a:solidFill>
                  <a:srgbClr val="000000"/>
                </a:solidFill>
                <a:latin typeface="Calibri" pitchFamily="32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ru-RU" sz="12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751CB1C-8974-4DC2-AB18-691859EDEFE4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76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>
              <a:latin typeface="Calibri" pitchFamily="32" charset="0"/>
              <a:cs typeface="DejaVu Sans" charset="0"/>
            </a:endParaRP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210F263-CF6D-4072-B8A4-F209400D5ADD}" type="slidenum">
              <a:rPr lang="ru-RU" sz="1200">
                <a:solidFill>
                  <a:srgbClr val="000000"/>
                </a:solidFill>
                <a:latin typeface="Calibri" pitchFamily="32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ru-RU" sz="12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D84321C-E1E8-4514-9C8F-3D7EF77689EE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296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>
              <a:latin typeface="Calibri" pitchFamily="32" charset="0"/>
              <a:cs typeface="DejaVu Sans" charset="0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7D0F56A-9D6F-45C9-99D2-587567E9FF28}" type="slidenum">
              <a:rPr lang="ru-RU" sz="1200">
                <a:solidFill>
                  <a:srgbClr val="000000"/>
                </a:solidFill>
                <a:latin typeface="Calibri" pitchFamily="32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ru-RU" sz="12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EFA18E2-D58C-4606-A2BA-67B0207F6CEC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317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174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>
              <a:latin typeface="Calibri" pitchFamily="32" charset="0"/>
              <a:cs typeface="DejaVu Sans" charset="0"/>
            </a:endParaRPr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8C9FCDE-3636-4EA5-8450-7E1E0967E927}" type="slidenum">
              <a:rPr lang="ru-RU" sz="1200">
                <a:solidFill>
                  <a:srgbClr val="000000"/>
                </a:solidFill>
                <a:latin typeface="Calibri" pitchFamily="32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ru-RU" sz="12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A606052-2AF4-4182-9916-7E335A44B2EA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358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20528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C31CEDA-7F01-473A-ADD1-0F39BC46CD7E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368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3686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20528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3547D-DEF4-42FD-A518-663CF1F39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06E6D-C8B4-4F00-9458-ACDE9BC94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-206375"/>
            <a:ext cx="2055813" cy="6327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206375"/>
            <a:ext cx="6016625" cy="6327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C8B28-9281-4FFC-94AC-ABD63C42C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A587-5551-4EA4-9F58-02468F675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00C8-BBA3-42BC-BD0A-A9166B4E8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23514-BC9B-4D61-8B4D-8AB0D39B2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4B6C5-466B-4FAB-8C0A-3152BB082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B50D9-5D24-4AB7-A0B6-AD68F12C5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6B629-0DBF-4C5C-9C27-3C407E30C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A886A-8BBE-4F9D-A3A7-4F5415BF0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44BD8-9C34-4136-AD17-51FD40A73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06375"/>
            <a:ext cx="8224838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CF32986-ECA0-439C-B12E-7A0B4A84B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54;&#1090;&#1083;&#1080;&#1095;&#1080;&#1103;%20&#1079;&#1085;&#1072;&#1085;&#1080;&#1077;&#1074;&#1086;&#1075;&#1086;%20&#1080;%20&#1089;&#1080;&#1089;&#1090;&#1077;&#1084;&#1085;&#1086;-&#1076;&#1077;&#1103;&#1090;&#1077;&#1083;&#1100;&#1085;&#1086;&#1089;&#1090;&#1085;&#1086;&#1075;&#1086;%20&#1087;&#1086;&#1076;&#1093;&#1086;&#1076;&#1086;&#1074;.do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785813" y="357189"/>
            <a:ext cx="7643812" cy="571482"/>
          </a:xfrm>
          <a:prstGeom prst="rect">
            <a:avLst/>
          </a:prstGeom>
          <a:gradFill rotWithShape="0">
            <a:gsLst>
              <a:gs pos="0">
                <a:srgbClr val="FFEBDB"/>
              </a:gs>
              <a:gs pos="100000">
                <a:srgbClr val="FFBE86"/>
              </a:gs>
            </a:gsLst>
            <a:lin ang="16200000" scaled="1"/>
          </a:gradFill>
          <a:ln w="9360">
            <a:solidFill>
              <a:srgbClr val="F6924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МБОУ «</a:t>
            </a:r>
            <a:r>
              <a:rPr lang="ru-RU" sz="3200" b="1" dirty="0" err="1" smtClean="0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Гостищевская</a:t>
            </a:r>
            <a:r>
              <a:rPr lang="ru-RU" sz="3200" b="1" dirty="0" smtClean="0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3200" b="1" dirty="0" smtClean="0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СОШ</a:t>
            </a:r>
            <a:r>
              <a:rPr lang="ru-RU" sz="3200" b="1" dirty="0" smtClean="0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»</a:t>
            </a:r>
            <a:endParaRPr lang="ru-RU" sz="3200" b="1" dirty="0">
              <a:solidFill>
                <a:srgbClr val="4A1B1A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85813" y="1500188"/>
            <a:ext cx="7643812" cy="4881562"/>
          </a:xfrm>
          <a:prstGeom prst="rect">
            <a:avLst/>
          </a:prstGeom>
          <a:solidFill>
            <a:srgbClr val="EEECE1"/>
          </a:solidFill>
          <a:ln w="9360">
            <a:solidFill>
              <a:srgbClr val="F6924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i="1" dirty="0" err="1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Системно-деятельностный</a:t>
            </a:r>
            <a:r>
              <a:rPr lang="ru-RU" sz="4400" b="1" i="1" dirty="0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 подход  —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i="1" dirty="0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основа   стандартов второго поколения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400" b="1" i="1" dirty="0">
              <a:solidFill>
                <a:srgbClr val="4A1B1A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 dirty="0" smtClean="0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январь, 2015</a:t>
            </a:r>
            <a:endParaRPr lang="ru-RU" sz="3200" b="1" i="1" dirty="0">
              <a:solidFill>
                <a:srgbClr val="4A1B1A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i="1" dirty="0">
              <a:solidFill>
                <a:srgbClr val="4A1B1A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1613" y="5138738"/>
            <a:ext cx="1328737" cy="172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457200" y="144463"/>
            <a:ext cx="8229600" cy="1401762"/>
          </a:xfrm>
          <a:prstGeom prst="rect">
            <a:avLst/>
          </a:prstGeom>
          <a:gradFill rotWithShape="0">
            <a:gsLst>
              <a:gs pos="0">
                <a:srgbClr val="FFEBDB"/>
              </a:gs>
              <a:gs pos="100000">
                <a:srgbClr val="FFBE86"/>
              </a:gs>
            </a:gsLst>
            <a:lin ang="16200000" scaled="1"/>
          </a:gradFill>
          <a:ln w="9360">
            <a:solidFill>
              <a:srgbClr val="F6924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300" b="1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Японская пословица</a:t>
            </a:r>
            <a:br>
              <a:rPr lang="ru-RU" sz="4300" b="1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sz="4300" b="1">
              <a:solidFill>
                <a:srgbClr val="4A1B1A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000625" y="1785938"/>
            <a:ext cx="3857625" cy="4483100"/>
          </a:xfrm>
          <a:prstGeom prst="rect">
            <a:avLst/>
          </a:prstGeom>
          <a:solidFill>
            <a:srgbClr val="EAEAEA"/>
          </a:solidFill>
          <a:ln w="28440">
            <a:solidFill>
              <a:srgbClr val="E46C0A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 dirty="0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«Налови мне рыбы — и я буду сыт сегодня;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 dirty="0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 а научи меня ловить рыбу — так я буду сыт до конца жизни»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1" i="1" dirty="0">
              <a:solidFill>
                <a:srgbClr val="4A1B1A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75" y="1719263"/>
            <a:ext cx="4900613" cy="4681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0">
            <a:gsLst>
              <a:gs pos="0">
                <a:srgbClr val="FFEBDB"/>
              </a:gs>
              <a:gs pos="100000">
                <a:srgbClr val="FFBE86"/>
              </a:gs>
            </a:gsLst>
            <a:lin ang="16200000" scaled="1"/>
          </a:gradFill>
          <a:ln w="9360">
            <a:solidFill>
              <a:srgbClr val="F6924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28625" y="1785938"/>
            <a:ext cx="8429625" cy="3603167"/>
          </a:xfrm>
          <a:prstGeom prst="rect">
            <a:avLst/>
          </a:prstGeom>
          <a:solidFill>
            <a:srgbClr val="EAEAEA"/>
          </a:solidFill>
          <a:ln w="28440">
            <a:solidFill>
              <a:srgbClr val="E46C0A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1" i="1" dirty="0">
              <a:solidFill>
                <a:srgbClr val="4A1B1A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i="1" dirty="0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Спасибо за внимание !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800" b="1" i="1" dirty="0">
              <a:solidFill>
                <a:srgbClr val="4A1B1A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800" b="1" i="1" dirty="0">
              <a:solidFill>
                <a:srgbClr val="4A1B1A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800" b="1" i="1" dirty="0">
              <a:solidFill>
                <a:srgbClr val="4A1B1A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0">
            <a:gsLst>
              <a:gs pos="0">
                <a:srgbClr val="FFEBDB"/>
              </a:gs>
              <a:gs pos="100000">
                <a:srgbClr val="FFBE86"/>
              </a:gs>
            </a:gsLst>
            <a:lin ang="16200000" scaled="1"/>
          </a:gradFill>
          <a:ln w="9360">
            <a:solidFill>
              <a:srgbClr val="F6924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311212"/>
                </a:solidFill>
                <a:latin typeface="Times New Roman" pitchFamily="16" charset="0"/>
                <a:cs typeface="Times New Roman" pitchFamily="16" charset="0"/>
              </a:rPr>
              <a:t>Б. Шоу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000500" y="2433638"/>
            <a:ext cx="4857750" cy="2836862"/>
          </a:xfrm>
          <a:prstGeom prst="rect">
            <a:avLst/>
          </a:prstGeom>
          <a:solidFill>
            <a:srgbClr val="EAEAEA"/>
          </a:solidFill>
          <a:ln w="28440">
            <a:solidFill>
              <a:srgbClr val="E46C0A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600" b="1">
                <a:solidFill>
                  <a:srgbClr val="311212"/>
                </a:solidFill>
                <a:latin typeface="Times New Roman" pitchFamily="16" charset="0"/>
                <a:cs typeface="Times New Roman" pitchFamily="16" charset="0"/>
              </a:rPr>
              <a:t>Единственный путь, ведущий</a:t>
            </a:r>
            <a:br>
              <a:rPr lang="ru-RU" sz="3600" b="1">
                <a:solidFill>
                  <a:srgbClr val="311212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3600" b="1">
                <a:solidFill>
                  <a:srgbClr val="311212"/>
                </a:solidFill>
                <a:latin typeface="Times New Roman" pitchFamily="16" charset="0"/>
                <a:cs typeface="Times New Roman" pitchFamily="16" charset="0"/>
              </a:rPr>
              <a:t>к знанию -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600" b="1">
                <a:solidFill>
                  <a:srgbClr val="311212"/>
                </a:solidFill>
                <a:latin typeface="Times New Roman" pitchFamily="16" charset="0"/>
                <a:cs typeface="Times New Roman" pitchFamily="16" charset="0"/>
              </a:rPr>
              <a:t>это деятельность   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3600" b="1">
              <a:solidFill>
                <a:srgbClr val="311212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b="20976"/>
          <a:stretch>
            <a:fillRect/>
          </a:stretch>
        </p:blipFill>
        <p:spPr bwMode="auto">
          <a:xfrm>
            <a:off x="446088" y="1898653"/>
            <a:ext cx="3333750" cy="3959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785786" y="214290"/>
            <a:ext cx="7772400" cy="1311275"/>
          </a:xfrm>
          <a:prstGeom prst="rect">
            <a:avLst/>
          </a:prstGeom>
          <a:gradFill rotWithShape="0">
            <a:gsLst>
              <a:gs pos="0">
                <a:srgbClr val="FFEBDB"/>
              </a:gs>
              <a:gs pos="100000">
                <a:srgbClr val="FFBE86"/>
              </a:gs>
            </a:gsLst>
            <a:lin ang="16200000" scaled="1"/>
          </a:gradFill>
          <a:ln w="9360">
            <a:solidFill>
              <a:srgbClr val="F6924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Фундаментальные цели образования </a:t>
            </a:r>
            <a:r>
              <a:rPr lang="ru-RU" sz="4000" b="1" dirty="0" smtClean="0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endParaRPr lang="ru-RU" sz="4000" b="1" dirty="0">
              <a:solidFill>
                <a:srgbClr val="4A1B1A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14375" y="1643063"/>
            <a:ext cx="7786688" cy="4500562"/>
          </a:xfrm>
          <a:prstGeom prst="rect">
            <a:avLst/>
          </a:prstGeom>
          <a:solidFill>
            <a:srgbClr val="EEECE1"/>
          </a:solidFill>
          <a:ln w="9360">
            <a:solidFill>
              <a:srgbClr val="F6924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 algn="just">
              <a:spcBef>
                <a:spcPts val="800"/>
              </a:spcBef>
              <a:buClr>
                <a:srgbClr val="4A1B1A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научить получать знания (учить учиться)</a:t>
            </a:r>
          </a:p>
          <a:p>
            <a:pPr algn="just">
              <a:spcBef>
                <a:spcPts val="800"/>
              </a:spcBef>
              <a:buClr>
                <a:srgbClr val="4A1B1A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научить работать и зарабатывать (учение для труда)</a:t>
            </a:r>
          </a:p>
          <a:p>
            <a:pPr algn="just">
              <a:spcBef>
                <a:spcPts val="800"/>
              </a:spcBef>
              <a:buClr>
                <a:srgbClr val="4A1B1A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научить жить (учение для бытия)</a:t>
            </a:r>
          </a:p>
          <a:p>
            <a:pPr algn="just">
              <a:spcBef>
                <a:spcPts val="800"/>
              </a:spcBef>
              <a:buClr>
                <a:srgbClr val="4A1B1A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научить жить вместе (учение для совместной жизни) </a:t>
            </a:r>
          </a:p>
          <a:p>
            <a:pPr>
              <a:spcBef>
                <a:spcPts val="60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i="1" dirty="0">
              <a:solidFill>
                <a:srgbClr val="4A1B1A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1613" y="5138738"/>
            <a:ext cx="1328737" cy="172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500041"/>
          <a:ext cx="8143932" cy="5874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071966"/>
              </a:tblGrid>
              <a:tr h="500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10"/>
                        </a:spcAft>
                      </a:pPr>
                      <a:r>
                        <a:rPr lang="ru-RU" sz="2800" baseline="30000" dirty="0">
                          <a:latin typeface="Times New Roman" pitchFamily="18" charset="0"/>
                          <a:cs typeface="Times New Roman" pitchFamily="18" charset="0"/>
                        </a:rPr>
                        <a:t>Традиционное обучение 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10"/>
                        </a:spcAft>
                      </a:pPr>
                      <a:r>
                        <a:rPr lang="ru-RU" sz="2800" baseline="30000" dirty="0">
                          <a:latin typeface="Times New Roman" pitchFamily="18" charset="0"/>
                          <a:cs typeface="Times New Roman" pitchFamily="18" charset="0"/>
                        </a:rPr>
                        <a:t>Развивающее обучение 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90170" marT="46990" marB="46990"/>
                </a:tc>
              </a:tr>
              <a:tr h="49045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 базируется на принципе </a:t>
                      </a:r>
                      <a:r>
                        <a:rPr lang="ru-RU" sz="1800" b="1" u="sng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доступности; 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 опирается на зону </a:t>
                      </a:r>
                      <a:r>
                        <a:rPr lang="ru-RU" sz="1800" b="1" u="sng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ближайшего развития; 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90170" marT="46990" marB="46990"/>
                </a:tc>
              </a:tr>
              <a:tr h="49045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2) учащийся выступает в роли </a:t>
                      </a:r>
                      <a:r>
                        <a:rPr lang="ru-RU" sz="1800" u="sng" dirty="0">
                          <a:latin typeface="Times New Roman" pitchFamily="18" charset="0"/>
                          <a:cs typeface="Times New Roman" pitchFamily="18" charset="0"/>
                        </a:rPr>
                        <a:t>объекта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педагогической деятельности;</a:t>
                      </a:r>
                      <a:r>
                        <a:rPr lang="ru-RU" sz="1800" baseline="30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2) учащийся действует как </a:t>
                      </a:r>
                      <a:r>
                        <a:rPr lang="ru-RU" sz="1800" u="sng" dirty="0">
                          <a:latin typeface="Times New Roman" pitchFamily="18" charset="0"/>
                          <a:cs typeface="Times New Roman" pitchFamily="18" charset="0"/>
                        </a:rPr>
                        <a:t>субъект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собственной учебной деятельности;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90170" marT="46990" marB="46990"/>
                </a:tc>
              </a:tr>
              <a:tr h="49045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3) ориентировано на усвоение </a:t>
                      </a:r>
                      <a:r>
                        <a:rPr lang="ru-RU" sz="1800" u="sng" dirty="0">
                          <a:latin typeface="Times New Roman" pitchFamily="18" charset="0"/>
                          <a:cs typeface="Times New Roman" pitchFamily="18" charset="0"/>
                        </a:rPr>
                        <a:t>определенной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суммы знаний;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3) нацелено на усвоение </a:t>
                      </a:r>
                      <a:r>
                        <a:rPr lang="ru-RU" sz="1800" u="sng" dirty="0">
                          <a:latin typeface="Times New Roman" pitchFamily="18" charset="0"/>
                          <a:cs typeface="Times New Roman" pitchFamily="18" charset="0"/>
                        </a:rPr>
                        <a:t>способов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познания как конечной цели учения;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90170" marT="46990" marB="46990"/>
                </a:tc>
              </a:tr>
              <a:tr h="49045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4) развивает </a:t>
                      </a:r>
                      <a:r>
                        <a:rPr lang="ru-RU" sz="1800" u="sng" dirty="0">
                          <a:latin typeface="Times New Roman" pitchFamily="18" charset="0"/>
                          <a:cs typeface="Times New Roman" pitchFamily="18" charset="0"/>
                        </a:rPr>
                        <a:t>обыденное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мышление, эмпирический способ познания</a:t>
                      </a:r>
                      <a:r>
                        <a:rPr lang="ru-RU" sz="1800" baseline="30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4) развивает </a:t>
                      </a:r>
                      <a:r>
                        <a:rPr lang="ru-RU" sz="1800" u="sng" dirty="0">
                          <a:latin typeface="Times New Roman" pitchFamily="18" charset="0"/>
                          <a:cs typeface="Times New Roman" pitchFamily="18" charset="0"/>
                        </a:rPr>
                        <a:t>теоретическое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мышление и теоретический способ познания</a:t>
                      </a:r>
                      <a:r>
                        <a:rPr lang="ru-RU" sz="1800" baseline="30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90170" marT="46990" marB="46990"/>
                </a:tc>
              </a:tr>
              <a:tr h="49045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5) решая конкретно-практические задачи, учащиеся усваивают </a:t>
                      </a:r>
                      <a:r>
                        <a:rPr lang="ru-RU" sz="1800" u="sng">
                          <a:latin typeface="Times New Roman" pitchFamily="18" charset="0"/>
                          <a:cs typeface="Times New Roman" pitchFamily="18" charset="0"/>
                        </a:rPr>
                        <a:t>частные способы </a:t>
                      </a:r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5) на первый план выступают учебные задачи, решая их учащиеся, усваивают </a:t>
                      </a:r>
                      <a:r>
                        <a:rPr lang="ru-RU" sz="1800" u="sng" dirty="0">
                          <a:latin typeface="Times New Roman" pitchFamily="18" charset="0"/>
                          <a:cs typeface="Times New Roman" pitchFamily="18" charset="0"/>
                        </a:rPr>
                        <a:t>общие способы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умственной деятельности</a:t>
                      </a:r>
                      <a:r>
                        <a:rPr lang="ru-RU" sz="1800" baseline="30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90170" marT="46990" marB="46990"/>
                </a:tc>
              </a:tr>
              <a:tr h="49045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6) в результате формируется </a:t>
                      </a:r>
                      <a:r>
                        <a:rPr lang="ru-RU" sz="1800" b="1" u="sng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индивид –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человек, способный к исполнительской деятельности.</a:t>
                      </a:r>
                      <a:r>
                        <a:rPr lang="ru-RU" sz="18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6) формируется </a:t>
                      </a:r>
                      <a:r>
                        <a:rPr lang="ru-RU" sz="1800" b="1" u="sng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личность,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способная к самостоятельной творческой деятельности</a:t>
                      </a:r>
                      <a:r>
                        <a:rPr lang="ru-RU" sz="18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90170" marT="46990" marB="4699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785813" y="214313"/>
            <a:ext cx="7673975" cy="1143000"/>
          </a:xfrm>
          <a:prstGeom prst="rect">
            <a:avLst/>
          </a:prstGeom>
          <a:gradFill rotWithShape="0">
            <a:gsLst>
              <a:gs pos="0">
                <a:srgbClr val="FFEBDB"/>
              </a:gs>
              <a:gs pos="100000">
                <a:srgbClr val="FFBE86"/>
              </a:gs>
            </a:gsLst>
            <a:lin ang="16200000" scaled="1"/>
          </a:gradFill>
          <a:ln w="9360">
            <a:solidFill>
              <a:srgbClr val="F6924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Системно – деятельностный  подход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85813" y="1500188"/>
            <a:ext cx="7643812" cy="4643437"/>
          </a:xfrm>
          <a:prstGeom prst="rect">
            <a:avLst/>
          </a:prstGeom>
          <a:solidFill>
            <a:srgbClr val="EEECE1"/>
          </a:solidFill>
          <a:ln w="9360">
            <a:solidFill>
              <a:srgbClr val="F6924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 dirty="0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Обеспечивает достижение планируемых результатов освоения основной  образовательной программы и  создаёт основу  для самостоятельного успешного усвоения  обучающимися новых  знаний,  умений, компетенций, видов  и  способов деятельности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                                             </a:t>
            </a:r>
            <a:r>
              <a:rPr lang="ru-RU" sz="36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  <a:hlinkClick r:id="rId3" action="ppaction://hlinkfile"/>
              </a:rPr>
              <a:t>( ФГОС)  </a:t>
            </a:r>
            <a:endParaRPr lang="ru-RU" sz="3200" b="1" dirty="0">
              <a:solidFill>
                <a:srgbClr val="FF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1613" y="5138738"/>
            <a:ext cx="1328737" cy="172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428628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Системно - деятельностный метод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C:\Users\User\Desktop\DSCF718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1546"/>
            <a:ext cx="2928958" cy="2196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9155" name="Picture 3" descr="C:\Users\User\Desktop\DSCF7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00108"/>
            <a:ext cx="3857652" cy="2991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9156" name="Picture 4" descr="C:\Users\User\Desktop\DSCF71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3286124"/>
            <a:ext cx="4286280" cy="30717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00034" y="1142984"/>
          <a:ext cx="835824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28662" y="285728"/>
            <a:ext cx="7972452" cy="86834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значит «деятельность»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?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714375" y="201613"/>
            <a:ext cx="7772400" cy="1311275"/>
          </a:xfrm>
          <a:prstGeom prst="rect">
            <a:avLst/>
          </a:prstGeom>
          <a:gradFill rotWithShape="0">
            <a:gsLst>
              <a:gs pos="0">
                <a:srgbClr val="FFEBDB"/>
              </a:gs>
              <a:gs pos="100000">
                <a:srgbClr val="FFBE86"/>
              </a:gs>
            </a:gsLst>
            <a:lin ang="16200000" scaled="1"/>
          </a:gradFill>
          <a:ln w="9360">
            <a:solidFill>
              <a:srgbClr val="F6924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Дидактические принципы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14375" y="1643063"/>
            <a:ext cx="7786688" cy="5026025"/>
          </a:xfrm>
          <a:prstGeom prst="rect">
            <a:avLst/>
          </a:prstGeom>
          <a:solidFill>
            <a:srgbClr val="EEECE1"/>
          </a:solidFill>
          <a:ln w="9360">
            <a:solidFill>
              <a:srgbClr val="F6924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 marL="514350" indent="-514350">
              <a:spcBef>
                <a:spcPts val="800"/>
              </a:spcBef>
              <a:buClrTx/>
              <a:buSzTx/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Деятельности</a:t>
            </a:r>
          </a:p>
          <a:p>
            <a:pPr marL="514350" indent="-514350">
              <a:spcBef>
                <a:spcPts val="800"/>
              </a:spcBef>
              <a:buClrTx/>
              <a:buSzTx/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 Непрерывности</a:t>
            </a:r>
          </a:p>
          <a:p>
            <a:pPr marL="514350" indent="-514350">
              <a:spcBef>
                <a:spcPts val="800"/>
              </a:spcBef>
              <a:buClrTx/>
              <a:buSzTx/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 Целостного представления о мире</a:t>
            </a:r>
          </a:p>
          <a:p>
            <a:pPr marL="514350" indent="-514350">
              <a:spcBef>
                <a:spcPts val="800"/>
              </a:spcBef>
              <a:buClrTx/>
              <a:buSzTx/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 Минимакса</a:t>
            </a:r>
          </a:p>
          <a:p>
            <a:pPr marL="514350" indent="-514350">
              <a:spcBef>
                <a:spcPts val="800"/>
              </a:spcBef>
              <a:buClrTx/>
              <a:buSzTx/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Психологической комфортности</a:t>
            </a:r>
          </a:p>
          <a:p>
            <a:pPr marL="514350" indent="-514350">
              <a:spcBef>
                <a:spcPts val="800"/>
              </a:spcBef>
              <a:buClrTx/>
              <a:buSzTx/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Вариативности </a:t>
            </a:r>
          </a:p>
          <a:p>
            <a:pPr marL="514350" indent="-514350">
              <a:spcBef>
                <a:spcPts val="800"/>
              </a:spcBef>
              <a:buClrTx/>
              <a:buSzTx/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Творчества 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1613" y="5138738"/>
            <a:ext cx="1328737" cy="172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714375" y="201613"/>
            <a:ext cx="7772400" cy="1311275"/>
          </a:xfrm>
          <a:prstGeom prst="rect">
            <a:avLst/>
          </a:prstGeom>
          <a:gradFill rotWithShape="0">
            <a:gsLst>
              <a:gs pos="0">
                <a:srgbClr val="FFEBDB"/>
              </a:gs>
              <a:gs pos="100000">
                <a:srgbClr val="FFBE86"/>
              </a:gs>
            </a:gsLst>
            <a:lin ang="16200000" scaled="1"/>
          </a:gradFill>
          <a:ln w="9360">
            <a:solidFill>
              <a:srgbClr val="F6924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Основные этапы деятельностного метода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14375" y="1643063"/>
            <a:ext cx="7786688" cy="5026025"/>
          </a:xfrm>
          <a:prstGeom prst="rect">
            <a:avLst/>
          </a:prstGeom>
          <a:solidFill>
            <a:srgbClr val="EEECE1"/>
          </a:solidFill>
          <a:ln w="9360">
            <a:solidFill>
              <a:srgbClr val="F6924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 marL="514350" indent="-514350">
              <a:spcBef>
                <a:spcPts val="800"/>
              </a:spcBef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1.  Постановка учебной задачи</a:t>
            </a:r>
          </a:p>
          <a:p>
            <a:pPr marL="514350" indent="-514350">
              <a:spcBef>
                <a:spcPts val="800"/>
              </a:spcBef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2. «Открытие» детьми нового знания</a:t>
            </a:r>
          </a:p>
          <a:p>
            <a:pPr marL="514350" indent="-514350">
              <a:spcBef>
                <a:spcPts val="800"/>
              </a:spcBef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3. Первичное закрепление </a:t>
            </a:r>
          </a:p>
          <a:p>
            <a:pPr marL="514350" indent="-514350">
              <a:spcBef>
                <a:spcPts val="800"/>
              </a:spcBef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4.  Самостоятельная работа с проверкой</a:t>
            </a:r>
          </a:p>
          <a:p>
            <a:pPr marL="514350" indent="-514350">
              <a:spcBef>
                <a:spcPts val="800"/>
              </a:spcBef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5.  Решение тренировочных упражнений </a:t>
            </a:r>
          </a:p>
          <a:p>
            <a:pPr marL="514350" indent="-514350">
              <a:spcBef>
                <a:spcPts val="800"/>
              </a:spcBef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6. Контроль (принцип минимакса)</a:t>
            </a:r>
          </a:p>
          <a:p>
            <a:pPr marL="514350" indent="-514350">
              <a:spcBef>
                <a:spcPts val="800"/>
              </a:spcBef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4A1B1A"/>
                </a:solidFill>
                <a:latin typeface="Times New Roman" pitchFamily="16" charset="0"/>
                <a:cs typeface="Times New Roman" pitchFamily="16" charset="0"/>
              </a:rPr>
              <a:t>7. Решение задач на повторение</a:t>
            </a:r>
          </a:p>
          <a:p>
            <a:pPr marL="514350" indent="-514350">
              <a:spcBef>
                <a:spcPts val="800"/>
              </a:spcBef>
              <a:buClrTx/>
              <a:buSzTx/>
              <a:buFont typeface="Times New Roman" pitchFamily="16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i="1">
              <a:solidFill>
                <a:srgbClr val="4A1B1A"/>
              </a:solidFill>
              <a:latin typeface="Times New Roman" pitchFamily="16" charset="0"/>
              <a:cs typeface="Times New Roman" pitchFamily="16" charset="0"/>
            </a:endParaRPr>
          </a:p>
          <a:p>
            <a:pPr marL="514350" indent="-514350">
              <a:spcBef>
                <a:spcPts val="800"/>
              </a:spcBef>
              <a:buClrTx/>
              <a:buSzTx/>
              <a:buFont typeface="Times New Roman" pitchFamily="16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i="1">
              <a:solidFill>
                <a:srgbClr val="4A1B1A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1613" y="5138738"/>
            <a:ext cx="1328737" cy="172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358</Words>
  <Application>Microsoft Office PowerPoint</Application>
  <PresentationFormat>Экран (4:3)</PresentationFormat>
  <Paragraphs>70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DejaVu Sans</vt:lpstr>
      <vt:lpstr>Times New Roman</vt:lpstr>
      <vt:lpstr>Calibri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Системно - деятельностный метод</vt:lpstr>
      <vt:lpstr>Что значит «деятельность»?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компетентностный подход?</dc:title>
  <dc:creator>Сафонова Н.С.</dc:creator>
  <cp:lastModifiedBy>User</cp:lastModifiedBy>
  <cp:revision>168</cp:revision>
  <cp:lastPrinted>1601-01-01T00:00:00Z</cp:lastPrinted>
  <dcterms:created xsi:type="dcterms:W3CDTF">2010-02-11T04:25:40Z</dcterms:created>
  <dcterms:modified xsi:type="dcterms:W3CDTF">2015-01-28T20:17:40Z</dcterms:modified>
</cp:coreProperties>
</file>