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59" r:id="rId8"/>
    <p:sldId id="264" r:id="rId9"/>
    <p:sldId id="258" r:id="rId10"/>
    <p:sldId id="268" r:id="rId11"/>
    <p:sldId id="271" r:id="rId12"/>
    <p:sldId id="266" r:id="rId13"/>
    <p:sldId id="269" r:id="rId14"/>
    <p:sldId id="272" r:id="rId15"/>
    <p:sldId id="267" r:id="rId16"/>
    <p:sldId id="270" r:id="rId17"/>
    <p:sldId id="273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F9303C-102F-4AEF-96A4-BA0D2CDF678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05108F-1B80-4E06-B806-581B7A889F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2.jpeg"/><Relationship Id="rId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2.jpe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88840"/>
            <a:ext cx="6172200" cy="1894362"/>
          </a:xfrm>
        </p:spPr>
        <p:txBody>
          <a:bodyPr anchor="ctr">
            <a:normAutofit/>
          </a:bodyPr>
          <a:lstStyle/>
          <a:p>
            <a:r>
              <a:rPr lang="ru-RU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Построение на чертеже недостающего вида по двум заданным</a:t>
            </a:r>
            <a:endParaRPr lang="ru-RU" sz="3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2. Строят видимые очертания изображения детали на недостающем виде посредством линий связи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t="63627" r="67520" b="1864"/>
          <a:stretch>
            <a:fillRect/>
          </a:stretch>
        </p:blipFill>
        <p:spPr>
          <a:xfrm>
            <a:off x="971600" y="1700808"/>
            <a:ext cx="6552726" cy="4680519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3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1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3. Строят невидимые очертания изображения детали посредством линий проекционной связи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t="24058" r="66669" b="5118"/>
          <a:stretch>
            <a:fillRect/>
          </a:stretch>
        </p:blipFill>
        <p:spPr>
          <a:xfrm>
            <a:off x="1043608" y="1762242"/>
            <a:ext cx="6408712" cy="4571262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1. Строят габаритный прямоугольник недостающего вида, используя постоянную прямую, и проводят оси симметрии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33179" t="18620" r="33724" b="45864"/>
          <a:stretch>
            <a:fillRect/>
          </a:stretch>
        </p:blipFill>
        <p:spPr>
          <a:xfrm>
            <a:off x="984726" y="1484784"/>
            <a:ext cx="6480720" cy="4747384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2. Строят видимые очертания изображения детали на недостающем виде посредством линий связи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33153" t="63400" r="33694"/>
          <a:stretch>
            <a:fillRect/>
          </a:stretch>
        </p:blipFill>
        <p:spPr>
          <a:xfrm>
            <a:off x="971600" y="1412776"/>
            <a:ext cx="6574707" cy="4968552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3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1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3. Строят невидимые очертания изображения детали посредством линий проекционной связи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34157" t="21569" r="33356"/>
          <a:stretch>
            <a:fillRect/>
          </a:stretch>
        </p:blipFill>
        <p:spPr>
          <a:xfrm>
            <a:off x="1127050" y="1196752"/>
            <a:ext cx="6397278" cy="5184575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1. Строят габаритный прямоугольник недостающего вида, используя постоянную прямую, и проводят оси симметрии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67908" t="18301" r="389" b="45989"/>
          <a:stretch>
            <a:fillRect/>
          </a:stretch>
        </p:blipFill>
        <p:spPr>
          <a:xfrm>
            <a:off x="1115616" y="1548326"/>
            <a:ext cx="6362546" cy="4818076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2. Строят видимые очертания изображения детали на недостающем виде посредством линий связи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66724" t="63445" r="514" b="994"/>
          <a:stretch>
            <a:fillRect/>
          </a:stretch>
        </p:blipFill>
        <p:spPr>
          <a:xfrm>
            <a:off x="1043608" y="1621368"/>
            <a:ext cx="6512587" cy="4752528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3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1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3. Строят невидимые очертания изображения детали посредством линий проекционной связи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67556" t="25236" b="4855"/>
          <a:stretch>
            <a:fillRect/>
          </a:stretch>
        </p:blipFill>
        <p:spPr>
          <a:xfrm>
            <a:off x="1042125" y="1700808"/>
            <a:ext cx="6482850" cy="4689272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764704"/>
            <a:ext cx="4032448" cy="2348880"/>
          </a:xfrm>
        </p:spPr>
        <p:txBody>
          <a:bodyPr anchor="ctr">
            <a:normAutofit fontScale="90000"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 построения недостающего вида детали с использованием </a:t>
            </a:r>
            <a:r>
              <a:rPr lang="ru-RU" u="sng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внутренней 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координации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411760" y="3140968"/>
            <a:ext cx="3600400" cy="2520280"/>
          </a:xfrm>
        </p:spPr>
        <p:txBody>
          <a:bodyPr anchor="ctr">
            <a:normAutofit/>
          </a:bodyPr>
          <a:lstStyle/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hlinkClick r:id="rId2" action="ppaction://hlinksldjump"/>
              </a:rPr>
              <a:t>Вид слева</a:t>
            </a:r>
            <a:endParaRPr lang="ru-RU" sz="2400" dirty="0" smtClean="0"/>
          </a:p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hlinkClick r:id="rId3" action="ppaction://hlinksldjump"/>
              </a:rPr>
              <a:t>Вид сверху</a:t>
            </a:r>
            <a:endParaRPr lang="ru-RU" sz="2400" dirty="0" smtClean="0"/>
          </a:p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hlinkClick r:id="rId4" action="ppaction://hlinksldjump"/>
              </a:rPr>
              <a:t>Вид спереди</a:t>
            </a:r>
            <a:endParaRPr lang="ru-RU" sz="2400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5" cstate="print"/>
          <a:srcRect r="63468"/>
          <a:stretch>
            <a:fillRect/>
          </a:stretch>
        </p:blipFill>
        <p:spPr>
          <a:xfrm>
            <a:off x="6372200" y="188640"/>
            <a:ext cx="2556000" cy="19128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5" cstate="print"/>
          <a:srcRect l="35155" r="32619"/>
          <a:stretch>
            <a:fillRect/>
          </a:stretch>
        </p:blipFill>
        <p:spPr>
          <a:xfrm>
            <a:off x="6372200" y="2204864"/>
            <a:ext cx="2556000" cy="21684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5" cstate="print"/>
          <a:srcRect l="66404" r="1370"/>
          <a:stretch>
            <a:fillRect/>
          </a:stretch>
        </p:blipFill>
        <p:spPr>
          <a:xfrm>
            <a:off x="6372200" y="4509120"/>
            <a:ext cx="2556000" cy="21684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411760" y="5805264"/>
            <a:ext cx="244827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Возврат к алгоритму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3742"/>
            <a:ext cx="8568952" cy="1627066"/>
          </a:xfrm>
        </p:spPr>
        <p:txBody>
          <a:bodyPr anchor="ctr">
            <a:no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1. Строят габаритный прямоугольник и проводят в нём оси симметрии: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проводят линии проекционной связи с одного из заданных видом, определяющих один из размеров габаритного прямоугольника;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выбирают опорную точку;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измеряют на втором заданном виде второй размер габаритного прямоугольника;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строят габаритный прямоугольник недостающего вида от опорной точки;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проводят ось симметрии</a:t>
            </a:r>
            <a:endParaRPr lang="ru-RU" sz="1600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t="6839" r="67727" b="58911"/>
          <a:stretch>
            <a:fillRect/>
          </a:stretch>
        </p:blipFill>
        <p:spPr>
          <a:xfrm>
            <a:off x="1043608" y="1711659"/>
            <a:ext cx="6336704" cy="4669669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4248472"/>
          </a:xfrm>
        </p:spPr>
        <p:txBody>
          <a:bodyPr>
            <a:normAutofit lnSpcReduction="10000"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200" dirty="0" smtClean="0"/>
              <a:t>Чертежи геометрических тел</a:t>
            </a:r>
            <a:r>
              <a:rPr lang="ru-RU" sz="2200" i="1" dirty="0" smtClean="0"/>
              <a:t> </a:t>
            </a:r>
            <a:r>
              <a:rPr lang="ru-RU" sz="2200" dirty="0" smtClean="0"/>
              <a:t>относят к </a:t>
            </a:r>
            <a:r>
              <a:rPr lang="ru-RU" sz="2200" u="sng" dirty="0" smtClean="0"/>
              <a:t>проекционному</a:t>
            </a:r>
            <a:r>
              <a:rPr lang="ru-RU" sz="2200" dirty="0" smtClean="0"/>
              <a:t> черчению, а чертежи деталей – к </a:t>
            </a:r>
            <a:r>
              <a:rPr lang="ru-RU" sz="2200" u="sng" dirty="0" smtClean="0"/>
              <a:t>техническому</a:t>
            </a:r>
            <a:r>
              <a:rPr lang="ru-RU" sz="2200" dirty="0" smtClean="0"/>
              <a:t>. Поэтому изображения на </a:t>
            </a:r>
            <a:r>
              <a:rPr lang="ru-RU" sz="2200" i="1" dirty="0" smtClean="0"/>
              <a:t>проекционных</a:t>
            </a:r>
            <a:r>
              <a:rPr lang="ru-RU" sz="2200" dirty="0" smtClean="0"/>
              <a:t> чертежах называются </a:t>
            </a:r>
            <a:r>
              <a:rPr lang="ru-RU" sz="2200" u="sng" dirty="0" smtClean="0"/>
              <a:t>проекциями</a:t>
            </a:r>
            <a:r>
              <a:rPr lang="ru-RU" sz="2200" dirty="0" smtClean="0"/>
              <a:t>, а на </a:t>
            </a:r>
            <a:r>
              <a:rPr lang="ru-RU" sz="2200" i="1" dirty="0" smtClean="0"/>
              <a:t>технических</a:t>
            </a:r>
            <a:r>
              <a:rPr lang="ru-RU" sz="2200" dirty="0" smtClean="0"/>
              <a:t> – </a:t>
            </a:r>
            <a:r>
              <a:rPr lang="ru-RU" sz="2200" u="sng" dirty="0" smtClean="0"/>
              <a:t>видами</a:t>
            </a:r>
            <a:r>
              <a:rPr lang="ru-RU" sz="2200" dirty="0" smtClean="0"/>
              <a:t>.</a:t>
            </a:r>
          </a:p>
          <a:p>
            <a:pPr marL="0" indent="18000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180000">
              <a:spcBef>
                <a:spcPts val="0"/>
              </a:spcBef>
              <a:buNone/>
            </a:pPr>
            <a:r>
              <a:rPr lang="ru-RU" sz="2200" dirty="0" smtClean="0"/>
              <a:t>В черчении довольно часто встречаются задачи, связанные с построением по двум заданным видам третьего.</a:t>
            </a:r>
          </a:p>
          <a:p>
            <a:pPr marL="0" indent="18000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180000">
              <a:spcBef>
                <a:spcPts val="0"/>
              </a:spcBef>
              <a:buNone/>
            </a:pPr>
            <a:r>
              <a:rPr lang="ru-RU" sz="2200" dirty="0" smtClean="0"/>
              <a:t>На чертеже может отсутствовать вид </a:t>
            </a:r>
            <a:r>
              <a:rPr lang="ru-RU" sz="2200" b="1" dirty="0" smtClean="0"/>
              <a:t>слева</a:t>
            </a:r>
            <a:r>
              <a:rPr lang="ru-RU" sz="2200" dirty="0" smtClean="0"/>
              <a:t>, </a:t>
            </a:r>
            <a:r>
              <a:rPr lang="ru-RU" sz="2200" b="1" dirty="0" smtClean="0"/>
              <a:t>сверху</a:t>
            </a:r>
            <a:r>
              <a:rPr lang="ru-RU" sz="2200" dirty="0" smtClean="0"/>
              <a:t> или </a:t>
            </a:r>
            <a:r>
              <a:rPr lang="ru-RU" sz="2200" b="1" dirty="0" smtClean="0"/>
              <a:t>спереди</a:t>
            </a:r>
            <a:r>
              <a:rPr lang="ru-RU" sz="2200" dirty="0" smtClean="0"/>
              <a:t> – </a:t>
            </a:r>
            <a:r>
              <a:rPr lang="ru-RU" sz="2200" b="1" dirty="0" smtClean="0"/>
              <a:t>главный</a:t>
            </a:r>
            <a:r>
              <a:rPr lang="ru-RU" sz="2200" dirty="0" smtClean="0"/>
              <a:t> </a:t>
            </a:r>
            <a:r>
              <a:rPr lang="ru-RU" sz="2200" b="1" dirty="0" smtClean="0"/>
              <a:t>вид</a:t>
            </a:r>
            <a:r>
              <a:rPr lang="ru-RU" sz="2200" dirty="0" smtClean="0"/>
              <a:t>. Во всех 3 случаях работа по построению недостающего вида проводится по единому алгоритму.</a:t>
            </a:r>
            <a:endParaRPr lang="ru-RU" sz="2200" dirty="0"/>
          </a:p>
        </p:txBody>
      </p:sp>
      <p:pic>
        <p:nvPicPr>
          <p:cNvPr id="4" name="Рисунок 3" descr="00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r="63468"/>
          <a:stretch>
            <a:fillRect/>
          </a:stretch>
        </p:blipFill>
        <p:spPr>
          <a:xfrm>
            <a:off x="467544" y="4444561"/>
            <a:ext cx="2448272" cy="20162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00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35155" r="32619"/>
          <a:stretch>
            <a:fillRect/>
          </a:stretch>
        </p:blipFill>
        <p:spPr>
          <a:xfrm>
            <a:off x="3131840" y="4439245"/>
            <a:ext cx="2376264" cy="201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00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6404" r="1370"/>
          <a:stretch>
            <a:fillRect/>
          </a:stretch>
        </p:blipFill>
        <p:spPr>
          <a:xfrm>
            <a:off x="5724128" y="4444560"/>
            <a:ext cx="2376264" cy="19906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>
            <a:normAutofit fontScale="92500" lnSpcReduction="20000"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2. Строят видимые очертания изображения недостающего вида от опорной точки:</a:t>
            </a:r>
          </a:p>
          <a:p>
            <a:pPr marL="0" indent="180000">
              <a:spcBef>
                <a:spcPts val="0"/>
              </a:spcBef>
            </a:pPr>
            <a:r>
              <a:rPr lang="ru-RU" dirty="0" smtClean="0"/>
              <a:t>Нижнего геометрического тела;</a:t>
            </a:r>
          </a:p>
          <a:p>
            <a:pPr marL="0" indent="180000">
              <a:spcBef>
                <a:spcPts val="0"/>
              </a:spcBef>
            </a:pPr>
            <a:r>
              <a:rPr lang="ru-RU" dirty="0" smtClean="0"/>
              <a:t>Верхнего геометрического тела.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t="61041" r="67365" b="5315"/>
          <a:stretch>
            <a:fillRect/>
          </a:stretch>
        </p:blipFill>
        <p:spPr>
          <a:xfrm>
            <a:off x="1043608" y="1772816"/>
            <a:ext cx="6408712" cy="4587798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3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1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3. Строят невидимые очертания изображения недостающего вида детали посредством линий проекционной связи от опорных точек.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t="31071" r="67365" b="5732"/>
          <a:stretch>
            <a:fillRect/>
          </a:stretch>
        </p:blipFill>
        <p:spPr>
          <a:xfrm>
            <a:off x="983955" y="1735877"/>
            <a:ext cx="6407730" cy="4789467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3742"/>
            <a:ext cx="8568952" cy="1627066"/>
          </a:xfrm>
        </p:spPr>
        <p:txBody>
          <a:bodyPr anchor="ctr">
            <a:no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1. Строят габаритный прямоугольник и проводят в нём оси симметрии: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проводят линии проекционной связи с одного из заданных видом, определяющих один из размеров габаритного прямоугольника;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выбирают опорную точку;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измеряют на втором заданном виде второй размер габаритного прямоугольника;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строят габаритный прямоугольник недостающего вида от опорной точки;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проводят ось симметрии</a:t>
            </a:r>
            <a:endParaRPr lang="ru-RU" sz="1600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33677" t="8014" r="33688" b="58837"/>
          <a:stretch>
            <a:fillRect/>
          </a:stretch>
        </p:blipFill>
        <p:spPr>
          <a:xfrm>
            <a:off x="1043608" y="1772816"/>
            <a:ext cx="6533731" cy="4608512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>
            <a:normAutofit fontScale="92500" lnSpcReduction="20000"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2. Строят видимые очертания изображения недостающего вида от опорной точки:</a:t>
            </a:r>
          </a:p>
          <a:p>
            <a:pPr marL="0" indent="180000">
              <a:spcBef>
                <a:spcPts val="0"/>
              </a:spcBef>
            </a:pPr>
            <a:r>
              <a:rPr lang="ru-RU" dirty="0" smtClean="0"/>
              <a:t>Нижнего геометрического тела;</a:t>
            </a:r>
          </a:p>
          <a:p>
            <a:pPr marL="0" indent="180000">
              <a:spcBef>
                <a:spcPts val="0"/>
              </a:spcBef>
            </a:pPr>
            <a:r>
              <a:rPr lang="ru-RU" dirty="0" smtClean="0"/>
              <a:t>Верхнего геометрического тела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33688" t="60022" r="33677" b="5038"/>
          <a:stretch>
            <a:fillRect/>
          </a:stretch>
        </p:blipFill>
        <p:spPr>
          <a:xfrm>
            <a:off x="1043608" y="1582289"/>
            <a:ext cx="6455110" cy="4799039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3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1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3. Строят невидимые очертания изображения недостающего вида детали посредством линий проекционной связи от опорных точек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33688" t="33448" r="33677" b="6916"/>
          <a:stretch>
            <a:fillRect/>
          </a:stretch>
        </p:blipFill>
        <p:spPr>
          <a:xfrm>
            <a:off x="1115616" y="1916832"/>
            <a:ext cx="6408712" cy="4520330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3742"/>
            <a:ext cx="8568952" cy="1627066"/>
          </a:xfrm>
        </p:spPr>
        <p:txBody>
          <a:bodyPr anchor="ctr">
            <a:no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1. Строят габаритный прямоугольник и проводят в нём оси симметрии: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проводят линии проекционной связи с одного из заданных видом, определяющих один из размеров габаритного прямоугольника;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выбирают опорную точку;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измеряют на втором заданном виде второй размер габаритного прямоугольника;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строят габаритный прямоугольник недостающего вида от опорной точки;</a:t>
            </a:r>
          </a:p>
          <a:p>
            <a:pPr marL="0" indent="180000">
              <a:spcBef>
                <a:spcPts val="0"/>
              </a:spcBef>
            </a:pPr>
            <a:r>
              <a:rPr lang="ru-RU" sz="1600" dirty="0" smtClean="0"/>
              <a:t>проводят ось симметрии</a:t>
            </a:r>
            <a:endParaRPr lang="ru-RU" sz="1600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67095" t="7358" b="57913"/>
          <a:stretch>
            <a:fillRect/>
          </a:stretch>
        </p:blipFill>
        <p:spPr>
          <a:xfrm>
            <a:off x="1187624" y="1772816"/>
            <a:ext cx="6288018" cy="4608512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>
            <a:normAutofit fontScale="92500" lnSpcReduction="20000"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2. Строят видимые очертания изображения недостающего вида от опорной точки:</a:t>
            </a:r>
          </a:p>
          <a:p>
            <a:pPr marL="0" indent="180000">
              <a:spcBef>
                <a:spcPts val="0"/>
              </a:spcBef>
            </a:pPr>
            <a:r>
              <a:rPr lang="ru-RU" dirty="0" smtClean="0"/>
              <a:t>Нижнего геометрического тела;</a:t>
            </a:r>
          </a:p>
          <a:p>
            <a:pPr marL="0" indent="180000">
              <a:spcBef>
                <a:spcPts val="0"/>
              </a:spcBef>
            </a:pPr>
            <a:r>
              <a:rPr lang="ru-RU" dirty="0" smtClean="0"/>
              <a:t>Верхнего геометрического тела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66893" t="59577" b="5289"/>
          <a:stretch>
            <a:fillRect/>
          </a:stretch>
        </p:blipFill>
        <p:spPr>
          <a:xfrm>
            <a:off x="1230545" y="1753191"/>
            <a:ext cx="6264696" cy="4616604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3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1</a:t>
            </a:r>
            <a:r>
              <a:rPr lang="ru-RU" dirty="0" smtClean="0">
                <a:latin typeface="Comic Sans MS" pitchFamily="66" charset="0"/>
              </a:rPr>
              <a:t>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3. Строят невидимые очертания изображения недостающего вида детали посредством линий проекционной связи от опорных точек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67376" t="31208" b="7396"/>
          <a:stretch>
            <a:fillRect/>
          </a:stretch>
        </p:blipFill>
        <p:spPr>
          <a:xfrm>
            <a:off x="1187624" y="1694197"/>
            <a:ext cx="6344346" cy="4608511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" action="ppaction://hlinkshowjump?jump=previousslide"/>
          </p:cNvPr>
          <p:cNvSpPr/>
          <p:nvPr/>
        </p:nvSpPr>
        <p:spPr>
          <a:xfrm>
            <a:off x="107504" y="6525344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r="63813"/>
          <a:stretch>
            <a:fillRect/>
          </a:stretch>
        </p:blipFill>
        <p:spPr>
          <a:xfrm>
            <a:off x="755576" y="692696"/>
            <a:ext cx="7344816" cy="554910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34818" t="5953" r="33031" b="6711"/>
          <a:stretch>
            <a:fillRect/>
          </a:stretch>
        </p:blipFill>
        <p:spPr>
          <a:xfrm>
            <a:off x="755576" y="764704"/>
            <a:ext cx="7362006" cy="546756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5582" t="2151"/>
          <a:stretch>
            <a:fillRect/>
          </a:stretch>
        </p:blipFill>
        <p:spPr>
          <a:xfrm>
            <a:off x="755576" y="548680"/>
            <a:ext cx="7321073" cy="569048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 построения недостающего вида детали по двум заданным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147248" cy="2476872"/>
          </a:xfrm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AutoNum type="arabicPeriod"/>
            </a:pPr>
            <a:r>
              <a:rPr lang="ru-RU" sz="2200" dirty="0" smtClean="0"/>
              <a:t> По чертежу анализируют геометрическую форму и симметричность деталей, устанавливают отсутствующий вид.</a:t>
            </a:r>
          </a:p>
          <a:p>
            <a:pPr marL="0" indent="180000">
              <a:spcBef>
                <a:spcPts val="0"/>
              </a:spcBef>
              <a:buAutoNum type="arabicPeriod"/>
            </a:pPr>
            <a:r>
              <a:rPr lang="ru-RU" sz="2200" dirty="0" smtClean="0"/>
              <a:t> Мысленно представляют наглядное изображение детали. (Его лучше нарисовать, чтобы облегчить себе дальнейшую работу).</a:t>
            </a:r>
            <a:endParaRPr lang="ru-RU" sz="2200" dirty="0"/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4005064"/>
            <a:ext cx="7777405" cy="244827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601272" cy="6141296"/>
          </a:xfrm>
        </p:spPr>
        <p:txBody>
          <a:bodyPr anchor="ctr"/>
          <a:lstStyle/>
          <a:p>
            <a:pPr marL="0" indent="180000">
              <a:spcBef>
                <a:spcPts val="0"/>
              </a:spcBef>
              <a:buFont typeface="+mj-lt"/>
              <a:buAutoNum type="arabicPeriod" startAt="3"/>
            </a:pPr>
            <a:r>
              <a:rPr lang="ru-RU" dirty="0" smtClean="0"/>
              <a:t> По созданному наглядному изображению определяют очертание недостающего вида, анализируют его графический состав.</a:t>
            </a:r>
          </a:p>
          <a:p>
            <a:pPr marL="0" indent="180000">
              <a:spcBef>
                <a:spcPts val="0"/>
              </a:spcBef>
              <a:buFont typeface="+mj-lt"/>
              <a:buAutoNum type="arabicPeriod" startAt="3"/>
            </a:pPr>
            <a:r>
              <a:rPr lang="ru-RU" dirty="0" smtClean="0"/>
              <a:t> Выполняют построение недостающего вида на чертеже, используя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dirty="0" smtClean="0">
                <a:hlinkClick r:id="rId2" action="ppaction://hlinksldjump"/>
              </a:rPr>
              <a:t>внешнюю </a:t>
            </a:r>
            <a:r>
              <a:rPr lang="ru-RU" dirty="0" smtClean="0"/>
              <a:t>или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dirty="0" smtClean="0">
                <a:hlinkClick r:id="rId3" action="ppaction://hlinksldjump"/>
              </a:rPr>
              <a:t>внутреннюю </a:t>
            </a:r>
            <a:r>
              <a:rPr lang="ru-RU" dirty="0" smtClean="0"/>
              <a:t>координацию.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Строят:</a:t>
            </a:r>
          </a:p>
          <a:p>
            <a:pPr marL="176213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Габаритный прямоугольник и проводят ось симметрии (если изображение симметрично);</a:t>
            </a:r>
          </a:p>
          <a:p>
            <a:pPr marL="176213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Видимые очертания детали (или от опорных точек, или посредством линий связи);</a:t>
            </a:r>
          </a:p>
          <a:p>
            <a:pPr marL="176213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Невидимые очертания.</a:t>
            </a:r>
          </a:p>
          <a:p>
            <a:pPr marL="0" indent="180000">
              <a:spcBef>
                <a:spcPts val="0"/>
              </a:spcBef>
              <a:buFont typeface="+mj-lt"/>
              <a:buAutoNum type="arabicPeriod" startAt="5"/>
            </a:pPr>
            <a:r>
              <a:rPr lang="ru-RU" dirty="0" smtClean="0"/>
              <a:t> Наносят размеры.</a:t>
            </a:r>
          </a:p>
          <a:p>
            <a:pPr marL="0" indent="180000">
              <a:spcBef>
                <a:spcPts val="0"/>
              </a:spcBef>
              <a:buFont typeface="+mj-lt"/>
              <a:buAutoNum type="arabicPeriod" startAt="5"/>
            </a:pPr>
            <a:r>
              <a:rPr lang="ru-RU" dirty="0" smtClean="0"/>
              <a:t> Обводят чертёж.</a:t>
            </a:r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864096"/>
            <a:ext cx="4032448" cy="2348880"/>
          </a:xfrm>
        </p:spPr>
        <p:txBody>
          <a:bodyPr anchor="ctr">
            <a:normAutofit fontScale="90000"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 построения недостающего вида детали с использованием </a:t>
            </a:r>
            <a:r>
              <a:rPr lang="ru-RU" u="sng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внешней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координации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411760" y="3140968"/>
            <a:ext cx="3600400" cy="2520280"/>
          </a:xfrm>
        </p:spPr>
        <p:txBody>
          <a:bodyPr anchor="ctr">
            <a:normAutofit/>
          </a:bodyPr>
          <a:lstStyle/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hlinkClick r:id="rId2" action="ppaction://hlinksldjump"/>
              </a:rPr>
              <a:t>Вид слева</a:t>
            </a:r>
            <a:endParaRPr lang="ru-RU" sz="2400" dirty="0" smtClean="0"/>
          </a:p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hlinkClick r:id="rId3" action="ppaction://hlinksldjump"/>
              </a:rPr>
              <a:t>Вид сверху</a:t>
            </a:r>
            <a:endParaRPr lang="ru-RU" sz="2400" dirty="0" smtClean="0"/>
          </a:p>
          <a:p>
            <a:pPr marL="0" indent="18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hlinkClick r:id="rId4" action="ppaction://hlinksldjump"/>
              </a:rPr>
              <a:t>Вид спереди</a:t>
            </a:r>
            <a:endParaRPr lang="ru-RU" sz="2400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5" cstate="print"/>
          <a:srcRect r="63468"/>
          <a:stretch>
            <a:fillRect/>
          </a:stretch>
        </p:blipFill>
        <p:spPr>
          <a:xfrm>
            <a:off x="6372200" y="188640"/>
            <a:ext cx="2556000" cy="19128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5" cstate="print"/>
          <a:srcRect l="35155" r="32619"/>
          <a:stretch>
            <a:fillRect/>
          </a:stretch>
        </p:blipFill>
        <p:spPr>
          <a:xfrm>
            <a:off x="6372200" y="2204864"/>
            <a:ext cx="2556000" cy="21684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5" cstate="print"/>
          <a:srcRect l="66404" r="1370"/>
          <a:stretch>
            <a:fillRect/>
          </a:stretch>
        </p:blipFill>
        <p:spPr>
          <a:xfrm>
            <a:off x="6372200" y="4509120"/>
            <a:ext cx="2556000" cy="21684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411760" y="5805264"/>
            <a:ext cx="244827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Возврат к алгоритму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296144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dirty="0" smtClean="0"/>
              <a:t>1. Строят габаритный прямоугольник недостающего вида, используя постоянную прямую, и проводят оси симметрии</a:t>
            </a:r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t="18742" r="67627" b="45628"/>
          <a:stretch>
            <a:fillRect/>
          </a:stretch>
        </p:blipFill>
        <p:spPr>
          <a:xfrm>
            <a:off x="971600" y="1556792"/>
            <a:ext cx="6520268" cy="4824536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236296" y="6381328"/>
            <a:ext cx="1547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 действие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956376" y="4581128"/>
            <a:ext cx="988162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Выбор вида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288</TotalTime>
  <Words>700</Words>
  <Application>Microsoft Office PowerPoint</Application>
  <PresentationFormat>Экран (4:3)</PresentationFormat>
  <Paragraphs>110</Paragraphs>
  <Slides>27</Slides>
  <Notes>0</Notes>
  <HiddenSlides>23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Построение на чертеже недостающего вида по двум заданным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построения недостающего вида детали по двум заданным</vt:lpstr>
      <vt:lpstr>Презентация PowerPoint</vt:lpstr>
      <vt:lpstr>Алгоритм построения недостающего вида детали с использованием внешней координации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построения недостающего вида детали с использованием внутренней координации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Егоров Н.П.</Manager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на чертеже недостающего вида по 2ум заданным</dc:title>
  <dc:creator>Бардина Вера</dc:creator>
  <cp:lastModifiedBy>Егоров</cp:lastModifiedBy>
  <cp:revision>35</cp:revision>
  <dcterms:created xsi:type="dcterms:W3CDTF">2014-04-26T07:02:37Z</dcterms:created>
  <dcterms:modified xsi:type="dcterms:W3CDTF">2014-05-08T06:09:33Z</dcterms:modified>
</cp:coreProperties>
</file>