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89" r:id="rId2"/>
    <p:sldId id="291" r:id="rId3"/>
    <p:sldId id="270" r:id="rId4"/>
    <p:sldId id="278" r:id="rId5"/>
    <p:sldId id="280" r:id="rId6"/>
    <p:sldId id="257" r:id="rId7"/>
    <p:sldId id="258" r:id="rId8"/>
    <p:sldId id="259" r:id="rId9"/>
    <p:sldId id="260" r:id="rId10"/>
    <p:sldId id="261" r:id="rId11"/>
    <p:sldId id="271" r:id="rId12"/>
    <p:sldId id="272" r:id="rId13"/>
    <p:sldId id="273" r:id="rId14"/>
    <p:sldId id="274" r:id="rId15"/>
    <p:sldId id="256" r:id="rId16"/>
    <p:sldId id="281" r:id="rId17"/>
    <p:sldId id="262" r:id="rId18"/>
    <p:sldId id="263" r:id="rId19"/>
    <p:sldId id="275" r:id="rId20"/>
    <p:sldId id="277" r:id="rId21"/>
    <p:sldId id="282" r:id="rId22"/>
    <p:sldId id="264" r:id="rId23"/>
    <p:sldId id="265" r:id="rId24"/>
    <p:sldId id="267" r:id="rId25"/>
    <p:sldId id="268" r:id="rId26"/>
    <p:sldId id="288" r:id="rId27"/>
    <p:sldId id="292" r:id="rId28"/>
    <p:sldId id="293" r:id="rId29"/>
    <p:sldId id="303" r:id="rId30"/>
    <p:sldId id="294" r:id="rId31"/>
    <p:sldId id="295" r:id="rId32"/>
    <p:sldId id="296" r:id="rId33"/>
    <p:sldId id="297" r:id="rId34"/>
    <p:sldId id="298" r:id="rId35"/>
    <p:sldId id="304" r:id="rId36"/>
    <p:sldId id="299" r:id="rId37"/>
    <p:sldId id="300" r:id="rId38"/>
    <p:sldId id="301"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02" r:id="rId57"/>
    <p:sldId id="322" r:id="rId58"/>
    <p:sldId id="323" r:id="rId59"/>
    <p:sldId id="324" r:id="rId60"/>
    <p:sldId id="325" r:id="rId61"/>
    <p:sldId id="354" r:id="rId62"/>
    <p:sldId id="348" r:id="rId63"/>
    <p:sldId id="349" r:id="rId64"/>
    <p:sldId id="350" r:id="rId65"/>
    <p:sldId id="351" r:id="rId66"/>
    <p:sldId id="352" r:id="rId67"/>
    <p:sldId id="353" r:id="rId68"/>
    <p:sldId id="357" r:id="rId69"/>
    <p:sldId id="346" r:id="rId7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ru-RU"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ru-RU"/>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ru-RU"/>
              </a:p>
            </p:txBody>
          </p:sp>
        </p:grpSp>
      </p:grpSp>
      <p:sp>
        <p:nvSpPr>
          <p:cNvPr id="90123" name="Rectangle 11"/>
          <p:cNvSpPr>
            <a:spLocks noGrp="1" noChangeArrowheads="1"/>
          </p:cNvSpPr>
          <p:nvPr>
            <p:ph type="ctrTitle"/>
          </p:nvPr>
        </p:nvSpPr>
        <p:spPr>
          <a:xfrm>
            <a:off x="2057400" y="1143000"/>
            <a:ext cx="6629400" cy="2209800"/>
          </a:xfrm>
        </p:spPr>
        <p:txBody>
          <a:bodyPr/>
          <a:lstStyle>
            <a:lvl1pPr>
              <a:defRPr sz="4800"/>
            </a:lvl1pPr>
          </a:lstStyle>
          <a:p>
            <a:r>
              <a:rPr lang="ru-RU"/>
              <a:t>Образец заголовка</a:t>
            </a:r>
          </a:p>
        </p:txBody>
      </p:sp>
      <p:sp>
        <p:nvSpPr>
          <p:cNvPr id="9012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17BD06F9-467F-48C1-A7D7-6041AA4DE82E}" type="datetimeFigureOut">
              <a:rPr lang="ru-RU"/>
              <a:pPr>
                <a:defRPr/>
              </a:pPr>
              <a:t>20.03.2015</a:t>
            </a:fld>
            <a:endParaRPr lang="ru-RU"/>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ru-RU"/>
          </a:p>
        </p:txBody>
      </p:sp>
      <p:sp>
        <p:nvSpPr>
          <p:cNvPr id="15" name="Rectangle 15"/>
          <p:cNvSpPr>
            <a:spLocks noGrp="1" noChangeArrowheads="1"/>
          </p:cNvSpPr>
          <p:nvPr>
            <p:ph type="sldNum" sz="quarter" idx="12"/>
          </p:nvPr>
        </p:nvSpPr>
        <p:spPr/>
        <p:txBody>
          <a:bodyPr/>
          <a:lstStyle>
            <a:lvl1pPr>
              <a:defRPr/>
            </a:lvl1pPr>
          </a:lstStyle>
          <a:p>
            <a:pPr>
              <a:defRPr/>
            </a:pPr>
            <a:fld id="{2A98A2FB-D0D1-4DE1-8113-6027BED815E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fld id="{D969DEFC-40DA-446B-B0FF-6EA5395F3240}" type="datetimeFigureOut">
              <a:rPr lang="ru-RU"/>
              <a:pPr>
                <a:defRPr/>
              </a:pPr>
              <a:t>20.03.2015</a:t>
            </a:fld>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FEEF6FD0-692C-43B3-9C06-941FB5EA243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fld id="{827F765E-46FE-4170-8809-5AC485F61A38}" type="datetimeFigureOut">
              <a:rPr lang="ru-RU"/>
              <a:pPr>
                <a:defRPr/>
              </a:pPr>
              <a:t>20.03.2015</a:t>
            </a:fld>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6E4510B3-1C96-4842-B696-CF1967F36D3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fld id="{5A4EFB44-F29D-4661-9CF1-DE91EB436FE5}" type="datetimeFigureOut">
              <a:rPr lang="ru-RU"/>
              <a:pPr>
                <a:defRPr/>
              </a:pPr>
              <a:t>20.03.2015</a:t>
            </a:fld>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A1C6751B-54EA-4319-9A25-0D16E4C6BD3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fld id="{47B873F4-3DF8-4EFD-B3DE-0B78F70E9141}" type="datetimeFigureOut">
              <a:rPr lang="ru-RU"/>
              <a:pPr>
                <a:defRPr/>
              </a:pPr>
              <a:t>20.03.2015</a:t>
            </a:fld>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1D647458-0F8C-4CAB-8EA0-A6BCD8476A3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fld id="{4CECFD36-4F42-40D6-AD77-C0FD9AF8EF6E}" type="datetimeFigureOut">
              <a:rPr lang="ru-RU"/>
              <a:pPr>
                <a:defRPr/>
              </a:pPr>
              <a:t>20.03.2015</a:t>
            </a:fld>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D366F728-7D6C-43DE-9D48-0EC17C5E6A5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fld id="{BCDC88E5-A41E-419F-9733-258AEDBAA97C}" type="datetimeFigureOut">
              <a:rPr lang="ru-RU"/>
              <a:pPr>
                <a:defRPr/>
              </a:pPr>
              <a:t>20.03.2015</a:t>
            </a:fld>
            <a:endParaRPr lang="ru-RU"/>
          </a:p>
        </p:txBody>
      </p:sp>
      <p:sp>
        <p:nvSpPr>
          <p:cNvPr id="8" name="Rectangle 10"/>
          <p:cNvSpPr>
            <a:spLocks noGrp="1" noChangeArrowheads="1"/>
          </p:cNvSpPr>
          <p:nvPr>
            <p:ph type="ftr" sz="quarter" idx="11"/>
          </p:nvPr>
        </p:nvSpPr>
        <p:spPr>
          <a:ln/>
        </p:spPr>
        <p:txBody>
          <a:bodyPr/>
          <a:lstStyle>
            <a:lvl1pPr>
              <a:defRPr/>
            </a:lvl1pPr>
          </a:lstStyle>
          <a:p>
            <a:pPr>
              <a:defRPr/>
            </a:pPr>
            <a:endParaRPr lang="ru-RU"/>
          </a:p>
        </p:txBody>
      </p:sp>
      <p:sp>
        <p:nvSpPr>
          <p:cNvPr id="9" name="Rectangle 11"/>
          <p:cNvSpPr>
            <a:spLocks noGrp="1" noChangeArrowheads="1"/>
          </p:cNvSpPr>
          <p:nvPr>
            <p:ph type="sldNum" sz="quarter" idx="12"/>
          </p:nvPr>
        </p:nvSpPr>
        <p:spPr>
          <a:ln/>
        </p:spPr>
        <p:txBody>
          <a:bodyPr/>
          <a:lstStyle>
            <a:lvl1pPr>
              <a:defRPr/>
            </a:lvl1pPr>
          </a:lstStyle>
          <a:p>
            <a:pPr>
              <a:defRPr/>
            </a:pPr>
            <a:fld id="{726A79A0-C8D5-4BA7-8397-1F37489CD4D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fld id="{8E1C8575-BF56-4315-8416-8A39333B7C19}" type="datetimeFigureOut">
              <a:rPr lang="ru-RU"/>
              <a:pPr>
                <a:defRPr/>
              </a:pPr>
              <a:t>20.03.2015</a:t>
            </a:fld>
            <a:endParaRPr lang="ru-RU"/>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pPr>
              <a:defRPr/>
            </a:pPr>
            <a:fld id="{D144C209-546A-4694-89FA-EF5B086A610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590E17B6-38EB-4A1E-A77B-CD448E5C8548}" type="datetimeFigureOut">
              <a:rPr lang="ru-RU"/>
              <a:pPr>
                <a:defRPr/>
              </a:pPr>
              <a:t>20.03.2015</a:t>
            </a:fld>
            <a:endParaRPr lang="ru-RU"/>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pPr>
              <a:defRPr/>
            </a:pPr>
            <a:fld id="{8E5DB939-A3B2-4C0B-9419-59714803F14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fld id="{3DF82E76-BA26-4BDF-AA97-63615591F415}" type="datetimeFigureOut">
              <a:rPr lang="ru-RU"/>
              <a:pPr>
                <a:defRPr/>
              </a:pPr>
              <a:t>20.03.2015</a:t>
            </a:fld>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05D779B1-EB42-4DA7-837B-24A4769DAF2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fld id="{4085E749-48C6-45DF-9399-ED6EE73AEAF6}" type="datetimeFigureOut">
              <a:rPr lang="ru-RU"/>
              <a:pPr>
                <a:defRPr/>
              </a:pPr>
              <a:t>20.03.2015</a:t>
            </a:fld>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1FCF5736-8C41-430A-929B-4373AFFD44D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8909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ru-RU"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8909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8909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ru-RU"/>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909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335A9EB3-FE47-400C-9D2C-1D4F60B6C247}" type="datetimeFigureOut">
              <a:rPr lang="ru-RU"/>
              <a:pPr>
                <a:defRPr/>
              </a:pPr>
              <a:t>20.03.2015</a:t>
            </a:fld>
            <a:endParaRPr lang="ru-RU"/>
          </a:p>
        </p:txBody>
      </p:sp>
      <p:sp>
        <p:nvSpPr>
          <p:cNvPr id="8909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ru-RU"/>
          </a:p>
        </p:txBody>
      </p:sp>
      <p:sp>
        <p:nvSpPr>
          <p:cNvPr id="8909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7B3758-1199-4351-BA9B-6E226E654668}" type="slidenum">
              <a:rPr lang="ru-RU"/>
              <a:pPr>
                <a:defRPr/>
              </a:pPr>
              <a:t>‹#›</a:t>
            </a:fld>
            <a:endParaRPr lang="ru-RU"/>
          </a:p>
        </p:txBody>
      </p:sp>
      <p:sp>
        <p:nvSpPr>
          <p:cNvPr id="8910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900"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ianochka.ru/forum/userpix/22_0006_1.jpg"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html:file://D:\&#1053;&#1072;&#1090;&#1072;&#1096;&#1082;&#1072;\&#1053;&#1086;&#1074;&#1072;&#1103;%20&#1087;&#1072;&#1087;&#1082;&#1072;%20(2)\76-&#1084;&#1084;%20&#1076;&#1080;&#1074;&#1080;&#1079;&#1080;&#1086;&#1085;&#1085;&#1072;&#1103;%20&#1087;&#1091;&#1096;&#1082;&#1072;%20&#1086;&#1073;&#1088;&#1072;&#1079;&#1094;&#1072;%201942%20&#1075;&#1086;&#1076;&#1072;%20(&#1047;&#1048;&#1057;-3)%20&#8212;%20&#1042;&#1080;&#1082;&#1080;&#1087;&#1077;&#1076;&#1080;&#1103;.mht!/wiki/%D0%A4%D0%B0%D0%B9%D0%BB:ZiS3_nn.jpg" TargetMode="Externa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html:file://D:\&#1053;&#1072;&#1090;&#1072;&#1096;&#1082;&#1072;\&#1053;&#1086;&#1074;&#1072;&#1103;%20&#1087;&#1072;&#1087;&#1082;&#1072;%20(2)\57-&#1084;&#1084;%20&#1087;&#1088;&#1086;&#1090;&#1080;&#1074;&#1086;&#1090;&#1072;&#1085;&#1082;&#1086;&#1074;&#1072;&#1103;%20&#1087;&#1091;&#1096;&#1082;&#1072;%20&#1086;&#1073;&#1088;&#1072;&#1079;&#1094;&#1072;%201941%20&#1075;&#1086;&#1076;&#1072;%20(&#1047;&#1048;&#1057;-2)%20&#8212;%20&#1042;&#1080;&#1082;&#1080;&#1087;&#1077;&#1076;&#1080;&#1103;.mht!/w/index.php?title=%D0%A4%D0%B0%D0%B9%D0%BB:ZIS_2_57_mm.jpg&amp;filetimestamp=20070518185454" TargetMode="Externa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www.file4all.ru/uploads/posts/2011-04/1304146616_in_days_of_war_21457_2.jp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www.zgapa.pl/zgapedia/data_pictures/_uploads_wiki/p/Princeton_burning.jp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Содержимое 2"/>
          <p:cNvSpPr>
            <a:spLocks noGrp="1"/>
          </p:cNvSpPr>
          <p:nvPr>
            <p:ph idx="1"/>
          </p:nvPr>
        </p:nvSpPr>
        <p:spPr>
          <a:xfrm>
            <a:off x="914400" y="1857375"/>
            <a:ext cx="7772400" cy="4273550"/>
          </a:xfrm>
        </p:spPr>
        <p:txBody>
          <a:bodyPr/>
          <a:lstStyle/>
          <a:p>
            <a:pPr algn="ctr">
              <a:buFont typeface="Wingdings" pitchFamily="2" charset="2"/>
              <a:buNone/>
            </a:pPr>
            <a:r>
              <a:rPr lang="ru-RU" sz="4000" b="1" smtClean="0">
                <a:solidFill>
                  <a:schemeClr val="accent2"/>
                </a:solidFill>
              </a:rPr>
              <a:t>Вклад ученых в дело Великой Победы</a:t>
            </a:r>
          </a:p>
          <a:p>
            <a:pPr>
              <a:buFont typeface="Wingdings" pitchFamily="2" charset="2"/>
              <a:buNone/>
            </a:pPr>
            <a:r>
              <a:rPr lang="ru-RU" sz="2400" b="1" smtClean="0"/>
              <a:t>(для детей с нарушением слуха специальной (коррекционной) школы-интернат№18)</a:t>
            </a:r>
            <a:endParaRPr lang="ru-RU" sz="2400" smtClean="0"/>
          </a:p>
          <a:p>
            <a:endParaRPr lang="ru-RU" sz="4000" smtClean="0"/>
          </a:p>
          <a:p>
            <a:pPr algn="ctr">
              <a:buFont typeface="Wingdings" pitchFamily="2" charset="2"/>
              <a:buNone/>
            </a:pPr>
            <a:endParaRPr lang="ru-RU" sz="4000" b="1" smtClean="0">
              <a:solidFill>
                <a:schemeClr val="accent2"/>
              </a:solidFill>
            </a:endParaRPr>
          </a:p>
        </p:txBody>
      </p:sp>
      <p:pic>
        <p:nvPicPr>
          <p:cNvPr id="4" name="Picture 5" descr="Картинка 122 из 1584"/>
          <p:cNvPicPr>
            <a:picLocks noChangeAspect="1" noChangeArrowheads="1"/>
          </p:cNvPicPr>
          <p:nvPr/>
        </p:nvPicPr>
        <p:blipFill>
          <a:blip r:embed="rId2"/>
          <a:srcRect/>
          <a:stretch>
            <a:fillRect/>
          </a:stretch>
        </p:blipFill>
        <p:spPr bwMode="auto">
          <a:xfrm>
            <a:off x="3571875" y="4143375"/>
            <a:ext cx="1957388" cy="2479675"/>
          </a:xfrm>
          <a:prstGeom prst="rect">
            <a:avLst/>
          </a:prstGeom>
          <a:noFill/>
          <a:ln w="9525">
            <a:noFill/>
            <a:miter lim="800000"/>
            <a:headEnd/>
            <a:tailEnd/>
          </a:ln>
        </p:spPr>
      </p:pic>
      <p:pic>
        <p:nvPicPr>
          <p:cNvPr id="3076" name="Picture 11" descr="Картинка 46 из 1098">
            <a:hlinkClick r:id="rId3"/>
          </p:cNvPr>
          <p:cNvPicPr>
            <a:picLocks noChangeAspect="1" noChangeArrowheads="1"/>
          </p:cNvPicPr>
          <p:nvPr/>
        </p:nvPicPr>
        <p:blipFill>
          <a:blip r:embed="rId4"/>
          <a:srcRect/>
          <a:stretch>
            <a:fillRect/>
          </a:stretch>
        </p:blipFill>
        <p:spPr bwMode="auto">
          <a:xfrm>
            <a:off x="6572250" y="142875"/>
            <a:ext cx="2362200" cy="1789113"/>
          </a:xfrm>
          <a:prstGeom prst="rect">
            <a:avLst/>
          </a:prstGeom>
          <a:noFill/>
          <a:ln w="9525">
            <a:noFill/>
            <a:miter lim="800000"/>
            <a:headEnd/>
            <a:tailEnd/>
          </a:ln>
        </p:spPr>
      </p:pic>
      <p:pic>
        <p:nvPicPr>
          <p:cNvPr id="6" name="Picture 5" descr="СТАЛИНГРАД"/>
          <p:cNvPicPr>
            <a:picLocks noChangeAspect="1" noChangeArrowheads="1"/>
          </p:cNvPicPr>
          <p:nvPr/>
        </p:nvPicPr>
        <p:blipFill>
          <a:blip r:embed="rId5"/>
          <a:srcRect/>
          <a:stretch>
            <a:fillRect/>
          </a:stretch>
        </p:blipFill>
        <p:spPr bwMode="auto">
          <a:xfrm>
            <a:off x="714375" y="0"/>
            <a:ext cx="2486025" cy="1679575"/>
          </a:xfrm>
          <a:prstGeom prst="rect">
            <a:avLst/>
          </a:prstGeom>
          <a:noFill/>
          <a:ln w="9525">
            <a:noFill/>
            <a:miter lim="800000"/>
            <a:headEnd/>
            <a:tailEnd/>
          </a:ln>
        </p:spPr>
      </p:pic>
      <p:pic>
        <p:nvPicPr>
          <p:cNvPr id="3078" name="Picture 7" descr="image017_16"/>
          <p:cNvPicPr>
            <a:picLocks noChangeAspect="1" noChangeArrowheads="1"/>
          </p:cNvPicPr>
          <p:nvPr/>
        </p:nvPicPr>
        <p:blipFill>
          <a:blip r:embed="rId6"/>
          <a:srcRect/>
          <a:stretch>
            <a:fillRect/>
          </a:stretch>
        </p:blipFill>
        <p:spPr bwMode="auto">
          <a:xfrm>
            <a:off x="6357938" y="4286250"/>
            <a:ext cx="2628900" cy="1752600"/>
          </a:xfrm>
          <a:prstGeom prst="rect">
            <a:avLst/>
          </a:prstGeom>
          <a:noFill/>
          <a:ln w="9525">
            <a:noFill/>
            <a:miter lim="800000"/>
            <a:headEnd/>
            <a:tailEnd/>
          </a:ln>
        </p:spPr>
      </p:pic>
      <p:pic>
        <p:nvPicPr>
          <p:cNvPr id="3079" name="Picture 8" descr="image014_22"/>
          <p:cNvPicPr>
            <a:picLocks noChangeAspect="1" noChangeArrowheads="1"/>
          </p:cNvPicPr>
          <p:nvPr/>
        </p:nvPicPr>
        <p:blipFill>
          <a:blip r:embed="rId7"/>
          <a:srcRect/>
          <a:stretch>
            <a:fillRect/>
          </a:stretch>
        </p:blipFill>
        <p:spPr bwMode="auto">
          <a:xfrm rot="19722926" flipH="1">
            <a:off x="387350" y="4978400"/>
            <a:ext cx="241935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4294967295"/>
          </p:nvPr>
        </p:nvSpPr>
        <p:spPr>
          <a:xfrm>
            <a:off x="4000500" y="4786313"/>
            <a:ext cx="5143500" cy="1208087"/>
          </a:xfrm>
        </p:spPr>
        <p:txBody>
          <a:bodyPr/>
          <a:lstStyle/>
          <a:p>
            <a:pPr eaLnBrk="1" hangingPunct="1">
              <a:buFont typeface="Wingdings" pitchFamily="2" charset="2"/>
              <a:buNone/>
              <a:defRPr/>
            </a:pPr>
            <a:r>
              <a:rPr lang="ru-RU" sz="1600" b="1" dirty="0" smtClean="0">
                <a:solidFill>
                  <a:srgbClr val="990000"/>
                </a:solidFill>
              </a:rPr>
              <a:t>      </a:t>
            </a:r>
            <a:r>
              <a:rPr lang="ru-RU" sz="2000" b="1" dirty="0" smtClean="0">
                <a:solidFill>
                  <a:srgbClr val="990000"/>
                </a:solidFill>
                <a:latin typeface="+mj-lt"/>
              </a:rPr>
              <a:t>T-34 - самый массовый средний танк Второй мировой войны. Отличается оптимальным соотношением между основными боевыми, эксплуатационными и технологическими характеристиками</a:t>
            </a:r>
            <a:r>
              <a:rPr lang="ru-RU" sz="2000" dirty="0" smtClean="0">
                <a:latin typeface="+mj-lt"/>
              </a:rPr>
              <a:t>. </a:t>
            </a:r>
          </a:p>
        </p:txBody>
      </p:sp>
      <p:sp>
        <p:nvSpPr>
          <p:cNvPr id="4" name="Прямоугольник 3"/>
          <p:cNvSpPr/>
          <p:nvPr/>
        </p:nvSpPr>
        <p:spPr>
          <a:xfrm>
            <a:off x="714375" y="0"/>
            <a:ext cx="8429625" cy="1200150"/>
          </a:xfrm>
          <a:prstGeom prst="rect">
            <a:avLst/>
          </a:prstGeom>
        </p:spPr>
        <p:txBody>
          <a:bodyPr>
            <a:spAutoFit/>
          </a:bodyPr>
          <a:lstStyle/>
          <a:p>
            <a:pPr algn="ctr">
              <a:defRPr/>
            </a:pPr>
            <a:r>
              <a:rPr lang="ru-RU" sz="3600" b="1" dirty="0">
                <a:solidFill>
                  <a:schemeClr val="accent2"/>
                </a:solidFill>
                <a:latin typeface="+mj-lt"/>
              </a:rPr>
              <a:t>А. А. Морозов – главный конструктор КБ Уральского танкового завода</a:t>
            </a:r>
          </a:p>
        </p:txBody>
      </p:sp>
      <p:pic>
        <p:nvPicPr>
          <p:cNvPr id="12292" name="Picture 6"/>
          <p:cNvPicPr>
            <a:picLocks noChangeAspect="1" noChangeArrowheads="1"/>
          </p:cNvPicPr>
          <p:nvPr/>
        </p:nvPicPr>
        <p:blipFill>
          <a:blip r:embed="rId2"/>
          <a:srcRect/>
          <a:stretch>
            <a:fillRect/>
          </a:stretch>
        </p:blipFill>
        <p:spPr bwMode="auto">
          <a:xfrm>
            <a:off x="857250" y="1643063"/>
            <a:ext cx="3143250" cy="4237037"/>
          </a:xfrm>
          <a:prstGeom prst="rect">
            <a:avLst/>
          </a:prstGeom>
          <a:noFill/>
          <a:ln w="9525">
            <a:noFill/>
            <a:miter lim="800000"/>
            <a:headEnd/>
            <a:tailEnd/>
          </a:ln>
        </p:spPr>
      </p:pic>
      <p:pic>
        <p:nvPicPr>
          <p:cNvPr id="12293" name="Picture 8"/>
          <p:cNvPicPr>
            <a:picLocks noChangeAspect="1" noChangeArrowheads="1"/>
          </p:cNvPicPr>
          <p:nvPr/>
        </p:nvPicPr>
        <p:blipFill>
          <a:blip r:embed="rId3"/>
          <a:srcRect/>
          <a:stretch>
            <a:fillRect/>
          </a:stretch>
        </p:blipFill>
        <p:spPr bwMode="auto">
          <a:xfrm>
            <a:off x="4643438" y="1857375"/>
            <a:ext cx="3881437" cy="246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ru-RU" sz="3600" b="1" smtClean="0">
                <a:solidFill>
                  <a:schemeClr val="accent2"/>
                </a:solidFill>
              </a:rPr>
              <a:t>Александр Сергеевич Яковлев- конструктор самолета Як-3</a:t>
            </a:r>
            <a:r>
              <a:rPr lang="ru-RU" sz="3800" smtClean="0"/>
              <a:t> </a:t>
            </a:r>
          </a:p>
        </p:txBody>
      </p:sp>
      <p:pic>
        <p:nvPicPr>
          <p:cNvPr id="13315" name="Picture 4" descr="А.С.Яковлев"/>
          <p:cNvPicPr>
            <a:picLocks noGrp="1" noChangeAspect="1" noChangeArrowheads="1"/>
          </p:cNvPicPr>
          <p:nvPr>
            <p:ph idx="1"/>
          </p:nvPr>
        </p:nvPicPr>
        <p:blipFill>
          <a:blip r:embed="rId2"/>
          <a:srcRect/>
          <a:stretch>
            <a:fillRect/>
          </a:stretch>
        </p:blipFill>
        <p:spPr>
          <a:xfrm>
            <a:off x="1116013" y="1989138"/>
            <a:ext cx="2514600" cy="3606800"/>
          </a:xfrm>
          <a:noFill/>
        </p:spPr>
      </p:pic>
      <p:pic>
        <p:nvPicPr>
          <p:cNvPr id="13316" name="i-main-pic" descr="Картинка 4 из 768"/>
          <p:cNvPicPr>
            <a:picLocks noChangeAspect="1" noChangeArrowheads="1"/>
          </p:cNvPicPr>
          <p:nvPr/>
        </p:nvPicPr>
        <p:blipFill>
          <a:blip r:embed="rId3"/>
          <a:srcRect/>
          <a:stretch>
            <a:fillRect/>
          </a:stretch>
        </p:blipFill>
        <p:spPr bwMode="auto">
          <a:xfrm>
            <a:off x="4211638" y="1989138"/>
            <a:ext cx="3852862" cy="2886075"/>
          </a:xfrm>
          <a:prstGeom prst="rect">
            <a:avLst/>
          </a:prstGeom>
          <a:noFill/>
          <a:ln w="9525">
            <a:noFill/>
            <a:miter lim="800000"/>
            <a:headEnd/>
            <a:tailEnd/>
          </a:ln>
        </p:spPr>
      </p:pic>
      <p:sp>
        <p:nvSpPr>
          <p:cNvPr id="13317" name="Rectangle 7"/>
          <p:cNvSpPr>
            <a:spLocks noChangeArrowheads="1"/>
          </p:cNvSpPr>
          <p:nvPr/>
        </p:nvSpPr>
        <p:spPr bwMode="auto">
          <a:xfrm>
            <a:off x="4356100" y="5084763"/>
            <a:ext cx="3816350" cy="1016000"/>
          </a:xfrm>
          <a:prstGeom prst="rect">
            <a:avLst/>
          </a:prstGeom>
          <a:noFill/>
          <a:ln w="9525">
            <a:noFill/>
            <a:miter lim="800000"/>
            <a:headEnd/>
            <a:tailEnd/>
          </a:ln>
        </p:spPr>
        <p:txBody>
          <a:bodyPr anchor="ctr">
            <a:spAutoFit/>
          </a:bodyPr>
          <a:lstStyle/>
          <a:p>
            <a:r>
              <a:rPr lang="ru-RU" sz="2000" b="1">
                <a:solidFill>
                  <a:schemeClr val="hlink"/>
                </a:solidFill>
                <a:latin typeface="Times New Roman" pitchFamily="18" charset="0"/>
              </a:rPr>
              <a:t>Самый легкий (всего 2650 кг) и маневренный истребитель. </a:t>
            </a:r>
          </a:p>
          <a:p>
            <a:endParaRPr lang="ru-RU" sz="2000" b="1">
              <a:solidFill>
                <a:schemeClr val="hlink"/>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ru-RU" sz="3600" b="1" smtClean="0">
                <a:solidFill>
                  <a:schemeClr val="accent2"/>
                </a:solidFill>
              </a:rPr>
              <a:t>Семен Алексеевич Лавочкин-конструктор самолета Ла-5</a:t>
            </a:r>
          </a:p>
        </p:txBody>
      </p:sp>
      <p:pic>
        <p:nvPicPr>
          <p:cNvPr id="14339" name="i-main-pic" descr="Картинка 10 из 72"/>
          <p:cNvPicPr>
            <a:picLocks noGrp="1" noChangeAspect="1" noChangeArrowheads="1"/>
          </p:cNvPicPr>
          <p:nvPr>
            <p:ph idx="1"/>
          </p:nvPr>
        </p:nvPicPr>
        <p:blipFill>
          <a:blip r:embed="rId2"/>
          <a:srcRect/>
          <a:stretch>
            <a:fillRect/>
          </a:stretch>
        </p:blipFill>
        <p:spPr>
          <a:xfrm>
            <a:off x="827088" y="1773238"/>
            <a:ext cx="2965450" cy="3870325"/>
          </a:xfrm>
          <a:noFill/>
        </p:spPr>
      </p:pic>
      <p:pic>
        <p:nvPicPr>
          <p:cNvPr id="14340" name="i-main-pic" descr="Картинка 6 из 921"/>
          <p:cNvPicPr>
            <a:picLocks noChangeAspect="1" noChangeArrowheads="1"/>
          </p:cNvPicPr>
          <p:nvPr/>
        </p:nvPicPr>
        <p:blipFill>
          <a:blip r:embed="rId3"/>
          <a:srcRect/>
          <a:stretch>
            <a:fillRect/>
          </a:stretch>
        </p:blipFill>
        <p:spPr bwMode="auto">
          <a:xfrm>
            <a:off x="3929063" y="2071688"/>
            <a:ext cx="4946650" cy="2874962"/>
          </a:xfrm>
          <a:prstGeom prst="rect">
            <a:avLst/>
          </a:prstGeom>
          <a:noFill/>
          <a:ln w="9525">
            <a:noFill/>
            <a:miter lim="800000"/>
            <a:headEnd/>
            <a:tailEnd/>
          </a:ln>
        </p:spPr>
      </p:pic>
      <p:sp>
        <p:nvSpPr>
          <p:cNvPr id="14341" name="Rectangle 6"/>
          <p:cNvSpPr>
            <a:spLocks noChangeArrowheads="1"/>
          </p:cNvSpPr>
          <p:nvPr/>
        </p:nvSpPr>
        <p:spPr bwMode="auto">
          <a:xfrm>
            <a:off x="4714875" y="5214938"/>
            <a:ext cx="3363913" cy="1016000"/>
          </a:xfrm>
          <a:prstGeom prst="rect">
            <a:avLst/>
          </a:prstGeom>
          <a:noFill/>
          <a:ln w="9525">
            <a:noFill/>
            <a:miter lim="800000"/>
            <a:headEnd/>
            <a:tailEnd/>
          </a:ln>
        </p:spPr>
        <p:txBody>
          <a:bodyPr anchor="ctr">
            <a:spAutoFit/>
          </a:bodyPr>
          <a:lstStyle/>
          <a:p>
            <a:r>
              <a:rPr lang="ru-RU" sz="2000" b="1">
                <a:solidFill>
                  <a:srgbClr val="990000"/>
                </a:solidFill>
                <a:latin typeface="Times New Roman" pitchFamily="18" charset="0"/>
              </a:rPr>
              <a:t>Скорость 551 км/ч. </a:t>
            </a:r>
          </a:p>
          <a:p>
            <a:r>
              <a:rPr lang="ru-RU" sz="2000" b="1">
                <a:solidFill>
                  <a:srgbClr val="990000"/>
                </a:solidFill>
                <a:latin typeface="Times New Roman" pitchFamily="18" charset="0"/>
              </a:rPr>
              <a:t>Боевая нагрузка: до 600 кг </a:t>
            </a:r>
          </a:p>
          <a:p>
            <a:r>
              <a:rPr lang="ru-RU" sz="2000" b="1">
                <a:solidFill>
                  <a:srgbClr val="990000"/>
                </a:solidFill>
                <a:latin typeface="Times New Roman" pitchFamily="18" charset="0"/>
              </a:rPr>
              <a:t>различного вооружения.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ru-RU" sz="3600" smtClean="0"/>
              <a:t> </a:t>
            </a:r>
            <a:r>
              <a:rPr lang="ru-RU" sz="3600" b="1" smtClean="0">
                <a:solidFill>
                  <a:schemeClr val="accent2"/>
                </a:solidFill>
              </a:rPr>
              <a:t>Андрей Николаевич Туполев - конструктор самолета Ту-2</a:t>
            </a:r>
          </a:p>
        </p:txBody>
      </p:sp>
      <p:pic>
        <p:nvPicPr>
          <p:cNvPr id="15363" name="i-main-pic" descr="Картинка 1 из 158"/>
          <p:cNvPicPr>
            <a:picLocks noGrp="1" noChangeAspect="1" noChangeArrowheads="1"/>
          </p:cNvPicPr>
          <p:nvPr>
            <p:ph idx="1"/>
          </p:nvPr>
        </p:nvPicPr>
        <p:blipFill>
          <a:blip r:embed="rId2"/>
          <a:srcRect/>
          <a:stretch>
            <a:fillRect/>
          </a:stretch>
        </p:blipFill>
        <p:spPr>
          <a:xfrm>
            <a:off x="785813" y="1785938"/>
            <a:ext cx="3000375" cy="4176712"/>
          </a:xfrm>
          <a:noFill/>
        </p:spPr>
      </p:pic>
      <p:pic>
        <p:nvPicPr>
          <p:cNvPr id="15364" name="i-main-pic" descr="Картинка 1 из 44284"/>
          <p:cNvPicPr>
            <a:picLocks noChangeAspect="1" noChangeArrowheads="1"/>
          </p:cNvPicPr>
          <p:nvPr/>
        </p:nvPicPr>
        <p:blipFill>
          <a:blip r:embed="rId3"/>
          <a:srcRect/>
          <a:stretch>
            <a:fillRect/>
          </a:stretch>
        </p:blipFill>
        <p:spPr bwMode="auto">
          <a:xfrm>
            <a:off x="4000500" y="2000250"/>
            <a:ext cx="4824413" cy="3184525"/>
          </a:xfrm>
          <a:prstGeom prst="rect">
            <a:avLst/>
          </a:prstGeom>
          <a:noFill/>
          <a:ln w="9525">
            <a:noFill/>
            <a:miter lim="800000"/>
            <a:headEnd/>
            <a:tailEnd/>
          </a:ln>
        </p:spPr>
      </p:pic>
      <p:sp>
        <p:nvSpPr>
          <p:cNvPr id="97286" name="Rectangle 6"/>
          <p:cNvSpPr>
            <a:spLocks noChangeArrowheads="1"/>
          </p:cNvSpPr>
          <p:nvPr/>
        </p:nvSpPr>
        <p:spPr bwMode="auto">
          <a:xfrm>
            <a:off x="4572000" y="5429250"/>
            <a:ext cx="3862388" cy="708025"/>
          </a:xfrm>
          <a:prstGeom prst="rect">
            <a:avLst/>
          </a:prstGeom>
          <a:noFill/>
          <a:ln w="9525">
            <a:noFill/>
            <a:miter lim="800000"/>
            <a:headEnd/>
            <a:tailEnd/>
          </a:ln>
          <a:effectLst/>
        </p:spPr>
        <p:txBody>
          <a:bodyPr anchor="ctr">
            <a:spAutoFit/>
          </a:bodyPr>
          <a:lstStyle/>
          <a:p>
            <a:pPr>
              <a:defRPr/>
            </a:pPr>
            <a:r>
              <a:rPr lang="ru-RU" sz="2000" b="1" dirty="0">
                <a:solidFill>
                  <a:srgbClr val="990000"/>
                </a:solidFill>
                <a:latin typeface="+mj-lt"/>
              </a:rPr>
              <a:t>Поднимает 3000 кг бомб и развивает скорость до 547 км/ч.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ru-RU" sz="3600" b="1" smtClean="0">
                <a:solidFill>
                  <a:schemeClr val="accent2"/>
                </a:solidFill>
              </a:rPr>
              <a:t>Сергей Владимирович  Ильюшин- конструктор самолета Ил-10</a:t>
            </a:r>
          </a:p>
        </p:txBody>
      </p:sp>
      <p:pic>
        <p:nvPicPr>
          <p:cNvPr id="16387" name="i-main-pic" descr="Картинка 5 из 90"/>
          <p:cNvPicPr>
            <a:picLocks noGrp="1" noChangeAspect="1" noChangeArrowheads="1"/>
          </p:cNvPicPr>
          <p:nvPr>
            <p:ph idx="1"/>
          </p:nvPr>
        </p:nvPicPr>
        <p:blipFill>
          <a:blip r:embed="rId2"/>
          <a:srcRect/>
          <a:stretch>
            <a:fillRect/>
          </a:stretch>
        </p:blipFill>
        <p:spPr>
          <a:xfrm>
            <a:off x="801688" y="1700213"/>
            <a:ext cx="3192462" cy="4086225"/>
          </a:xfrm>
          <a:noFill/>
        </p:spPr>
      </p:pic>
      <p:pic>
        <p:nvPicPr>
          <p:cNvPr id="16388" name="i-main-pic" descr="Картинка 2 из 301"/>
          <p:cNvPicPr>
            <a:picLocks noChangeAspect="1" noChangeArrowheads="1"/>
          </p:cNvPicPr>
          <p:nvPr/>
        </p:nvPicPr>
        <p:blipFill>
          <a:blip r:embed="rId3"/>
          <a:srcRect/>
          <a:stretch>
            <a:fillRect/>
          </a:stretch>
        </p:blipFill>
        <p:spPr bwMode="auto">
          <a:xfrm>
            <a:off x="4214813" y="1857375"/>
            <a:ext cx="4660900" cy="3155950"/>
          </a:xfrm>
          <a:prstGeom prst="rect">
            <a:avLst/>
          </a:prstGeom>
          <a:noFill/>
          <a:ln w="9525">
            <a:noFill/>
            <a:miter lim="800000"/>
            <a:headEnd/>
            <a:tailEnd/>
          </a:ln>
        </p:spPr>
      </p:pic>
      <p:sp>
        <p:nvSpPr>
          <p:cNvPr id="98310" name="Rectangle 6"/>
          <p:cNvSpPr>
            <a:spLocks noChangeArrowheads="1"/>
          </p:cNvSpPr>
          <p:nvPr/>
        </p:nvSpPr>
        <p:spPr bwMode="auto">
          <a:xfrm>
            <a:off x="4429125" y="5429250"/>
            <a:ext cx="4289425" cy="708025"/>
          </a:xfrm>
          <a:prstGeom prst="rect">
            <a:avLst/>
          </a:prstGeom>
          <a:noFill/>
          <a:ln w="9525">
            <a:noFill/>
            <a:miter lim="800000"/>
            <a:headEnd/>
            <a:tailEnd/>
          </a:ln>
          <a:effectLst/>
        </p:spPr>
        <p:txBody>
          <a:bodyPr anchor="ctr">
            <a:spAutoFit/>
          </a:bodyPr>
          <a:lstStyle/>
          <a:p>
            <a:pPr>
              <a:defRPr/>
            </a:pPr>
            <a:r>
              <a:rPr lang="ru-RU" sz="2000" b="1" dirty="0">
                <a:solidFill>
                  <a:srgbClr val="990000"/>
                </a:solidFill>
                <a:latin typeface="+mj-lt"/>
              </a:rPr>
              <a:t>Ил-10 имел мощный двигатель, усилен  броней  и вооружением</a:t>
            </a:r>
            <a:r>
              <a:rPr lang="ru-RU" b="1" dirty="0">
                <a:solidFill>
                  <a:srgbClr val="990000"/>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ctrTitle" idx="4294967295"/>
          </p:nvPr>
        </p:nvSpPr>
        <p:spPr>
          <a:xfrm>
            <a:off x="785813" y="357188"/>
            <a:ext cx="7643812" cy="719137"/>
          </a:xfrm>
        </p:spPr>
        <p:txBody>
          <a:bodyPr/>
          <a:lstStyle/>
          <a:p>
            <a:pPr algn="ctr" eaLnBrk="1" hangingPunct="1"/>
            <a:r>
              <a:rPr lang="en-US" sz="3600" smtClean="0"/>
              <a:t>   </a:t>
            </a:r>
            <a:r>
              <a:rPr lang="ru-RU" sz="3600" smtClean="0">
                <a:solidFill>
                  <a:schemeClr val="accent2"/>
                </a:solidFill>
              </a:rPr>
              <a:t>П.Г.Стрелков - физик, </a:t>
            </a:r>
            <a:br>
              <a:rPr lang="ru-RU" sz="3600" smtClean="0">
                <a:solidFill>
                  <a:schemeClr val="accent2"/>
                </a:solidFill>
              </a:rPr>
            </a:br>
            <a:r>
              <a:rPr lang="ru-RU" sz="3600" smtClean="0">
                <a:solidFill>
                  <a:schemeClr val="accent2"/>
                </a:solidFill>
              </a:rPr>
              <a:t>член-корреспондент АН СССР</a:t>
            </a:r>
          </a:p>
        </p:txBody>
      </p:sp>
      <p:pic>
        <p:nvPicPr>
          <p:cNvPr id="17411" name="Picture 5" descr="FG18"/>
          <p:cNvPicPr>
            <a:picLocks noChangeAspect="1" noChangeArrowheads="1"/>
          </p:cNvPicPr>
          <p:nvPr/>
        </p:nvPicPr>
        <p:blipFill>
          <a:blip r:embed="rId2"/>
          <a:srcRect/>
          <a:stretch>
            <a:fillRect/>
          </a:stretch>
        </p:blipFill>
        <p:spPr bwMode="auto">
          <a:xfrm>
            <a:off x="971550" y="1989138"/>
            <a:ext cx="2971800" cy="4176712"/>
          </a:xfrm>
          <a:prstGeom prst="rect">
            <a:avLst/>
          </a:prstGeom>
          <a:noFill/>
          <a:ln w="9525">
            <a:noFill/>
            <a:miter lim="800000"/>
            <a:headEnd/>
            <a:tailEnd/>
          </a:ln>
        </p:spPr>
      </p:pic>
      <p:pic>
        <p:nvPicPr>
          <p:cNvPr id="17412" name="Picture 6" descr="66"/>
          <p:cNvPicPr>
            <a:picLocks noChangeAspect="1" noChangeArrowheads="1"/>
          </p:cNvPicPr>
          <p:nvPr/>
        </p:nvPicPr>
        <p:blipFill>
          <a:blip r:embed="rId3"/>
          <a:srcRect/>
          <a:stretch>
            <a:fillRect/>
          </a:stretch>
        </p:blipFill>
        <p:spPr bwMode="auto">
          <a:xfrm>
            <a:off x="4427538" y="1700213"/>
            <a:ext cx="4103687" cy="3192462"/>
          </a:xfrm>
          <a:prstGeom prst="rect">
            <a:avLst/>
          </a:prstGeom>
          <a:noFill/>
          <a:ln w="9525">
            <a:noFill/>
            <a:miter lim="800000"/>
            <a:headEnd/>
            <a:tailEnd/>
          </a:ln>
        </p:spPr>
      </p:pic>
      <p:sp>
        <p:nvSpPr>
          <p:cNvPr id="17413" name="Rectangle 7"/>
          <p:cNvSpPr>
            <a:spLocks noChangeArrowheads="1"/>
          </p:cNvSpPr>
          <p:nvPr/>
        </p:nvSpPr>
        <p:spPr bwMode="auto">
          <a:xfrm>
            <a:off x="4572000" y="5084763"/>
            <a:ext cx="4103688" cy="1311275"/>
          </a:xfrm>
          <a:prstGeom prst="rect">
            <a:avLst/>
          </a:prstGeom>
          <a:noFill/>
          <a:ln w="9525">
            <a:noFill/>
            <a:miter lim="800000"/>
            <a:headEnd/>
            <a:tailEnd/>
          </a:ln>
        </p:spPr>
        <p:txBody>
          <a:bodyPr anchor="ctr">
            <a:spAutoFit/>
          </a:bodyPr>
          <a:lstStyle/>
          <a:p>
            <a:r>
              <a:rPr lang="ru-RU" sz="2000" b="1">
                <a:solidFill>
                  <a:schemeClr val="hlink"/>
                </a:solidFill>
                <a:latin typeface="Times New Roman" pitchFamily="18" charset="0"/>
              </a:rPr>
              <a:t>Стрелков разработал технологию производства бактериологических фильтров для крови на основе асбеста.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500" y="285750"/>
            <a:ext cx="8215313" cy="1754188"/>
          </a:xfrm>
          <a:prstGeom prst="rect">
            <a:avLst/>
          </a:prstGeom>
        </p:spPr>
        <p:txBody>
          <a:bodyPr>
            <a:spAutoFit/>
          </a:bodyPr>
          <a:lstStyle/>
          <a:p>
            <a:pPr>
              <a:defRPr/>
            </a:pPr>
            <a:r>
              <a:rPr lang="ru-RU" sz="3600" b="1" dirty="0">
                <a:solidFill>
                  <a:schemeClr val="accent2"/>
                </a:solidFill>
                <a:latin typeface="+mj-lt"/>
              </a:rPr>
              <a:t>А. П. Александрова, И. В. Курчатова, Ю. С. </a:t>
            </a:r>
            <a:r>
              <a:rPr lang="ru-RU" sz="3600" b="1" dirty="0" err="1">
                <a:solidFill>
                  <a:schemeClr val="accent2"/>
                </a:solidFill>
                <a:latin typeface="+mj-lt"/>
              </a:rPr>
              <a:t>Лазуркина</a:t>
            </a:r>
            <a:r>
              <a:rPr lang="ru-RU" sz="3600" b="1" dirty="0">
                <a:solidFill>
                  <a:schemeClr val="accent2"/>
                </a:solidFill>
                <a:latin typeface="+mj-lt"/>
              </a:rPr>
              <a:t>, С. Е. Лысенко, П. Г. Степанова, К. К. Щербо</a:t>
            </a:r>
          </a:p>
        </p:txBody>
      </p:sp>
      <p:sp>
        <p:nvSpPr>
          <p:cNvPr id="3" name="Прямоугольник 2"/>
          <p:cNvSpPr/>
          <p:nvPr/>
        </p:nvSpPr>
        <p:spPr>
          <a:xfrm>
            <a:off x="1928813" y="5857875"/>
            <a:ext cx="5715000" cy="708025"/>
          </a:xfrm>
          <a:prstGeom prst="rect">
            <a:avLst/>
          </a:prstGeom>
        </p:spPr>
        <p:txBody>
          <a:bodyPr>
            <a:spAutoFit/>
          </a:bodyPr>
          <a:lstStyle/>
          <a:p>
            <a:pPr>
              <a:defRPr/>
            </a:pPr>
            <a:r>
              <a:rPr lang="ru-RU" sz="2000" b="1" dirty="0">
                <a:solidFill>
                  <a:srgbClr val="990000"/>
                </a:solidFill>
                <a:latin typeface="+mj-lt"/>
              </a:rPr>
              <a:t>предложили эффективные методы и средства борьбы с вражеским минным оружием</a:t>
            </a:r>
          </a:p>
        </p:txBody>
      </p:sp>
      <p:pic>
        <p:nvPicPr>
          <p:cNvPr id="18436" name="Picture 2"/>
          <p:cNvPicPr>
            <a:picLocks noChangeAspect="1" noChangeArrowheads="1"/>
          </p:cNvPicPr>
          <p:nvPr/>
        </p:nvPicPr>
        <p:blipFill>
          <a:blip r:embed="rId2"/>
          <a:srcRect/>
          <a:stretch>
            <a:fillRect/>
          </a:stretch>
        </p:blipFill>
        <p:spPr bwMode="auto">
          <a:xfrm>
            <a:off x="1714500" y="2071688"/>
            <a:ext cx="5786438" cy="377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idx="4294967295"/>
          </p:nvPr>
        </p:nvSpPr>
        <p:spPr>
          <a:xfrm>
            <a:off x="0" y="0"/>
            <a:ext cx="9144000" cy="1143000"/>
          </a:xfrm>
        </p:spPr>
        <p:txBody>
          <a:bodyPr/>
          <a:lstStyle/>
          <a:p>
            <a:pPr algn="ctr" eaLnBrk="1" hangingPunct="1"/>
            <a:r>
              <a:rPr lang="ru-RU" sz="3600" b="1" smtClean="0">
                <a:solidFill>
                  <a:schemeClr val="accent2"/>
                </a:solidFill>
              </a:rPr>
              <a:t>А.Т. Качугин</a:t>
            </a:r>
            <a:r>
              <a:rPr lang="en-US" sz="3600" b="1" smtClean="0">
                <a:solidFill>
                  <a:schemeClr val="accent2"/>
                </a:solidFill>
              </a:rPr>
              <a:t> </a:t>
            </a:r>
            <a:r>
              <a:rPr lang="ru-RU" sz="3600" b="1" smtClean="0">
                <a:solidFill>
                  <a:schemeClr val="accent2"/>
                </a:solidFill>
              </a:rPr>
              <a:t>- автор  множества патентов и закрытых разработок  Минобороны.</a:t>
            </a:r>
          </a:p>
        </p:txBody>
      </p:sp>
      <p:pic>
        <p:nvPicPr>
          <p:cNvPr id="19459" name="Содержимое 3" descr="G:\качугин\post-78-1208953824.jpg"/>
          <p:cNvPicPr>
            <a:picLocks noGrp="1"/>
          </p:cNvPicPr>
          <p:nvPr>
            <p:ph idx="4294967295"/>
          </p:nvPr>
        </p:nvPicPr>
        <p:blipFill>
          <a:blip r:embed="rId2"/>
          <a:srcRect/>
          <a:stretch>
            <a:fillRect/>
          </a:stretch>
        </p:blipFill>
        <p:spPr>
          <a:xfrm>
            <a:off x="4572000" y="1714500"/>
            <a:ext cx="3743325" cy="3168650"/>
          </a:xfrm>
        </p:spPr>
      </p:pic>
      <p:pic>
        <p:nvPicPr>
          <p:cNvPr id="19460" name="Picture 6"/>
          <p:cNvPicPr>
            <a:picLocks noChangeAspect="1" noChangeArrowheads="1"/>
          </p:cNvPicPr>
          <p:nvPr/>
        </p:nvPicPr>
        <p:blipFill>
          <a:blip r:embed="rId3"/>
          <a:srcRect/>
          <a:stretch>
            <a:fillRect/>
          </a:stretch>
        </p:blipFill>
        <p:spPr bwMode="auto">
          <a:xfrm>
            <a:off x="714375" y="1714500"/>
            <a:ext cx="3549650" cy="4013200"/>
          </a:xfrm>
          <a:prstGeom prst="rect">
            <a:avLst/>
          </a:prstGeom>
          <a:noFill/>
          <a:ln w="9525">
            <a:noFill/>
            <a:miter lim="800000"/>
            <a:headEnd/>
            <a:tailEnd/>
          </a:ln>
        </p:spPr>
      </p:pic>
      <p:sp>
        <p:nvSpPr>
          <p:cNvPr id="19461" name="Rectangle 7"/>
          <p:cNvSpPr>
            <a:spLocks noChangeArrowheads="1"/>
          </p:cNvSpPr>
          <p:nvPr/>
        </p:nvSpPr>
        <p:spPr bwMode="auto">
          <a:xfrm>
            <a:off x="4284663" y="5168900"/>
            <a:ext cx="4718050" cy="1311275"/>
          </a:xfrm>
          <a:prstGeom prst="rect">
            <a:avLst/>
          </a:prstGeom>
          <a:noFill/>
          <a:ln w="9525">
            <a:noFill/>
            <a:miter lim="800000"/>
            <a:headEnd/>
            <a:tailEnd/>
          </a:ln>
        </p:spPr>
        <p:txBody>
          <a:bodyPr anchor="ctr">
            <a:spAutoFit/>
          </a:bodyPr>
          <a:lstStyle/>
          <a:p>
            <a:r>
              <a:rPr lang="ru-RU" sz="2000" b="1">
                <a:solidFill>
                  <a:schemeClr val="hlink"/>
                </a:solidFill>
                <a:latin typeface="Times New Roman" pitchFamily="18" charset="0"/>
              </a:rPr>
              <a:t>Разработал одну из модификаций</a:t>
            </a:r>
          </a:p>
          <a:p>
            <a:r>
              <a:rPr lang="ru-RU" sz="2000" b="1">
                <a:solidFill>
                  <a:schemeClr val="hlink"/>
                </a:solidFill>
                <a:latin typeface="Times New Roman" pitchFamily="18" charset="0"/>
              </a:rPr>
              <a:t> «зажигательных бутылок», "партизанскую мастику" – тол, зажигалки с бесцериевым кремнем.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idx="4294967295"/>
          </p:nvPr>
        </p:nvSpPr>
        <p:spPr>
          <a:xfrm>
            <a:off x="571500" y="0"/>
            <a:ext cx="8572500" cy="1366838"/>
          </a:xfrm>
        </p:spPr>
        <p:txBody>
          <a:bodyPr/>
          <a:lstStyle/>
          <a:p>
            <a:pPr algn="ctr" eaLnBrk="1" hangingPunct="1"/>
            <a:r>
              <a:rPr lang="ru-RU" sz="3600" b="1" smtClean="0">
                <a:solidFill>
                  <a:schemeClr val="accent2"/>
                </a:solidFill>
              </a:rPr>
              <a:t>И.В. Курчатов -советский физик, «отец» советской атомной бомбы</a:t>
            </a:r>
          </a:p>
        </p:txBody>
      </p:sp>
      <p:pic>
        <p:nvPicPr>
          <p:cNvPr id="20483" name="Содержимое 3" descr="G:\A_bomba_istoriya_4(1).jpg"/>
          <p:cNvPicPr>
            <a:picLocks noGrp="1"/>
          </p:cNvPicPr>
          <p:nvPr>
            <p:ph idx="4294967295"/>
          </p:nvPr>
        </p:nvPicPr>
        <p:blipFill>
          <a:blip r:embed="rId2"/>
          <a:srcRect/>
          <a:stretch>
            <a:fillRect/>
          </a:stretch>
        </p:blipFill>
        <p:spPr>
          <a:xfrm>
            <a:off x="4572000" y="1785938"/>
            <a:ext cx="4043363" cy="3382962"/>
          </a:xfrm>
        </p:spPr>
      </p:pic>
      <p:pic>
        <p:nvPicPr>
          <p:cNvPr id="20484" name="Picture 5" descr="A_bomba_istoriya_15"/>
          <p:cNvPicPr>
            <a:picLocks noChangeAspect="1" noChangeArrowheads="1"/>
          </p:cNvPicPr>
          <p:nvPr/>
        </p:nvPicPr>
        <p:blipFill>
          <a:blip r:embed="rId3"/>
          <a:srcRect/>
          <a:stretch>
            <a:fillRect/>
          </a:stretch>
        </p:blipFill>
        <p:spPr bwMode="auto">
          <a:xfrm>
            <a:off x="900113" y="1773238"/>
            <a:ext cx="3324225" cy="4441825"/>
          </a:xfrm>
          <a:prstGeom prst="rect">
            <a:avLst/>
          </a:prstGeom>
          <a:noFill/>
          <a:ln w="9525">
            <a:noFill/>
            <a:miter lim="800000"/>
            <a:headEnd/>
            <a:tailEnd/>
          </a:ln>
        </p:spPr>
      </p:pic>
      <p:sp>
        <p:nvSpPr>
          <p:cNvPr id="9222" name="Rectangle 6"/>
          <p:cNvSpPr>
            <a:spLocks noChangeArrowheads="1"/>
          </p:cNvSpPr>
          <p:nvPr/>
        </p:nvSpPr>
        <p:spPr bwMode="auto">
          <a:xfrm>
            <a:off x="4429125" y="5429250"/>
            <a:ext cx="4238625" cy="1016000"/>
          </a:xfrm>
          <a:prstGeom prst="rect">
            <a:avLst/>
          </a:prstGeom>
          <a:noFill/>
          <a:ln w="9525">
            <a:noFill/>
            <a:miter lim="800000"/>
            <a:headEnd/>
            <a:tailEnd/>
          </a:ln>
          <a:effectLst/>
        </p:spPr>
        <p:txBody>
          <a:bodyPr anchor="ctr">
            <a:spAutoFit/>
          </a:bodyPr>
          <a:lstStyle/>
          <a:p>
            <a:pPr algn="just">
              <a:defRPr/>
            </a:pPr>
            <a:r>
              <a:rPr lang="ru-RU" sz="2000" b="1" dirty="0">
                <a:solidFill>
                  <a:srgbClr val="990000"/>
                </a:solidFill>
                <a:latin typeface="+mj-lt"/>
              </a:rPr>
              <a:t>Под его руководством в 1945 году в СССР был создан первый атомный    реактор.</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ru-RU" sz="3600" b="1" smtClean="0">
                <a:solidFill>
                  <a:schemeClr val="accent2"/>
                </a:solidFill>
              </a:rPr>
              <a:t>А.Ф. Иоффе - русский физик и организатор науки.</a:t>
            </a:r>
          </a:p>
        </p:txBody>
      </p:sp>
      <p:sp>
        <p:nvSpPr>
          <p:cNvPr id="21507" name="Rectangle 3"/>
          <p:cNvSpPr>
            <a:spLocks noGrp="1" noChangeArrowheads="1"/>
          </p:cNvSpPr>
          <p:nvPr>
            <p:ph idx="1"/>
          </p:nvPr>
        </p:nvSpPr>
        <p:spPr>
          <a:xfrm>
            <a:off x="3995738" y="4221163"/>
            <a:ext cx="4897437" cy="4387850"/>
          </a:xfrm>
        </p:spPr>
        <p:txBody>
          <a:bodyPr/>
          <a:lstStyle/>
          <a:p>
            <a:pPr eaLnBrk="1" hangingPunct="1">
              <a:lnSpc>
                <a:spcPct val="80000"/>
              </a:lnSpc>
              <a:buFont typeface="Wingdings" pitchFamily="2" charset="2"/>
              <a:buNone/>
            </a:pPr>
            <a:r>
              <a:rPr lang="ru-RU" sz="2000" b="1" smtClean="0">
                <a:solidFill>
                  <a:schemeClr val="hlink"/>
                </a:solidFill>
                <a:latin typeface="Times New Roman" pitchFamily="18" charset="0"/>
              </a:rPr>
              <a:t>     Разработал   термоэлектрогенератор- источник питания для радиоприемников и передатчиков</a:t>
            </a:r>
            <a:r>
              <a:rPr lang="en-US" sz="2000" b="1" smtClean="0">
                <a:solidFill>
                  <a:schemeClr val="hlink"/>
                </a:solidFill>
                <a:latin typeface="Times New Roman" pitchFamily="18" charset="0"/>
              </a:rPr>
              <a:t>.</a:t>
            </a:r>
          </a:p>
          <a:p>
            <a:pPr eaLnBrk="1" hangingPunct="1">
              <a:lnSpc>
                <a:spcPct val="80000"/>
              </a:lnSpc>
              <a:buFont typeface="Wingdings" pitchFamily="2" charset="2"/>
              <a:buNone/>
            </a:pPr>
            <a:r>
              <a:rPr lang="ru-RU" sz="2000" b="1" smtClean="0">
                <a:solidFill>
                  <a:schemeClr val="hlink"/>
                </a:solidFill>
                <a:latin typeface="Times New Roman" pitchFamily="18" charset="0"/>
              </a:rPr>
              <a:t>     Термогенератор был прост по конструкторскому оформлению, удобен в эксплуатации, готовым к действию в любое время. </a:t>
            </a:r>
          </a:p>
          <a:p>
            <a:pPr eaLnBrk="1" hangingPunct="1">
              <a:lnSpc>
                <a:spcPct val="80000"/>
              </a:lnSpc>
            </a:pPr>
            <a:endParaRPr lang="ru-RU" sz="2000" b="1" smtClean="0">
              <a:solidFill>
                <a:schemeClr val="hlink"/>
              </a:solidFill>
              <a:latin typeface="Times New Roman" pitchFamily="18" charset="0"/>
            </a:endParaRPr>
          </a:p>
        </p:txBody>
      </p:sp>
      <p:pic>
        <p:nvPicPr>
          <p:cNvPr id="21508" name="Picture 4" descr="200px-Иоффе_Абрам_Фёдорович"/>
          <p:cNvPicPr>
            <a:picLocks noChangeAspect="1" noChangeArrowheads="1"/>
          </p:cNvPicPr>
          <p:nvPr/>
        </p:nvPicPr>
        <p:blipFill>
          <a:blip r:embed="rId2"/>
          <a:srcRect/>
          <a:stretch>
            <a:fillRect/>
          </a:stretch>
        </p:blipFill>
        <p:spPr bwMode="auto">
          <a:xfrm>
            <a:off x="857250" y="1785938"/>
            <a:ext cx="3271838" cy="4468812"/>
          </a:xfrm>
          <a:prstGeom prst="rect">
            <a:avLst/>
          </a:prstGeom>
          <a:noFill/>
          <a:ln w="9525">
            <a:noFill/>
            <a:miter lim="800000"/>
            <a:headEnd/>
            <a:tailEnd/>
          </a:ln>
        </p:spPr>
      </p:pic>
      <p:pic>
        <p:nvPicPr>
          <p:cNvPr id="21509" name="Picture 5" descr="10-3"/>
          <p:cNvPicPr>
            <a:picLocks noChangeAspect="1" noChangeArrowheads="1"/>
          </p:cNvPicPr>
          <p:nvPr/>
        </p:nvPicPr>
        <p:blipFill>
          <a:blip r:embed="rId3"/>
          <a:srcRect/>
          <a:stretch>
            <a:fillRect/>
          </a:stretch>
        </p:blipFill>
        <p:spPr bwMode="auto">
          <a:xfrm>
            <a:off x="4830763" y="1700213"/>
            <a:ext cx="2909887"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smtClean="0"/>
              <a:t>Авторы:</a:t>
            </a:r>
          </a:p>
        </p:txBody>
      </p:sp>
      <p:sp>
        <p:nvSpPr>
          <p:cNvPr id="4099" name="Содержимое 2"/>
          <p:cNvSpPr>
            <a:spLocks noGrp="1"/>
          </p:cNvSpPr>
          <p:nvPr>
            <p:ph idx="1"/>
          </p:nvPr>
        </p:nvSpPr>
        <p:spPr/>
        <p:txBody>
          <a:bodyPr/>
          <a:lstStyle/>
          <a:p>
            <a:r>
              <a:rPr lang="ru-RU" smtClean="0"/>
              <a:t>Ликизюк М.И.- учитель физики</a:t>
            </a:r>
          </a:p>
          <a:p>
            <a:r>
              <a:rPr lang="ru-RU" smtClean="0"/>
              <a:t>Романова Н.А. – учитель биологии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ru-RU" sz="3600" b="1" smtClean="0">
                <a:solidFill>
                  <a:schemeClr val="accent2"/>
                </a:solidFill>
              </a:rPr>
              <a:t>П.П. Кобеко – член-корреспондент   академии наук.</a:t>
            </a:r>
          </a:p>
        </p:txBody>
      </p:sp>
      <p:sp>
        <p:nvSpPr>
          <p:cNvPr id="101379" name="Rectangle 3"/>
          <p:cNvSpPr>
            <a:spLocks noGrp="1" noChangeArrowheads="1"/>
          </p:cNvSpPr>
          <p:nvPr>
            <p:ph idx="1"/>
          </p:nvPr>
        </p:nvSpPr>
        <p:spPr>
          <a:xfrm>
            <a:off x="4286250" y="4799013"/>
            <a:ext cx="5214938" cy="2058987"/>
          </a:xfrm>
        </p:spPr>
        <p:txBody>
          <a:bodyPr/>
          <a:lstStyle/>
          <a:p>
            <a:pPr eaLnBrk="1" hangingPunct="1">
              <a:buFont typeface="Wingdings" pitchFamily="2" charset="2"/>
              <a:buNone/>
              <a:defRPr/>
            </a:pPr>
            <a:r>
              <a:rPr lang="ru-RU" sz="2000" b="1" dirty="0" smtClean="0">
                <a:solidFill>
                  <a:srgbClr val="990000"/>
                </a:solidFill>
                <a:latin typeface="+mj-lt"/>
              </a:rPr>
              <a:t>Занимался изучением :</a:t>
            </a:r>
          </a:p>
          <a:p>
            <a:pPr eaLnBrk="1" hangingPunct="1">
              <a:buFont typeface="Wingdings" pitchFamily="2" charset="2"/>
              <a:buNone/>
              <a:defRPr/>
            </a:pPr>
            <a:r>
              <a:rPr lang="ru-RU" sz="2000" b="1" dirty="0" smtClean="0">
                <a:solidFill>
                  <a:srgbClr val="990000"/>
                </a:solidFill>
                <a:latin typeface="+mj-lt"/>
              </a:rPr>
              <a:t>свойств льда озера</a:t>
            </a:r>
          </a:p>
          <a:p>
            <a:pPr eaLnBrk="1" hangingPunct="1">
              <a:buFont typeface="Wingdings" pitchFamily="2" charset="2"/>
              <a:buNone/>
              <a:defRPr/>
            </a:pPr>
            <a:r>
              <a:rPr lang="ru-RU" sz="2000" b="1" dirty="0" smtClean="0">
                <a:solidFill>
                  <a:srgbClr val="990000"/>
                </a:solidFill>
                <a:latin typeface="+mj-lt"/>
              </a:rPr>
              <a:t>условий смерзания  льда  и металла </a:t>
            </a:r>
          </a:p>
          <a:p>
            <a:pPr eaLnBrk="1" hangingPunct="1">
              <a:buFont typeface="Wingdings" pitchFamily="2" charset="2"/>
              <a:buNone/>
              <a:defRPr/>
            </a:pPr>
            <a:r>
              <a:rPr lang="ru-RU" sz="2000" b="1" dirty="0" smtClean="0">
                <a:solidFill>
                  <a:srgbClr val="990000"/>
                </a:solidFill>
                <a:latin typeface="+mj-lt"/>
              </a:rPr>
              <a:t>режимов замерзания воды Ладожского </a:t>
            </a:r>
          </a:p>
          <a:p>
            <a:pPr eaLnBrk="1" hangingPunct="1">
              <a:buFont typeface="Wingdings" pitchFamily="2" charset="2"/>
              <a:buNone/>
              <a:defRPr/>
            </a:pPr>
            <a:r>
              <a:rPr lang="ru-RU" sz="2000" b="1" dirty="0" smtClean="0">
                <a:solidFill>
                  <a:srgbClr val="990000"/>
                </a:solidFill>
                <a:latin typeface="+mj-lt"/>
              </a:rPr>
              <a:t>озера</a:t>
            </a:r>
          </a:p>
          <a:p>
            <a:pPr eaLnBrk="1" hangingPunct="1">
              <a:buFont typeface="Wingdings" pitchFamily="2" charset="2"/>
              <a:buNone/>
              <a:defRPr/>
            </a:pPr>
            <a:endParaRPr lang="ru-RU" sz="2000" dirty="0" smtClean="0">
              <a:latin typeface="+mj-lt"/>
            </a:endParaRPr>
          </a:p>
        </p:txBody>
      </p:sp>
      <p:pic>
        <p:nvPicPr>
          <p:cNvPr id="22532" name="Picture 8"/>
          <p:cNvPicPr>
            <a:picLocks noChangeAspect="1" noChangeArrowheads="1"/>
          </p:cNvPicPr>
          <p:nvPr/>
        </p:nvPicPr>
        <p:blipFill>
          <a:blip r:embed="rId2"/>
          <a:srcRect/>
          <a:stretch>
            <a:fillRect/>
          </a:stretch>
        </p:blipFill>
        <p:spPr bwMode="auto">
          <a:xfrm>
            <a:off x="785813" y="1714500"/>
            <a:ext cx="3000375" cy="4022725"/>
          </a:xfrm>
          <a:prstGeom prst="rect">
            <a:avLst/>
          </a:prstGeom>
          <a:noFill/>
          <a:ln w="9525">
            <a:noFill/>
            <a:miter lim="800000"/>
            <a:headEnd/>
            <a:tailEnd/>
          </a:ln>
        </p:spPr>
      </p:pic>
      <p:pic>
        <p:nvPicPr>
          <p:cNvPr id="22533" name="Picture 9"/>
          <p:cNvPicPr>
            <a:picLocks noChangeAspect="1" noChangeArrowheads="1"/>
          </p:cNvPicPr>
          <p:nvPr/>
        </p:nvPicPr>
        <p:blipFill>
          <a:blip r:embed="rId3"/>
          <a:srcRect/>
          <a:stretch>
            <a:fillRect/>
          </a:stretch>
        </p:blipFill>
        <p:spPr bwMode="auto">
          <a:xfrm>
            <a:off x="4000500" y="1714500"/>
            <a:ext cx="4768850" cy="310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00063"/>
            <a:ext cx="7772400" cy="920750"/>
          </a:xfrm>
        </p:spPr>
        <p:txBody>
          <a:bodyPr/>
          <a:lstStyle/>
          <a:p>
            <a:pPr algn="ctr" eaLnBrk="1" hangingPunct="1">
              <a:defRPr/>
            </a:pPr>
            <a:r>
              <a:rPr lang="ru-RU" sz="3600" b="1" dirty="0" smtClean="0">
                <a:solidFill>
                  <a:schemeClr val="accent2"/>
                </a:solidFill>
                <a:ea typeface="+mn-ea"/>
                <a:cs typeface="+mn-cs"/>
              </a:rPr>
              <a:t>И.В. Сталин,1937 г.</a:t>
            </a:r>
            <a:r>
              <a:rPr lang="ru-RU" sz="3600" dirty="0" smtClean="0">
                <a:solidFill>
                  <a:schemeClr val="accent2"/>
                </a:solidFill>
              </a:rPr>
              <a:t/>
            </a:r>
            <a:br>
              <a:rPr lang="ru-RU" sz="3600" dirty="0" smtClean="0">
                <a:solidFill>
                  <a:schemeClr val="accent2"/>
                </a:solidFill>
              </a:rPr>
            </a:br>
            <a:endParaRPr lang="ru-RU" sz="3600" dirty="0" smtClean="0">
              <a:solidFill>
                <a:schemeClr val="accent2"/>
              </a:solidFill>
            </a:endParaRPr>
          </a:p>
        </p:txBody>
      </p:sp>
      <p:sp>
        <p:nvSpPr>
          <p:cNvPr id="3" name="Содержимое 2"/>
          <p:cNvSpPr>
            <a:spLocks noGrp="1"/>
          </p:cNvSpPr>
          <p:nvPr>
            <p:ph idx="1"/>
          </p:nvPr>
        </p:nvSpPr>
        <p:spPr>
          <a:xfrm>
            <a:off x="3857625" y="1714500"/>
            <a:ext cx="4829175" cy="4344988"/>
          </a:xfrm>
        </p:spPr>
        <p:txBody>
          <a:bodyPr/>
          <a:lstStyle/>
          <a:p>
            <a:pPr eaLnBrk="1" hangingPunct="1">
              <a:buFont typeface="Wingdings" pitchFamily="2" charset="2"/>
              <a:buNone/>
              <a:defRPr/>
            </a:pPr>
            <a:r>
              <a:rPr lang="ru-RU" b="1" dirty="0" smtClean="0">
                <a:solidFill>
                  <a:srgbClr val="990000"/>
                </a:solidFill>
                <a:latin typeface="+mj-lt"/>
              </a:rPr>
              <a:t>   "Успех войны решается не только авиацией. Для успеха войны исключительно ценным родом войск является артиллерия. Я хотел бы, чтобы наша артиллерия показала, что она является первоклассной".</a:t>
            </a:r>
          </a:p>
          <a:p>
            <a:pPr algn="r" eaLnBrk="1" hangingPunct="1">
              <a:buFont typeface="Wingdings" pitchFamily="2" charset="2"/>
              <a:buNone/>
              <a:defRPr/>
            </a:pPr>
            <a:endParaRPr lang="ru-RU" dirty="0" smtClean="0">
              <a:solidFill>
                <a:srgbClr val="990000"/>
              </a:solidFill>
              <a:latin typeface="+mj-lt"/>
            </a:endParaRPr>
          </a:p>
        </p:txBody>
      </p:sp>
      <p:pic>
        <p:nvPicPr>
          <p:cNvPr id="23556" name="Picture 4"/>
          <p:cNvPicPr>
            <a:picLocks noChangeAspect="1" noChangeArrowheads="1"/>
          </p:cNvPicPr>
          <p:nvPr/>
        </p:nvPicPr>
        <p:blipFill>
          <a:blip r:embed="rId2"/>
          <a:srcRect/>
          <a:stretch>
            <a:fillRect/>
          </a:stretch>
        </p:blipFill>
        <p:spPr bwMode="auto">
          <a:xfrm>
            <a:off x="895350" y="1714500"/>
            <a:ext cx="3148013"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idx="4294967295"/>
          </p:nvPr>
        </p:nvSpPr>
        <p:spPr>
          <a:xfrm>
            <a:off x="285750" y="428625"/>
            <a:ext cx="8501063" cy="1143000"/>
          </a:xfrm>
        </p:spPr>
        <p:txBody>
          <a:bodyPr/>
          <a:lstStyle/>
          <a:p>
            <a:pPr algn="ctr" eaLnBrk="1" hangingPunct="1"/>
            <a:r>
              <a:rPr lang="ru-RU" sz="3600" b="1" smtClean="0">
                <a:solidFill>
                  <a:schemeClr val="accent2"/>
                </a:solidFill>
              </a:rPr>
              <a:t>В.Г. Грабин - конструктор артиллерийских систем, генерал-полковник технических войск </a:t>
            </a:r>
            <a:br>
              <a:rPr lang="ru-RU" sz="3600" b="1" smtClean="0">
                <a:solidFill>
                  <a:schemeClr val="accent2"/>
                </a:solidFill>
              </a:rPr>
            </a:br>
            <a:endParaRPr lang="ru-RU" sz="3600" b="1" smtClean="0">
              <a:solidFill>
                <a:schemeClr val="accent2"/>
              </a:solidFill>
            </a:endParaRPr>
          </a:p>
        </p:txBody>
      </p:sp>
      <p:pic>
        <p:nvPicPr>
          <p:cNvPr id="24579" name="Содержимое 3" descr="76,2-мм дивизионное орудие ЗиС-3 в Нижегородском Кремле">
            <a:hlinkClick r:id="rId2" tooltip="&quot;76,2-мм дивизионное орудие ЗиС-3 в Нижегородском Кремле&quot;"/>
          </p:cNvPr>
          <p:cNvPicPr>
            <a:picLocks noGrp="1"/>
          </p:cNvPicPr>
          <p:nvPr>
            <p:ph idx="4294967295"/>
          </p:nvPr>
        </p:nvPicPr>
        <p:blipFill>
          <a:blip r:embed="rId3"/>
          <a:srcRect/>
          <a:stretch>
            <a:fillRect/>
          </a:stretch>
        </p:blipFill>
        <p:spPr>
          <a:xfrm>
            <a:off x="4643438" y="1785938"/>
            <a:ext cx="3948112" cy="2500312"/>
          </a:xfrm>
        </p:spPr>
      </p:pic>
      <p:sp>
        <p:nvSpPr>
          <p:cNvPr id="10244" name="Прямоугольник 4"/>
          <p:cNvSpPr>
            <a:spLocks noChangeArrowheads="1"/>
          </p:cNvSpPr>
          <p:nvPr/>
        </p:nvSpPr>
        <p:spPr bwMode="auto">
          <a:xfrm>
            <a:off x="4572000" y="4429125"/>
            <a:ext cx="4572000" cy="2246313"/>
          </a:xfrm>
          <a:prstGeom prst="rect">
            <a:avLst/>
          </a:prstGeom>
          <a:noFill/>
          <a:ln w="9525">
            <a:noFill/>
            <a:miter lim="800000"/>
            <a:headEnd/>
            <a:tailEnd/>
          </a:ln>
        </p:spPr>
        <p:txBody>
          <a:bodyPr>
            <a:spAutoFit/>
          </a:bodyPr>
          <a:lstStyle/>
          <a:p>
            <a:pPr>
              <a:defRPr/>
            </a:pPr>
            <a:r>
              <a:rPr lang="ru-RU" sz="2000" b="1" dirty="0">
                <a:solidFill>
                  <a:srgbClr val="990000"/>
                </a:solidFill>
                <a:latin typeface="+mj-lt"/>
              </a:rPr>
              <a:t>76-миллиметровой пушкой ЗИС-3 –маневренное, удобное в эксплуатации, приспособленное для ведения более эффективного огня по танкам и признанное одним  из самых гениальных конструкций в истории ствольной артиллерии. </a:t>
            </a:r>
          </a:p>
        </p:txBody>
      </p:sp>
      <p:pic>
        <p:nvPicPr>
          <p:cNvPr id="24581" name="Picture 7"/>
          <p:cNvPicPr>
            <a:picLocks noChangeAspect="1" noChangeArrowheads="1"/>
          </p:cNvPicPr>
          <p:nvPr/>
        </p:nvPicPr>
        <p:blipFill>
          <a:blip r:embed="rId4"/>
          <a:srcRect/>
          <a:stretch>
            <a:fillRect/>
          </a:stretch>
        </p:blipFill>
        <p:spPr bwMode="auto">
          <a:xfrm>
            <a:off x="928688" y="1928813"/>
            <a:ext cx="3238500" cy="440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Содержимое 3" descr="ЗИС-2 в Белградском военном музее.">
            <a:hlinkClick r:id="rId2" tooltip="&quot;ЗИС-2 в Белградском военном музее.&quot; "/>
          </p:cNvPr>
          <p:cNvPicPr>
            <a:picLocks noGrp="1"/>
          </p:cNvPicPr>
          <p:nvPr>
            <p:ph idx="4294967295"/>
          </p:nvPr>
        </p:nvPicPr>
        <p:blipFill>
          <a:blip r:embed="rId3"/>
          <a:srcRect/>
          <a:stretch>
            <a:fillRect/>
          </a:stretch>
        </p:blipFill>
        <p:spPr>
          <a:xfrm>
            <a:off x="642938" y="1785938"/>
            <a:ext cx="4129087" cy="2714625"/>
          </a:xfrm>
        </p:spPr>
      </p:pic>
      <p:sp>
        <p:nvSpPr>
          <p:cNvPr id="5" name="Прямоугольник 4"/>
          <p:cNvSpPr/>
          <p:nvPr/>
        </p:nvSpPr>
        <p:spPr>
          <a:xfrm>
            <a:off x="71438" y="0"/>
            <a:ext cx="9072562" cy="1200150"/>
          </a:xfrm>
          <a:prstGeom prst="rect">
            <a:avLst/>
          </a:prstGeom>
        </p:spPr>
        <p:txBody>
          <a:bodyPr>
            <a:spAutoFit/>
          </a:bodyPr>
          <a:lstStyle/>
          <a:p>
            <a:pPr algn="ctr">
              <a:defRPr/>
            </a:pPr>
            <a:r>
              <a:rPr lang="ru-RU" dirty="0"/>
              <a:t> </a:t>
            </a:r>
            <a:r>
              <a:rPr lang="ru-RU" sz="3600" b="1" dirty="0">
                <a:solidFill>
                  <a:schemeClr val="accent2"/>
                </a:solidFill>
                <a:latin typeface="+mj-lt"/>
              </a:rPr>
              <a:t>В.Г. </a:t>
            </a:r>
            <a:r>
              <a:rPr lang="ru-RU" sz="3600" b="1" dirty="0" err="1">
                <a:solidFill>
                  <a:schemeClr val="accent2"/>
                </a:solidFill>
                <a:latin typeface="+mj-lt"/>
              </a:rPr>
              <a:t>Грабин</a:t>
            </a:r>
            <a:r>
              <a:rPr lang="ru-RU" sz="3600" b="1" dirty="0">
                <a:solidFill>
                  <a:schemeClr val="accent2"/>
                </a:solidFill>
                <a:latin typeface="+mj-lt"/>
              </a:rPr>
              <a:t>  - </a:t>
            </a:r>
            <a:r>
              <a:rPr lang="ru-RU" sz="3600" dirty="0">
                <a:solidFill>
                  <a:schemeClr val="accent6"/>
                </a:solidFill>
                <a:latin typeface="+mj-lt"/>
              </a:rPr>
              <a:t>генерал-полковник технических войск, доктор технических наук </a:t>
            </a:r>
          </a:p>
        </p:txBody>
      </p:sp>
      <p:sp>
        <p:nvSpPr>
          <p:cNvPr id="6" name="Прямоугольник 5"/>
          <p:cNvSpPr/>
          <p:nvPr/>
        </p:nvSpPr>
        <p:spPr>
          <a:xfrm>
            <a:off x="714375" y="4643438"/>
            <a:ext cx="4286250" cy="1938337"/>
          </a:xfrm>
          <a:prstGeom prst="rect">
            <a:avLst/>
          </a:prstGeom>
        </p:spPr>
        <p:txBody>
          <a:bodyPr>
            <a:spAutoFit/>
          </a:bodyPr>
          <a:lstStyle/>
          <a:p>
            <a:pPr>
              <a:defRPr/>
            </a:pPr>
            <a:r>
              <a:rPr lang="ru-RU" sz="2000" dirty="0">
                <a:solidFill>
                  <a:srgbClr val="990000"/>
                </a:solidFill>
                <a:latin typeface="+mj-lt"/>
              </a:rPr>
              <a:t>57-мм противотанковая пушка </a:t>
            </a:r>
          </a:p>
          <a:p>
            <a:pPr>
              <a:defRPr/>
            </a:pPr>
            <a:r>
              <a:rPr lang="ru-RU" sz="2000" dirty="0">
                <a:solidFill>
                  <a:srgbClr val="990000"/>
                </a:solidFill>
                <a:latin typeface="+mj-lt"/>
              </a:rPr>
              <a:t>Вследствие большой длины ствола и большого относительного веса заряда снаряд 57-мм пушки вылетал со скоростью 700 м/с  и пробивал броню до 120—150 мм. </a:t>
            </a:r>
          </a:p>
        </p:txBody>
      </p:sp>
      <p:sp>
        <p:nvSpPr>
          <p:cNvPr id="25605" name="Rectangle 6"/>
          <p:cNvSpPr>
            <a:spLocks noChangeArrowheads="1"/>
          </p:cNvSpPr>
          <p:nvPr/>
        </p:nvSpPr>
        <p:spPr bwMode="auto">
          <a:xfrm rot="10800000" flipV="1">
            <a:off x="5072063" y="4572000"/>
            <a:ext cx="3786187" cy="1938338"/>
          </a:xfrm>
          <a:prstGeom prst="rect">
            <a:avLst/>
          </a:prstGeom>
          <a:noFill/>
          <a:ln w="9525">
            <a:noFill/>
            <a:miter lim="800000"/>
            <a:headEnd/>
            <a:tailEnd/>
          </a:ln>
        </p:spPr>
        <p:txBody>
          <a:bodyPr anchor="ctr">
            <a:spAutoFit/>
          </a:bodyPr>
          <a:lstStyle/>
          <a:p>
            <a:r>
              <a:rPr lang="ru-RU" sz="2000">
                <a:solidFill>
                  <a:srgbClr val="990000"/>
                </a:solidFill>
                <a:latin typeface="Times New Roman" pitchFamily="18" charset="0"/>
                <a:cs typeface="Times New Roman" pitchFamily="18" charset="0"/>
              </a:rPr>
              <a:t>100-мм пушка образца 1944 г. Бронебойно-трассирующий снаряд с начальной скоростью 895 м/с на дальности 500 м при угле встречи 90° пробивал броню толщиной 160 мм. </a:t>
            </a:r>
            <a:endParaRPr lang="ru-RU" sz="2000">
              <a:solidFill>
                <a:srgbClr val="990000"/>
              </a:solidFill>
              <a:latin typeface="Times New Roman" pitchFamily="18" charset="0"/>
            </a:endParaRPr>
          </a:p>
        </p:txBody>
      </p:sp>
      <p:pic>
        <p:nvPicPr>
          <p:cNvPr id="25606" name="Picture 7"/>
          <p:cNvPicPr>
            <a:picLocks noChangeAspect="1" noChangeArrowheads="1"/>
          </p:cNvPicPr>
          <p:nvPr/>
        </p:nvPicPr>
        <p:blipFill>
          <a:blip r:embed="rId4"/>
          <a:srcRect/>
          <a:stretch>
            <a:fillRect/>
          </a:stretch>
        </p:blipFill>
        <p:spPr bwMode="auto">
          <a:xfrm>
            <a:off x="5000625" y="1643063"/>
            <a:ext cx="3786188"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idx="4294967295"/>
          </p:nvPr>
        </p:nvSpPr>
        <p:spPr>
          <a:xfrm>
            <a:off x="857250" y="285750"/>
            <a:ext cx="7772400" cy="1143000"/>
          </a:xfrm>
        </p:spPr>
        <p:txBody>
          <a:bodyPr/>
          <a:lstStyle/>
          <a:p>
            <a:pPr algn="ctr" eaLnBrk="1" hangingPunct="1"/>
            <a:r>
              <a:rPr lang="ru-RU" sz="3600" b="1" smtClean="0">
                <a:solidFill>
                  <a:schemeClr val="accent2"/>
                </a:solidFill>
              </a:rPr>
              <a:t>Ф.Ф. Петров</a:t>
            </a:r>
            <a:r>
              <a:rPr lang="en-US" sz="3600" b="1" smtClean="0">
                <a:solidFill>
                  <a:schemeClr val="accent2"/>
                </a:solidFill>
              </a:rPr>
              <a:t> – </a:t>
            </a:r>
            <a:r>
              <a:rPr lang="ru-RU" sz="3600" b="1" smtClean="0">
                <a:solidFill>
                  <a:schemeClr val="accent2"/>
                </a:solidFill>
              </a:rPr>
              <a:t>российский ученый и конструктор.</a:t>
            </a:r>
          </a:p>
        </p:txBody>
      </p:sp>
      <p:pic>
        <p:nvPicPr>
          <p:cNvPr id="26627" name="Рисунок 1"/>
          <p:cNvPicPr>
            <a:picLocks noChangeAspect="1" noChangeArrowheads="1"/>
          </p:cNvPicPr>
          <p:nvPr/>
        </p:nvPicPr>
        <p:blipFill>
          <a:blip r:embed="rId2"/>
          <a:srcRect/>
          <a:stretch>
            <a:fillRect/>
          </a:stretch>
        </p:blipFill>
        <p:spPr bwMode="auto">
          <a:xfrm>
            <a:off x="755650" y="1989138"/>
            <a:ext cx="4970463" cy="3714750"/>
          </a:xfrm>
          <a:prstGeom prst="rect">
            <a:avLst/>
          </a:prstGeom>
          <a:noFill/>
          <a:ln w="9525">
            <a:noFill/>
            <a:miter lim="800000"/>
            <a:headEnd/>
            <a:tailEnd/>
          </a:ln>
        </p:spPr>
      </p:pic>
      <p:sp>
        <p:nvSpPr>
          <p:cNvPr id="26628" name="Text Box 8"/>
          <p:cNvSpPr txBox="1">
            <a:spLocks noChangeArrowheads="1"/>
          </p:cNvSpPr>
          <p:nvPr/>
        </p:nvSpPr>
        <p:spPr bwMode="auto">
          <a:xfrm>
            <a:off x="2411413" y="4149725"/>
            <a:ext cx="3529012" cy="366713"/>
          </a:xfrm>
          <a:prstGeom prst="rect">
            <a:avLst/>
          </a:prstGeom>
          <a:noFill/>
          <a:ln w="9525">
            <a:noFill/>
            <a:miter lim="800000"/>
            <a:headEnd/>
            <a:tailEnd/>
          </a:ln>
        </p:spPr>
        <p:txBody>
          <a:bodyPr>
            <a:spAutoFit/>
          </a:bodyPr>
          <a:lstStyle/>
          <a:p>
            <a:pPr>
              <a:spcBef>
                <a:spcPct val="50000"/>
              </a:spcBef>
            </a:pPr>
            <a:endParaRPr lang="ru-RU"/>
          </a:p>
        </p:txBody>
      </p:sp>
      <p:sp>
        <p:nvSpPr>
          <p:cNvPr id="26629" name="Text Box 9"/>
          <p:cNvSpPr txBox="1">
            <a:spLocks noChangeArrowheads="1"/>
          </p:cNvSpPr>
          <p:nvPr/>
        </p:nvSpPr>
        <p:spPr bwMode="auto">
          <a:xfrm>
            <a:off x="5940425" y="2133600"/>
            <a:ext cx="3097213" cy="3662363"/>
          </a:xfrm>
          <a:prstGeom prst="rect">
            <a:avLst/>
          </a:prstGeom>
          <a:noFill/>
          <a:ln w="9525">
            <a:noFill/>
            <a:miter lim="800000"/>
            <a:headEnd/>
            <a:tailEnd/>
          </a:ln>
        </p:spPr>
        <p:txBody>
          <a:bodyPr>
            <a:spAutoFit/>
          </a:bodyPr>
          <a:lstStyle/>
          <a:p>
            <a:r>
              <a:rPr lang="ru-RU" b="1">
                <a:solidFill>
                  <a:schemeClr val="hlink"/>
                </a:solidFill>
              </a:rPr>
              <a:t>152-мм пушка – </a:t>
            </a:r>
          </a:p>
          <a:p>
            <a:r>
              <a:rPr lang="ru-RU" b="1">
                <a:solidFill>
                  <a:schemeClr val="hlink"/>
                </a:solidFill>
              </a:rPr>
              <a:t>мощное и дальнобойное орудие с максимальным углом возвышения.</a:t>
            </a:r>
          </a:p>
          <a:p>
            <a:r>
              <a:rPr lang="ru-RU" b="1">
                <a:solidFill>
                  <a:schemeClr val="hlink"/>
                </a:solidFill>
              </a:rPr>
              <a:t>В боекомплект гаубицы входят снаряды раздельного заряжания с осколочным, осколочно-фугасным и бетонобойным снарядами. </a:t>
            </a:r>
          </a:p>
          <a:p>
            <a:r>
              <a:rPr lang="ru-RU" b="1">
                <a:solidFill>
                  <a:schemeClr val="hlink"/>
                </a:solidFill>
              </a:rPr>
              <a:t>Начальная скорость снаряда - 508 м/с.</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a:xfrm>
            <a:off x="611188" y="260350"/>
            <a:ext cx="8626475" cy="1135063"/>
          </a:xfrm>
        </p:spPr>
        <p:txBody>
          <a:bodyPr/>
          <a:lstStyle/>
          <a:p>
            <a:pPr eaLnBrk="1" hangingPunct="1"/>
            <a:r>
              <a:rPr lang="ru-RU" sz="3600" smtClean="0">
                <a:solidFill>
                  <a:schemeClr val="accent2"/>
                </a:solidFill>
              </a:rPr>
              <a:t>И. Гвай,  В. Н. Галковский,  А.П.Павленко,  А. С. Попов – советские конструкторы.</a:t>
            </a:r>
          </a:p>
        </p:txBody>
      </p:sp>
      <p:pic>
        <p:nvPicPr>
          <p:cNvPr id="27651" name="Содержимое 3" descr="C:\Users\Учитель\Desktop\катюша\БМ-13(катюша).jpg"/>
          <p:cNvPicPr>
            <a:picLocks noGrp="1"/>
          </p:cNvPicPr>
          <p:nvPr>
            <p:ph idx="1"/>
          </p:nvPr>
        </p:nvPicPr>
        <p:blipFill>
          <a:blip r:embed="rId2"/>
          <a:srcRect/>
          <a:stretch>
            <a:fillRect/>
          </a:stretch>
        </p:blipFill>
        <p:spPr>
          <a:xfrm>
            <a:off x="4787900" y="1773238"/>
            <a:ext cx="4065588" cy="2447925"/>
          </a:xfrm>
        </p:spPr>
      </p:pic>
      <p:sp>
        <p:nvSpPr>
          <p:cNvPr id="27652" name="Rectangle 9"/>
          <p:cNvSpPr>
            <a:spLocks noGrp="1" noChangeArrowheads="1"/>
          </p:cNvSpPr>
          <p:nvPr>
            <p:ph type="body" idx="4294967295"/>
          </p:nvPr>
        </p:nvSpPr>
        <p:spPr>
          <a:xfrm>
            <a:off x="357188" y="1628775"/>
            <a:ext cx="3892550" cy="4530725"/>
          </a:xfrm>
        </p:spPr>
        <p:txBody>
          <a:bodyPr/>
          <a:lstStyle/>
          <a:p>
            <a:pPr eaLnBrk="1" hangingPunct="1">
              <a:lnSpc>
                <a:spcPct val="90000"/>
              </a:lnSpc>
            </a:pPr>
            <a:endParaRPr lang="ru-RU" sz="1600" smtClean="0">
              <a:solidFill>
                <a:schemeClr val="hlink"/>
              </a:solidFill>
            </a:endParaRPr>
          </a:p>
          <a:p>
            <a:pPr eaLnBrk="1" hangingPunct="1">
              <a:lnSpc>
                <a:spcPct val="90000"/>
              </a:lnSpc>
              <a:buFont typeface="Wingdings" pitchFamily="2" charset="2"/>
              <a:buNone/>
            </a:pPr>
            <a:r>
              <a:rPr lang="ru-RU" sz="2000" smtClean="0">
                <a:latin typeface="Times New Roman" pitchFamily="18" charset="0"/>
              </a:rPr>
              <a:t>      </a:t>
            </a:r>
            <a:r>
              <a:rPr lang="ru-RU" sz="2000" b="1" smtClean="0">
                <a:solidFill>
                  <a:schemeClr val="hlink"/>
                </a:solidFill>
                <a:latin typeface="Times New Roman" pitchFamily="18" charset="0"/>
              </a:rPr>
              <a:t>В 1938-41 был создан реактивный миномет БМ-13 (Катюша)</a:t>
            </a:r>
          </a:p>
          <a:p>
            <a:pPr eaLnBrk="1" hangingPunct="1">
              <a:lnSpc>
                <a:spcPct val="90000"/>
              </a:lnSpc>
              <a:buFont typeface="Wingdings" pitchFamily="2" charset="2"/>
              <a:buNone/>
            </a:pPr>
            <a:endParaRPr lang="ru-RU" sz="2000" b="1" smtClean="0">
              <a:solidFill>
                <a:schemeClr val="hlink"/>
              </a:solidFill>
              <a:latin typeface="Times New Roman" pitchFamily="18" charset="0"/>
            </a:endParaRPr>
          </a:p>
          <a:p>
            <a:pPr eaLnBrk="1" hangingPunct="1">
              <a:lnSpc>
                <a:spcPct val="90000"/>
              </a:lnSpc>
              <a:buFont typeface="Wingdings" pitchFamily="2" charset="2"/>
              <a:buNone/>
            </a:pPr>
            <a:r>
              <a:rPr lang="ru-RU" sz="2000" b="1" smtClean="0">
                <a:solidFill>
                  <a:schemeClr val="hlink"/>
                </a:solidFill>
                <a:latin typeface="Times New Roman" pitchFamily="18" charset="0"/>
              </a:rPr>
              <a:t>      Устройство пусковой установки: направляющих рельсов и устройства их наведения </a:t>
            </a:r>
          </a:p>
          <a:p>
            <a:pPr eaLnBrk="1" hangingPunct="1">
              <a:lnSpc>
                <a:spcPct val="90000"/>
              </a:lnSpc>
            </a:pPr>
            <a:endParaRPr lang="ru-RU" sz="2000" b="1" smtClean="0">
              <a:solidFill>
                <a:schemeClr val="hlink"/>
              </a:solidFill>
              <a:latin typeface="Times New Roman" pitchFamily="18" charset="0"/>
            </a:endParaRPr>
          </a:p>
          <a:p>
            <a:pPr eaLnBrk="1" hangingPunct="1">
              <a:lnSpc>
                <a:spcPct val="90000"/>
              </a:lnSpc>
              <a:buFont typeface="Wingdings" pitchFamily="2" charset="2"/>
              <a:buNone/>
            </a:pPr>
            <a:r>
              <a:rPr lang="ru-RU" sz="2000" b="1" smtClean="0">
                <a:solidFill>
                  <a:schemeClr val="hlink"/>
                </a:solidFill>
                <a:latin typeface="Times New Roman" pitchFamily="18" charset="0"/>
              </a:rPr>
              <a:t>     Устройство ракеты: сварной цилиндр, поделённый на три отсека — боевую часть, топливную и реактивное сопло.</a:t>
            </a:r>
          </a:p>
        </p:txBody>
      </p:sp>
      <p:pic>
        <p:nvPicPr>
          <p:cNvPr id="27653" name="Рисунок 4" descr="C:\Users\Учитель\Desktop\катюша\M-13.jpg"/>
          <p:cNvPicPr>
            <a:picLocks noChangeAspect="1" noChangeArrowheads="1"/>
          </p:cNvPicPr>
          <p:nvPr/>
        </p:nvPicPr>
        <p:blipFill>
          <a:blip r:embed="rId3"/>
          <a:srcRect/>
          <a:stretch>
            <a:fillRect/>
          </a:stretch>
        </p:blipFill>
        <p:spPr bwMode="auto">
          <a:xfrm>
            <a:off x="4572000" y="4508500"/>
            <a:ext cx="4338638" cy="175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500063" y="285750"/>
            <a:ext cx="7772400" cy="1143000"/>
          </a:xfrm>
        </p:spPr>
        <p:txBody>
          <a:bodyPr/>
          <a:lstStyle/>
          <a:p>
            <a:pPr algn="ctr" eaLnBrk="1" hangingPunct="1"/>
            <a:r>
              <a:rPr lang="ru-RU" smtClean="0">
                <a:solidFill>
                  <a:schemeClr val="accent2"/>
                </a:solidFill>
              </a:rPr>
              <a:t>Академика С.И. Вавилов:</a:t>
            </a:r>
          </a:p>
        </p:txBody>
      </p:sp>
      <p:sp>
        <p:nvSpPr>
          <p:cNvPr id="3" name="Содержимое 2"/>
          <p:cNvSpPr>
            <a:spLocks noGrp="1"/>
          </p:cNvSpPr>
          <p:nvPr>
            <p:ph idx="1"/>
          </p:nvPr>
        </p:nvSpPr>
        <p:spPr>
          <a:xfrm>
            <a:off x="571500" y="1600200"/>
            <a:ext cx="8115300" cy="4530725"/>
          </a:xfrm>
        </p:spPr>
        <p:txBody>
          <a:bodyPr/>
          <a:lstStyle/>
          <a:p>
            <a:pPr eaLnBrk="1" hangingPunct="1">
              <a:buFont typeface="Wingdings" pitchFamily="2" charset="2"/>
              <a:buNone/>
              <a:defRPr/>
            </a:pPr>
            <a:r>
              <a:rPr lang="ru-RU" b="1" dirty="0" smtClean="0">
                <a:solidFill>
                  <a:srgbClr val="990000"/>
                </a:solidFill>
                <a:latin typeface="+mj-lt"/>
              </a:rPr>
              <a:t>"Советская техническая физика ... с честью выдержала суровые испытания войны. Следы этой физики всюду: на самолете, танке, на подводной лодке и линкоре, в артиллерии, в руках нашего радиста, дальномерщика, в ухищрениях маскировки. Дальновидное объединение теоретических высот с конкретными техническими заданиями, неуклонно проводившееся в советских физических институтах, в полной мере оправдало себя в пережитые грозные годы".</a:t>
            </a:r>
          </a:p>
          <a:p>
            <a:pPr eaLnBrk="1" hangingPunct="1">
              <a:defRPr/>
            </a:pPr>
            <a:r>
              <a:rPr lang="ru-RU" dirty="0" smtClean="0"/>
              <a:t> </a:t>
            </a:r>
          </a:p>
          <a:p>
            <a:pPr eaLnBrk="1" hangingPunct="1">
              <a:defRPr/>
            </a:pPr>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Заголовок 1"/>
          <p:cNvSpPr>
            <a:spLocks/>
          </p:cNvSpPr>
          <p:nvPr/>
        </p:nvSpPr>
        <p:spPr bwMode="auto">
          <a:xfrm>
            <a:off x="357188" y="3357563"/>
            <a:ext cx="8458200" cy="684212"/>
          </a:xfrm>
          <a:prstGeom prst="rect">
            <a:avLst/>
          </a:prstGeom>
          <a:noFill/>
          <a:ln w="9525">
            <a:noFill/>
            <a:miter lim="800000"/>
            <a:headEnd/>
            <a:tailEnd/>
          </a:ln>
        </p:spPr>
        <p:txBody>
          <a:bodyPr anchor="b"/>
          <a:lstStyle/>
          <a:p>
            <a:pPr algn="ctr" eaLnBrk="0" hangingPunct="0">
              <a:defRPr/>
            </a:pPr>
            <a:r>
              <a:rPr lang="ru-RU" sz="5400" b="1" dirty="0">
                <a:solidFill>
                  <a:schemeClr val="accent6"/>
                </a:solidFill>
                <a:latin typeface="Times New Roman" pitchFamily="18" charset="0"/>
                <a:cs typeface="Times New Roman" pitchFamily="18" charset="0"/>
              </a:rPr>
              <a:t>Биологи в огненные годы войны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ru-RU" sz="2400" smtClean="0"/>
              <a:t>Всесоюзная академия сельскохозяйственных наук имени В.И.Ленина осуществляла научную разработку проблем сельскохозяйственного производства</a:t>
            </a:r>
          </a:p>
        </p:txBody>
      </p:sp>
      <p:pic>
        <p:nvPicPr>
          <p:cNvPr id="30723" name="Picture 3"/>
          <p:cNvPicPr>
            <a:picLocks noChangeAspect="1" noChangeArrowheads="1"/>
          </p:cNvPicPr>
          <p:nvPr/>
        </p:nvPicPr>
        <p:blipFill>
          <a:blip r:embed="rId2"/>
          <a:srcRect/>
          <a:stretch>
            <a:fillRect/>
          </a:stretch>
        </p:blipFill>
        <p:spPr bwMode="auto">
          <a:xfrm>
            <a:off x="285750" y="2714625"/>
            <a:ext cx="4286250" cy="2857500"/>
          </a:xfrm>
          <a:prstGeom prst="rect">
            <a:avLst/>
          </a:prstGeom>
          <a:noFill/>
          <a:ln w="9525">
            <a:noFill/>
            <a:miter lim="800000"/>
            <a:headEnd/>
            <a:tailEnd/>
          </a:ln>
        </p:spPr>
      </p:pic>
      <p:pic>
        <p:nvPicPr>
          <p:cNvPr id="30724" name="Picture 4"/>
          <p:cNvPicPr>
            <a:picLocks noChangeAspect="1" noChangeArrowheads="1"/>
          </p:cNvPicPr>
          <p:nvPr/>
        </p:nvPicPr>
        <p:blipFill>
          <a:blip r:embed="rId3"/>
          <a:srcRect/>
          <a:stretch>
            <a:fillRect/>
          </a:stretch>
        </p:blipFill>
        <p:spPr bwMode="auto">
          <a:xfrm>
            <a:off x="4643438" y="2714625"/>
            <a:ext cx="4246562"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2"/>
          <p:cNvSpPr>
            <a:spLocks/>
          </p:cNvSpPr>
          <p:nvPr/>
        </p:nvSpPr>
        <p:spPr bwMode="auto">
          <a:xfrm>
            <a:off x="0" y="214313"/>
            <a:ext cx="9144000" cy="1643062"/>
          </a:xfrm>
          <a:prstGeom prst="rect">
            <a:avLst/>
          </a:prstGeom>
          <a:noFill/>
          <a:ln w="9525">
            <a:noFill/>
            <a:miter lim="800000"/>
            <a:headEnd/>
            <a:tailEnd/>
          </a:ln>
        </p:spPr>
        <p:txBody>
          <a:bodyPr/>
          <a:lstStyle/>
          <a:p>
            <a:pPr marL="342900" indent="-342900" eaLnBrk="0" hangingPunct="0">
              <a:spcBef>
                <a:spcPts val="300"/>
              </a:spcBef>
              <a:buClr>
                <a:schemeClr val="folHlink"/>
              </a:buClr>
              <a:buSzPct val="90000"/>
              <a:buFont typeface="Wingdings" pitchFamily="2" charset="2"/>
              <a:buChar char="n"/>
            </a:pPr>
            <a:r>
              <a:rPr lang="ru-RU" sz="2000"/>
              <a:t>	</a:t>
            </a:r>
            <a:r>
              <a:rPr lang="ru-RU" sz="2800">
                <a:latin typeface="Georgia" pitchFamily="18" charset="0"/>
              </a:rPr>
              <a:t>А.П. Шехурдин, работая в Институте зернового хозяйства Юго-Востока (город Саратов), создал новые сорта яровой пшеницы, которые в условиях засушливого Поволжья давали повышенный урожай.</a:t>
            </a:r>
            <a:br>
              <a:rPr lang="ru-RU" sz="2800">
                <a:latin typeface="Georgia" pitchFamily="18" charset="0"/>
              </a:rPr>
            </a:br>
            <a:endParaRPr lang="ru-RU" sz="2800"/>
          </a:p>
        </p:txBody>
      </p:sp>
      <p:pic>
        <p:nvPicPr>
          <p:cNvPr id="31747" name="Picture 2" descr="C:\Documents and Settings\Марина\Мои документы\Биологи в годы войны\картинки\Шехурдин А.П..jpg"/>
          <p:cNvPicPr>
            <a:picLocks noChangeAspect="1" noChangeArrowheads="1"/>
          </p:cNvPicPr>
          <p:nvPr/>
        </p:nvPicPr>
        <p:blipFill>
          <a:blip r:embed="rId2"/>
          <a:srcRect/>
          <a:stretch>
            <a:fillRect/>
          </a:stretch>
        </p:blipFill>
        <p:spPr bwMode="auto">
          <a:xfrm>
            <a:off x="2143125" y="2643188"/>
            <a:ext cx="4838700" cy="346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1547813" y="1773238"/>
            <a:ext cx="7115175" cy="1543050"/>
          </a:xfrm>
        </p:spPr>
        <p:txBody>
          <a:bodyPr/>
          <a:lstStyle/>
          <a:p>
            <a:pPr eaLnBrk="1" hangingPunct="1">
              <a:defRPr/>
            </a:pPr>
            <a:endParaRPr lang="ru-RU" dirty="0" smtClean="0"/>
          </a:p>
          <a:p>
            <a:pPr eaLnBrk="1" hangingPunct="1">
              <a:buFont typeface="Wingdings" pitchFamily="2" charset="2"/>
              <a:buNone/>
              <a:defRPr/>
            </a:pPr>
            <a:r>
              <a:rPr lang="ru-RU" sz="4800" b="1" dirty="0" smtClean="0">
                <a:solidFill>
                  <a:schemeClr val="accent2"/>
                </a:solidFill>
                <a:latin typeface="+mj-lt"/>
              </a:rPr>
              <a:t>Вклад ученых-физиков </a:t>
            </a:r>
          </a:p>
          <a:p>
            <a:pPr eaLnBrk="1" hangingPunct="1">
              <a:buFont typeface="Wingdings" pitchFamily="2" charset="2"/>
              <a:buNone/>
              <a:defRPr/>
            </a:pPr>
            <a:r>
              <a:rPr lang="ru-RU" sz="4800" b="1" dirty="0" smtClean="0">
                <a:solidFill>
                  <a:schemeClr val="accent2"/>
                </a:solidFill>
                <a:latin typeface="+mj-lt"/>
              </a:rPr>
              <a:t>в дело Великой Победы.</a:t>
            </a:r>
          </a:p>
          <a:p>
            <a:pPr eaLnBrk="1" hangingPunct="1">
              <a:buFont typeface="Wingdings" pitchFamily="2" charset="2"/>
              <a:buNone/>
              <a:defRPr/>
            </a:pPr>
            <a:r>
              <a:rPr lang="ru-RU" sz="4800" b="1" dirty="0" smtClean="0">
                <a:solidFill>
                  <a:schemeClr val="accent2"/>
                </a:solid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4294967295"/>
          </p:nvPr>
        </p:nvSpPr>
        <p:spPr>
          <a:xfrm>
            <a:off x="2500313" y="1071563"/>
            <a:ext cx="6215062" cy="5286375"/>
          </a:xfrm>
        </p:spPr>
        <p:txBody>
          <a:bodyPr/>
          <a:lstStyle/>
          <a:p>
            <a:pPr>
              <a:spcBef>
                <a:spcPts val="300"/>
              </a:spcBef>
            </a:pPr>
            <a:r>
              <a:rPr lang="ru-RU" sz="2000" smtClean="0">
                <a:latin typeface="Georgia" pitchFamily="18" charset="0"/>
              </a:rPr>
              <a:t>    </a:t>
            </a:r>
            <a:r>
              <a:rPr lang="ru-RU" sz="2400" smtClean="0">
                <a:latin typeface="Georgia" pitchFamily="18" charset="0"/>
              </a:rPr>
              <a:t>Авксентий Алексеевич Краснюк создал знаменитую озимую рожь Волжанку, урожай которой на 2.7 ц /га превышал урожаи районированных ранее сортов.</a:t>
            </a:r>
          </a:p>
          <a:p>
            <a:endParaRPr lang="ru-RU" smtClean="0"/>
          </a:p>
        </p:txBody>
      </p:sp>
      <p:sp>
        <p:nvSpPr>
          <p:cNvPr id="32771" name="Прямоугольник 4"/>
          <p:cNvSpPr>
            <a:spLocks noChangeArrowheads="1"/>
          </p:cNvSpPr>
          <p:nvPr/>
        </p:nvSpPr>
        <p:spPr bwMode="auto">
          <a:xfrm>
            <a:off x="4214813" y="3429000"/>
            <a:ext cx="4572000" cy="2954338"/>
          </a:xfrm>
          <a:prstGeom prst="rect">
            <a:avLst/>
          </a:prstGeom>
          <a:noFill/>
          <a:ln w="9525">
            <a:noFill/>
            <a:miter lim="800000"/>
            <a:headEnd/>
            <a:tailEnd/>
          </a:ln>
        </p:spPr>
        <p:txBody>
          <a:bodyPr>
            <a:spAutoFit/>
          </a:bodyPr>
          <a:lstStyle/>
          <a:p>
            <a:r>
              <a:rPr lang="ru-RU" sz="2400">
                <a:latin typeface="Georgia" pitchFamily="18" charset="0"/>
              </a:rPr>
              <a:t>А.А.Краснюк впервые в мире получил многолетние кормовые высокопродуктивные житняково-пырейные гибриды, обладающие высокой кормовой ценностью.</a:t>
            </a:r>
            <a:r>
              <a:rPr lang="ru-RU">
                <a:latin typeface="Georgia" pitchFamily="18" charset="0"/>
              </a:rPr>
              <a:t/>
            </a:r>
            <a:br>
              <a:rPr lang="ru-RU">
                <a:latin typeface="Georgia" pitchFamily="18" charset="0"/>
              </a:rPr>
            </a:br>
            <a:endParaRPr lang="ru-RU"/>
          </a:p>
        </p:txBody>
      </p:sp>
      <p:pic>
        <p:nvPicPr>
          <p:cNvPr id="32772" name="Picture 2" descr="C:\Documents and Settings\Марина\Мои документы\Биологи в годы войны\картинки\Краснюк А.А..jpg"/>
          <p:cNvPicPr>
            <a:picLocks noChangeAspect="1" noChangeArrowheads="1"/>
          </p:cNvPicPr>
          <p:nvPr/>
        </p:nvPicPr>
        <p:blipFill>
          <a:blip r:embed="rId2"/>
          <a:srcRect/>
          <a:stretch>
            <a:fillRect/>
          </a:stretch>
        </p:blipFill>
        <p:spPr bwMode="auto">
          <a:xfrm>
            <a:off x="500063" y="857250"/>
            <a:ext cx="2143125" cy="2525713"/>
          </a:xfrm>
          <a:prstGeom prst="rect">
            <a:avLst/>
          </a:prstGeom>
          <a:noFill/>
          <a:ln w="9525">
            <a:noFill/>
            <a:miter lim="800000"/>
            <a:headEnd/>
            <a:tailEnd/>
          </a:ln>
        </p:spPr>
      </p:pic>
      <p:pic>
        <p:nvPicPr>
          <p:cNvPr id="19461" name="Picture 5"/>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214282" y="3714752"/>
            <a:ext cx="3714776" cy="26769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Марина\Мои документы\Биологи в годы войны\картинки\Лукьяненко П.П..jpg"/>
          <p:cNvPicPr>
            <a:picLocks noChangeAspect="1" noChangeArrowheads="1"/>
          </p:cNvPicPr>
          <p:nvPr/>
        </p:nvPicPr>
        <p:blipFill>
          <a:blip r:embed="rId2"/>
          <a:srcRect/>
          <a:stretch>
            <a:fillRect/>
          </a:stretch>
        </p:blipFill>
        <p:spPr bwMode="auto">
          <a:xfrm>
            <a:off x="285750" y="714375"/>
            <a:ext cx="1981200" cy="2540000"/>
          </a:xfrm>
          <a:prstGeom prst="rect">
            <a:avLst/>
          </a:prstGeom>
          <a:noFill/>
          <a:ln w="9525">
            <a:noFill/>
            <a:miter lim="800000"/>
            <a:headEnd/>
            <a:tailEnd/>
          </a:ln>
        </p:spPr>
      </p:pic>
      <p:sp>
        <p:nvSpPr>
          <p:cNvPr id="33795" name="Содержимое 2"/>
          <p:cNvSpPr>
            <a:spLocks/>
          </p:cNvSpPr>
          <p:nvPr/>
        </p:nvSpPr>
        <p:spPr bwMode="auto">
          <a:xfrm>
            <a:off x="2500313" y="714375"/>
            <a:ext cx="6643687" cy="2643188"/>
          </a:xfrm>
          <a:prstGeom prst="rect">
            <a:avLst/>
          </a:prstGeom>
          <a:noFill/>
          <a:ln w="9525">
            <a:noFill/>
            <a:miter lim="800000"/>
            <a:headEnd/>
            <a:tailEnd/>
          </a:ln>
        </p:spPr>
        <p:txBody>
          <a:bodyPr/>
          <a:lstStyle/>
          <a:p>
            <a:pPr marL="342900" indent="-342900" eaLnBrk="0" hangingPunct="0">
              <a:spcBef>
                <a:spcPts val="300"/>
              </a:spcBef>
              <a:buClr>
                <a:schemeClr val="folHlink"/>
              </a:buClr>
              <a:buSzPct val="90000"/>
              <a:buFont typeface="Wingdings" pitchFamily="2" charset="2"/>
              <a:buChar char="n"/>
            </a:pPr>
            <a:r>
              <a:rPr lang="ru-RU" sz="2400">
                <a:latin typeface="Georgia" pitchFamily="18" charset="0"/>
              </a:rPr>
              <a:t>П.П.Лукьяненко с сотрудниками ВАСХНИЛ вывели ценные сорта озимой пшеницы Краснодарка, Новоукраинка-83, у которых зерно в колосьях держится до самой осени. Они давали высокие устойчивые урожаи.  </a:t>
            </a:r>
          </a:p>
          <a:p>
            <a:pPr marL="342900" indent="-342900" eaLnBrk="0" hangingPunct="0">
              <a:spcBef>
                <a:spcPct val="20000"/>
              </a:spcBef>
              <a:buClr>
                <a:schemeClr val="folHlink"/>
              </a:buClr>
              <a:buSzPct val="90000"/>
              <a:buFont typeface="Wingdings" pitchFamily="2" charset="2"/>
              <a:buChar char="n"/>
            </a:pPr>
            <a:endParaRPr lang="ru-RU" sz="2800"/>
          </a:p>
        </p:txBody>
      </p:sp>
      <p:pic>
        <p:nvPicPr>
          <p:cNvPr id="33796" name="Picture 3" descr="C:\Documents and Settings\Марина\Мои документы\Биологи в годы войны\картинки\пшеница.jpg"/>
          <p:cNvPicPr>
            <a:picLocks noChangeAspect="1" noChangeArrowheads="1"/>
          </p:cNvPicPr>
          <p:nvPr/>
        </p:nvPicPr>
        <p:blipFill>
          <a:blip r:embed="rId3">
            <a:grayscl/>
          </a:blip>
          <a:srcRect/>
          <a:stretch>
            <a:fillRect/>
          </a:stretch>
        </p:blipFill>
        <p:spPr bwMode="auto">
          <a:xfrm>
            <a:off x="3143250" y="3214688"/>
            <a:ext cx="4597400" cy="3370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Documents and Settings\Марина\Мои документы\Биологи в годы войны\картинки\Пустовойт В.С..jpg"/>
          <p:cNvPicPr>
            <a:picLocks noChangeAspect="1" noChangeArrowheads="1"/>
          </p:cNvPicPr>
          <p:nvPr/>
        </p:nvPicPr>
        <p:blipFill>
          <a:blip r:embed="rId2"/>
          <a:srcRect/>
          <a:stretch>
            <a:fillRect/>
          </a:stretch>
        </p:blipFill>
        <p:spPr bwMode="auto">
          <a:xfrm>
            <a:off x="285750" y="785813"/>
            <a:ext cx="1816100" cy="2540000"/>
          </a:xfrm>
          <a:prstGeom prst="rect">
            <a:avLst/>
          </a:prstGeom>
          <a:noFill/>
          <a:ln w="9525">
            <a:noFill/>
            <a:miter lim="800000"/>
            <a:headEnd/>
            <a:tailEnd/>
          </a:ln>
        </p:spPr>
      </p:pic>
      <p:sp>
        <p:nvSpPr>
          <p:cNvPr id="34819" name="Rectangle 1"/>
          <p:cNvSpPr>
            <a:spLocks noChangeArrowheads="1"/>
          </p:cNvSpPr>
          <p:nvPr/>
        </p:nvSpPr>
        <p:spPr bwMode="auto">
          <a:xfrm>
            <a:off x="2214563" y="571500"/>
            <a:ext cx="6572250" cy="3108325"/>
          </a:xfrm>
          <a:prstGeom prst="rect">
            <a:avLst/>
          </a:prstGeom>
          <a:noFill/>
          <a:ln w="9525">
            <a:noFill/>
            <a:miter lim="800000"/>
            <a:headEnd/>
            <a:tailEnd/>
          </a:ln>
        </p:spPr>
        <p:txBody>
          <a:bodyPr anchor="ctr">
            <a:spAutoFit/>
          </a:bodyPr>
          <a:lstStyle/>
          <a:p>
            <a:pPr algn="ctr"/>
            <a:r>
              <a:rPr lang="ru-RU" sz="2800">
                <a:latin typeface="Calibri" pitchFamily="34" charset="0"/>
              </a:rPr>
              <a:t>Выдающийся</a:t>
            </a:r>
            <a:r>
              <a:rPr lang="ru-RU" sz="2800">
                <a:latin typeface="Georgia" pitchFamily="18" charset="0"/>
              </a:rPr>
              <a:t> </a:t>
            </a:r>
            <a:r>
              <a:rPr lang="ru-RU" sz="2800">
                <a:latin typeface="Calibri" pitchFamily="34" charset="0"/>
              </a:rPr>
              <a:t>ученый</a:t>
            </a:r>
            <a:r>
              <a:rPr lang="ru-RU" sz="2800">
                <a:latin typeface="Georgia" pitchFamily="18" charset="0"/>
              </a:rPr>
              <a:t>-</a:t>
            </a:r>
            <a:r>
              <a:rPr lang="ru-RU" sz="2800">
                <a:latin typeface="Calibri" pitchFamily="34" charset="0"/>
              </a:rPr>
              <a:t>селекционер</a:t>
            </a:r>
            <a:r>
              <a:rPr lang="ru-RU" sz="2800">
                <a:latin typeface="Georgia" pitchFamily="18" charset="0"/>
              </a:rPr>
              <a:t> </a:t>
            </a:r>
            <a:r>
              <a:rPr lang="ru-RU" sz="2800">
                <a:latin typeface="Calibri" pitchFamily="34" charset="0"/>
              </a:rPr>
              <a:t>академик</a:t>
            </a:r>
            <a:r>
              <a:rPr lang="ru-RU" sz="2800">
                <a:latin typeface="Georgia" pitchFamily="18" charset="0"/>
              </a:rPr>
              <a:t> </a:t>
            </a:r>
            <a:r>
              <a:rPr lang="ru-RU" sz="2800">
                <a:latin typeface="Calibri" pitchFamily="34" charset="0"/>
              </a:rPr>
              <a:t>В</a:t>
            </a:r>
            <a:r>
              <a:rPr lang="ru-RU" sz="2800">
                <a:latin typeface="Georgia" pitchFamily="18" charset="0"/>
              </a:rPr>
              <a:t>. </a:t>
            </a:r>
            <a:r>
              <a:rPr lang="ru-RU" sz="2800">
                <a:latin typeface="Calibri" pitchFamily="34" charset="0"/>
              </a:rPr>
              <a:t>С</a:t>
            </a:r>
            <a:r>
              <a:rPr lang="ru-RU" sz="2800">
                <a:latin typeface="Georgia" pitchFamily="18" charset="0"/>
              </a:rPr>
              <a:t>. </a:t>
            </a:r>
            <a:r>
              <a:rPr lang="ru-RU" sz="2800">
                <a:latin typeface="Calibri" pitchFamily="34" charset="0"/>
              </a:rPr>
              <a:t>Пустовойт</a:t>
            </a:r>
            <a:r>
              <a:rPr lang="ru-RU" sz="2800">
                <a:latin typeface="Georgia" pitchFamily="18" charset="0"/>
              </a:rPr>
              <a:t>, </a:t>
            </a:r>
            <a:r>
              <a:rPr lang="ru-RU" sz="2800">
                <a:latin typeface="Calibri" pitchFamily="34" charset="0"/>
              </a:rPr>
              <a:t>работая</a:t>
            </a:r>
            <a:r>
              <a:rPr lang="ru-RU" sz="2800">
                <a:latin typeface="Georgia" pitchFamily="18" charset="0"/>
              </a:rPr>
              <a:t> </a:t>
            </a:r>
            <a:r>
              <a:rPr lang="ru-RU" sz="2800">
                <a:latin typeface="Calibri" pitchFamily="34" charset="0"/>
              </a:rPr>
              <a:t>в</a:t>
            </a:r>
            <a:r>
              <a:rPr lang="ru-RU" sz="2800">
                <a:latin typeface="Georgia" pitchFamily="18" charset="0"/>
              </a:rPr>
              <a:t> </a:t>
            </a:r>
            <a:r>
              <a:rPr lang="ru-RU" sz="2800">
                <a:latin typeface="Calibri" pitchFamily="34" charset="0"/>
              </a:rPr>
              <a:t>годы</a:t>
            </a:r>
            <a:r>
              <a:rPr lang="ru-RU" sz="2800">
                <a:latin typeface="Georgia" pitchFamily="18" charset="0"/>
              </a:rPr>
              <a:t> </a:t>
            </a:r>
            <a:r>
              <a:rPr lang="ru-RU" sz="2800">
                <a:latin typeface="Calibri" pitchFamily="34" charset="0"/>
              </a:rPr>
              <a:t>войны</a:t>
            </a:r>
            <a:r>
              <a:rPr lang="ru-RU" sz="2800">
                <a:latin typeface="Georgia" pitchFamily="18" charset="0"/>
              </a:rPr>
              <a:t> </a:t>
            </a:r>
            <a:r>
              <a:rPr lang="ru-RU" sz="2800">
                <a:latin typeface="Calibri" pitchFamily="34" charset="0"/>
              </a:rPr>
              <a:t>в</a:t>
            </a:r>
            <a:r>
              <a:rPr lang="ru-RU" sz="2800">
                <a:latin typeface="Georgia" pitchFamily="18" charset="0"/>
              </a:rPr>
              <a:t> </a:t>
            </a:r>
            <a:r>
              <a:rPr lang="ru-RU" sz="2800">
                <a:latin typeface="Calibri" pitchFamily="34" charset="0"/>
              </a:rPr>
              <a:t>Казахстане</a:t>
            </a:r>
            <a:r>
              <a:rPr lang="ru-RU" sz="2800">
                <a:latin typeface="Georgia" pitchFamily="18" charset="0"/>
              </a:rPr>
              <a:t>, </a:t>
            </a:r>
            <a:r>
              <a:rPr lang="ru-RU" sz="2800">
                <a:latin typeface="Calibri" pitchFamily="34" charset="0"/>
              </a:rPr>
              <a:t>вывел</a:t>
            </a:r>
            <a:r>
              <a:rPr lang="ru-RU" sz="2800">
                <a:latin typeface="Georgia" pitchFamily="18" charset="0"/>
              </a:rPr>
              <a:t> </a:t>
            </a:r>
            <a:r>
              <a:rPr lang="ru-RU" sz="2800">
                <a:latin typeface="Calibri" pitchFamily="34" charset="0"/>
              </a:rPr>
              <a:t>ценные</a:t>
            </a:r>
            <a:r>
              <a:rPr lang="ru-RU" sz="2800">
                <a:latin typeface="Georgia" pitchFamily="18" charset="0"/>
              </a:rPr>
              <a:t> </a:t>
            </a:r>
            <a:r>
              <a:rPr lang="ru-RU" sz="2800">
                <a:latin typeface="Calibri" pitchFamily="34" charset="0"/>
              </a:rPr>
              <a:t>сорта</a:t>
            </a:r>
            <a:r>
              <a:rPr lang="ru-RU" sz="2800">
                <a:latin typeface="Georgia" pitchFamily="18" charset="0"/>
              </a:rPr>
              <a:t> </a:t>
            </a:r>
            <a:r>
              <a:rPr lang="ru-RU" sz="2800">
                <a:latin typeface="Calibri" pitchFamily="34" charset="0"/>
              </a:rPr>
              <a:t>подсолнечника</a:t>
            </a:r>
            <a:r>
              <a:rPr lang="ru-RU" sz="2800">
                <a:latin typeface="Georgia" pitchFamily="18" charset="0"/>
              </a:rPr>
              <a:t>, </a:t>
            </a:r>
            <a:r>
              <a:rPr lang="ru-RU" sz="2800">
                <a:latin typeface="Calibri" pitchFamily="34" charset="0"/>
              </a:rPr>
              <a:t>которые</a:t>
            </a:r>
            <a:r>
              <a:rPr lang="ru-RU" sz="2800">
                <a:latin typeface="Georgia" pitchFamily="18" charset="0"/>
              </a:rPr>
              <a:t> </a:t>
            </a:r>
            <a:r>
              <a:rPr lang="ru-RU" sz="2800">
                <a:latin typeface="Calibri" pitchFamily="34" charset="0"/>
              </a:rPr>
              <a:t>к</a:t>
            </a:r>
            <a:r>
              <a:rPr lang="ru-RU" sz="2800">
                <a:latin typeface="Georgia" pitchFamily="18" charset="0"/>
              </a:rPr>
              <a:t> </a:t>
            </a:r>
            <a:r>
              <a:rPr lang="ru-RU" sz="2800">
                <a:latin typeface="Calibri" pitchFamily="34" charset="0"/>
              </a:rPr>
              <a:t>концу</a:t>
            </a:r>
            <a:r>
              <a:rPr lang="ru-RU" sz="2800">
                <a:latin typeface="Georgia" pitchFamily="18" charset="0"/>
              </a:rPr>
              <a:t> </a:t>
            </a:r>
            <a:r>
              <a:rPr lang="ru-RU" sz="2800">
                <a:latin typeface="Calibri" pitchFamily="34" charset="0"/>
              </a:rPr>
              <a:t>войны</a:t>
            </a:r>
            <a:r>
              <a:rPr lang="ru-RU" sz="2800">
                <a:latin typeface="Georgia" pitchFamily="18" charset="0"/>
              </a:rPr>
              <a:t> </a:t>
            </a:r>
            <a:r>
              <a:rPr lang="ru-RU" sz="2800">
                <a:latin typeface="Calibri" pitchFamily="34" charset="0"/>
              </a:rPr>
              <a:t>в</a:t>
            </a:r>
            <a:r>
              <a:rPr lang="ru-RU" sz="2800">
                <a:latin typeface="Georgia" pitchFamily="18" charset="0"/>
              </a:rPr>
              <a:t> </a:t>
            </a:r>
            <a:r>
              <a:rPr lang="ru-RU" sz="2800">
                <a:latin typeface="Calibri" pitchFamily="34" charset="0"/>
              </a:rPr>
              <a:t>производственных</a:t>
            </a:r>
            <a:r>
              <a:rPr lang="ru-RU" sz="2800">
                <a:latin typeface="Georgia" pitchFamily="18" charset="0"/>
              </a:rPr>
              <a:t> </a:t>
            </a:r>
            <a:r>
              <a:rPr lang="ru-RU" sz="2800">
                <a:latin typeface="Calibri" pitchFamily="34" charset="0"/>
              </a:rPr>
              <a:t>посевах</a:t>
            </a:r>
            <a:r>
              <a:rPr lang="ru-RU" sz="2800">
                <a:latin typeface="Georgia" pitchFamily="18" charset="0"/>
              </a:rPr>
              <a:t> </a:t>
            </a:r>
            <a:r>
              <a:rPr lang="ru-RU" sz="2800">
                <a:latin typeface="Calibri" pitchFamily="34" charset="0"/>
              </a:rPr>
              <a:t>занимали</a:t>
            </a:r>
            <a:r>
              <a:rPr lang="ru-RU" sz="2800">
                <a:latin typeface="Georgia" pitchFamily="18" charset="0"/>
              </a:rPr>
              <a:t> </a:t>
            </a:r>
            <a:r>
              <a:rPr lang="ru-RU" sz="2800">
                <a:latin typeface="Calibri" pitchFamily="34" charset="0"/>
              </a:rPr>
              <a:t>свыше</a:t>
            </a:r>
            <a:r>
              <a:rPr lang="ru-RU" sz="2800">
                <a:latin typeface="Georgia" pitchFamily="18" charset="0"/>
              </a:rPr>
              <a:t> 200 </a:t>
            </a:r>
            <a:r>
              <a:rPr lang="ru-RU" sz="2800">
                <a:latin typeface="Calibri" pitchFamily="34" charset="0"/>
              </a:rPr>
              <a:t>тыс</a:t>
            </a:r>
            <a:r>
              <a:rPr lang="ru-RU" sz="2800">
                <a:latin typeface="Georgia" pitchFamily="18" charset="0"/>
              </a:rPr>
              <a:t>. </a:t>
            </a:r>
            <a:r>
              <a:rPr lang="ru-RU" sz="2800">
                <a:latin typeface="Calibri" pitchFamily="34" charset="0"/>
              </a:rPr>
              <a:t>гектаров</a:t>
            </a:r>
            <a:r>
              <a:rPr lang="ru-RU" sz="2800">
                <a:latin typeface="Georgia" pitchFamily="18" charset="0"/>
              </a:rPr>
              <a:t> </a:t>
            </a:r>
            <a:r>
              <a:rPr lang="ru-RU" sz="2800">
                <a:latin typeface="Calibri" pitchFamily="34" charset="0"/>
              </a:rPr>
              <a:t>в</a:t>
            </a:r>
            <a:r>
              <a:rPr lang="ru-RU" sz="2800">
                <a:latin typeface="Georgia" pitchFamily="18" charset="0"/>
              </a:rPr>
              <a:t> </a:t>
            </a:r>
            <a:r>
              <a:rPr lang="ru-RU" sz="2800">
                <a:latin typeface="Calibri" pitchFamily="34" charset="0"/>
              </a:rPr>
              <a:t>Саратовской</a:t>
            </a:r>
            <a:r>
              <a:rPr lang="ru-RU" sz="2800">
                <a:latin typeface="Georgia" pitchFamily="18" charset="0"/>
              </a:rPr>
              <a:t>, </a:t>
            </a:r>
            <a:r>
              <a:rPr lang="ru-RU" sz="2800">
                <a:latin typeface="Calibri" pitchFamily="34" charset="0"/>
              </a:rPr>
              <a:t>Волгоградской</a:t>
            </a:r>
            <a:r>
              <a:rPr lang="ru-RU" sz="2800">
                <a:latin typeface="Georgia" pitchFamily="18" charset="0"/>
              </a:rPr>
              <a:t> </a:t>
            </a:r>
            <a:r>
              <a:rPr lang="ru-RU" sz="2800">
                <a:latin typeface="Calibri" pitchFamily="34" charset="0"/>
              </a:rPr>
              <a:t>и</a:t>
            </a:r>
            <a:r>
              <a:rPr lang="ru-RU" sz="2800">
                <a:latin typeface="Georgia" pitchFamily="18" charset="0"/>
              </a:rPr>
              <a:t> </a:t>
            </a:r>
            <a:r>
              <a:rPr lang="ru-RU" sz="2800">
                <a:latin typeface="Calibri" pitchFamily="34" charset="0"/>
              </a:rPr>
              <a:t>Оренбургской</a:t>
            </a:r>
            <a:r>
              <a:rPr lang="ru-RU" sz="2800">
                <a:latin typeface="Georgia" pitchFamily="18" charset="0"/>
              </a:rPr>
              <a:t> </a:t>
            </a:r>
            <a:r>
              <a:rPr lang="ru-RU" sz="2800">
                <a:latin typeface="Calibri" pitchFamily="34" charset="0"/>
              </a:rPr>
              <a:t>областях</a:t>
            </a:r>
            <a:r>
              <a:rPr lang="ru-RU" sz="2800">
                <a:latin typeface="Georgia" pitchFamily="18" charset="0"/>
              </a:rPr>
              <a:t>.</a:t>
            </a:r>
            <a:endParaRPr lang="ru-RU" sz="2800"/>
          </a:p>
        </p:txBody>
      </p:sp>
      <p:pic>
        <p:nvPicPr>
          <p:cNvPr id="34820" name="Picture 2" descr="C:\Documents and Settings\Марина\Мои документы\Биологи в годы войны\картинки\Подсолнечник.jpg"/>
          <p:cNvPicPr>
            <a:picLocks noChangeAspect="1" noChangeArrowheads="1"/>
          </p:cNvPicPr>
          <p:nvPr/>
        </p:nvPicPr>
        <p:blipFill>
          <a:blip r:embed="rId3">
            <a:grayscl/>
          </a:blip>
          <a:srcRect/>
          <a:stretch>
            <a:fillRect/>
          </a:stretch>
        </p:blipFill>
        <p:spPr bwMode="auto">
          <a:xfrm>
            <a:off x="2643188" y="3714750"/>
            <a:ext cx="4343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142875" y="571500"/>
            <a:ext cx="9144000" cy="2954338"/>
          </a:xfrm>
          <a:prstGeom prst="rect">
            <a:avLst/>
          </a:prstGeom>
          <a:noFill/>
          <a:ln w="9525">
            <a:noFill/>
            <a:miter lim="800000"/>
            <a:headEnd/>
            <a:tailEnd/>
          </a:ln>
        </p:spPr>
        <p:txBody>
          <a:bodyPr>
            <a:spAutoFit/>
          </a:bodyPr>
          <a:lstStyle/>
          <a:p>
            <a:r>
              <a:rPr lang="ru-RU" sz="2800">
                <a:latin typeface="Georgia" pitchFamily="18" charset="0"/>
              </a:rPr>
              <a:t>Л.В. Катин-Ярцев и Л.И.Иванов  вывели три новых сорта картофеля, эффективных для возделывания в условиях Сибири. Сорта отличались высоким содержанием крахмала, устойчивостью к засухе и пониженным температурам. Урожайность их была выше на 20% районированных раньше сортов.</a:t>
            </a:r>
            <a:r>
              <a:rPr lang="ru-RU">
                <a:latin typeface="Georgia" pitchFamily="18" charset="0"/>
              </a:rPr>
              <a:t/>
            </a:r>
            <a:br>
              <a:rPr lang="ru-RU">
                <a:latin typeface="Georgia" pitchFamily="18" charset="0"/>
              </a:rPr>
            </a:br>
            <a:endParaRPr lang="ru-RU"/>
          </a:p>
        </p:txBody>
      </p:sp>
      <p:pic>
        <p:nvPicPr>
          <p:cNvPr id="35843" name="Picture 3"/>
          <p:cNvPicPr>
            <a:picLocks noChangeAspect="1" noChangeArrowheads="1"/>
          </p:cNvPicPr>
          <p:nvPr/>
        </p:nvPicPr>
        <p:blipFill>
          <a:blip r:embed="rId2">
            <a:grayscl/>
          </a:blip>
          <a:srcRect/>
          <a:stretch>
            <a:fillRect/>
          </a:stretch>
        </p:blipFill>
        <p:spPr bwMode="auto">
          <a:xfrm>
            <a:off x="428625" y="3643313"/>
            <a:ext cx="3627438" cy="1646237"/>
          </a:xfrm>
          <a:prstGeom prst="rect">
            <a:avLst/>
          </a:prstGeom>
          <a:noFill/>
          <a:ln w="9525">
            <a:noFill/>
            <a:miter lim="800000"/>
            <a:headEnd/>
            <a:tailEnd/>
          </a:ln>
        </p:spPr>
      </p:pic>
      <p:pic>
        <p:nvPicPr>
          <p:cNvPr id="35844" name="Picture 4"/>
          <p:cNvPicPr>
            <a:picLocks noChangeAspect="1" noChangeArrowheads="1"/>
          </p:cNvPicPr>
          <p:nvPr/>
        </p:nvPicPr>
        <p:blipFill>
          <a:blip r:embed="rId3">
            <a:grayscl/>
          </a:blip>
          <a:srcRect/>
          <a:stretch>
            <a:fillRect/>
          </a:stretch>
        </p:blipFill>
        <p:spPr bwMode="auto">
          <a:xfrm>
            <a:off x="4667250" y="3214688"/>
            <a:ext cx="4005263"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p:cNvSpPr>
          <p:nvPr/>
        </p:nvSpPr>
        <p:spPr bwMode="auto">
          <a:xfrm>
            <a:off x="500063" y="928688"/>
            <a:ext cx="8229600" cy="1066800"/>
          </a:xfrm>
          <a:prstGeom prst="rect">
            <a:avLst/>
          </a:prstGeom>
          <a:noFill/>
          <a:ln w="9525">
            <a:noFill/>
            <a:miter lim="800000"/>
            <a:headEnd/>
            <a:tailEnd/>
          </a:ln>
        </p:spPr>
        <p:txBody>
          <a:bodyPr anchor="ctr"/>
          <a:lstStyle/>
          <a:p>
            <a:pPr eaLnBrk="0" hangingPunct="0"/>
            <a:r>
              <a:rPr lang="ru-RU" sz="3200">
                <a:solidFill>
                  <a:schemeClr val="tx2"/>
                </a:solidFill>
                <a:latin typeface="Trebuchet MS" pitchFamily="34" charset="0"/>
              </a:rPr>
              <a:t>Огромная ответственность в годы войны легла на плечи ученых-медиков, специалистов здравоохранения, всей армии врачей.</a:t>
            </a:r>
            <a:endParaRPr lang="ru-RU" sz="3200">
              <a:solidFill>
                <a:schemeClr val="tx2"/>
              </a:solidFill>
              <a:latin typeface="Times New Roman" pitchFamily="18" charset="0"/>
            </a:endParaRPr>
          </a:p>
        </p:txBody>
      </p:sp>
      <p:pic>
        <p:nvPicPr>
          <p:cNvPr id="36867" name="Picture 2"/>
          <p:cNvPicPr>
            <a:picLocks noChangeAspect="1" noChangeArrowheads="1"/>
          </p:cNvPicPr>
          <p:nvPr/>
        </p:nvPicPr>
        <p:blipFill>
          <a:blip r:embed="rId2"/>
          <a:srcRect/>
          <a:stretch>
            <a:fillRect/>
          </a:stretch>
        </p:blipFill>
        <p:spPr bwMode="auto">
          <a:xfrm>
            <a:off x="500063" y="2643188"/>
            <a:ext cx="4000500" cy="2857500"/>
          </a:xfrm>
          <a:prstGeom prst="rect">
            <a:avLst/>
          </a:prstGeom>
          <a:noFill/>
          <a:ln w="9525">
            <a:noFill/>
            <a:miter lim="800000"/>
            <a:headEnd/>
            <a:tailEnd/>
          </a:ln>
        </p:spPr>
      </p:pic>
      <p:sp>
        <p:nvSpPr>
          <p:cNvPr id="36868" name="Содержимое 2"/>
          <p:cNvSpPr>
            <a:spLocks/>
          </p:cNvSpPr>
          <p:nvPr/>
        </p:nvSpPr>
        <p:spPr bwMode="auto">
          <a:xfrm>
            <a:off x="4786313" y="2143125"/>
            <a:ext cx="4143375" cy="4179888"/>
          </a:xfrm>
          <a:prstGeom prst="rect">
            <a:avLst/>
          </a:prstGeom>
          <a:noFill/>
          <a:ln w="9525">
            <a:noFill/>
            <a:miter lim="800000"/>
            <a:headEnd/>
            <a:tailEnd/>
          </a:ln>
        </p:spPr>
        <p:txBody>
          <a:bodyPr/>
          <a:lstStyle/>
          <a:p>
            <a:pPr marL="342900" indent="-342900" eaLnBrk="0" hangingPunct="0">
              <a:spcBef>
                <a:spcPts val="300"/>
              </a:spcBef>
              <a:buClr>
                <a:schemeClr val="folHlink"/>
              </a:buClr>
              <a:buSzPct val="90000"/>
            </a:pPr>
            <a:r>
              <a:rPr lang="ru-RU" sz="2000">
                <a:latin typeface="Georgia" pitchFamily="18" charset="0"/>
              </a:rPr>
              <a:t>  Война поставила перед ним ряд задач:</a:t>
            </a:r>
          </a:p>
          <a:p>
            <a:pPr marL="342900" indent="-342900" eaLnBrk="0" hangingPunct="0">
              <a:spcBef>
                <a:spcPts val="300"/>
              </a:spcBef>
              <a:buClr>
                <a:srgbClr val="A04DA3"/>
              </a:buClr>
              <a:buSzPts val="2000"/>
              <a:buFont typeface="Georgia" pitchFamily="18" charset="0"/>
              <a:buChar char="•"/>
            </a:pPr>
            <a:r>
              <a:rPr lang="ru-RU" sz="2000">
                <a:latin typeface="Georgia" pitchFamily="18" charset="0"/>
              </a:rPr>
              <a:t> освоить радикальные методы лечения раненых, чтобы в кратчайшие сроки восстановить боеспособность бойцов и возвратить их в ряды армии;</a:t>
            </a:r>
          </a:p>
          <a:p>
            <a:pPr marL="342900" indent="-342900" eaLnBrk="0" hangingPunct="0">
              <a:spcBef>
                <a:spcPts val="300"/>
              </a:spcBef>
              <a:buClr>
                <a:srgbClr val="A04DA3"/>
              </a:buClr>
              <a:buSzPts val="2000"/>
              <a:buFont typeface="Georgia" pitchFamily="18" charset="0"/>
              <a:buChar char="•"/>
            </a:pPr>
            <a:r>
              <a:rPr lang="ru-RU" sz="2000">
                <a:latin typeface="Georgia" pitchFamily="18" charset="0"/>
              </a:rPr>
              <a:t>не допустить возникновения и развитие в стране эпидемий.</a:t>
            </a:r>
            <a:endParaRPr lang="ru-RU" sz="2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Содержимое 3" descr="З.В.Ермольева (1898–1974)"/>
          <p:cNvPicPr>
            <a:picLocks noGrp="1"/>
          </p:cNvPicPr>
          <p:nvPr>
            <p:ph idx="4294967295"/>
          </p:nvPr>
        </p:nvPicPr>
        <p:blipFill>
          <a:blip r:embed="rId2"/>
          <a:srcRect/>
          <a:stretch>
            <a:fillRect/>
          </a:stretch>
        </p:blipFill>
        <p:spPr>
          <a:xfrm>
            <a:off x="714375" y="1500188"/>
            <a:ext cx="2571750" cy="3786187"/>
          </a:xfrm>
          <a:noFill/>
        </p:spPr>
      </p:pic>
      <p:sp>
        <p:nvSpPr>
          <p:cNvPr id="50180" name="Прямоугольник 4"/>
          <p:cNvSpPr>
            <a:spLocks noChangeArrowheads="1"/>
          </p:cNvSpPr>
          <p:nvPr/>
        </p:nvSpPr>
        <p:spPr bwMode="auto">
          <a:xfrm>
            <a:off x="3571875" y="571500"/>
            <a:ext cx="5143500" cy="5694363"/>
          </a:xfrm>
          <a:prstGeom prst="rect">
            <a:avLst/>
          </a:prstGeom>
          <a:noFill/>
          <a:ln w="9525">
            <a:noFill/>
            <a:miter lim="800000"/>
            <a:headEnd/>
            <a:tailEnd/>
          </a:ln>
        </p:spPr>
        <p:txBody>
          <a:bodyPr>
            <a:spAutoFit/>
          </a:bodyPr>
          <a:lstStyle/>
          <a:p>
            <a:pPr>
              <a:defRPr/>
            </a:pPr>
            <a:r>
              <a:rPr lang="ru-RU" sz="2800" dirty="0">
                <a:solidFill>
                  <a:schemeClr val="accent6"/>
                </a:solidFill>
                <a:latin typeface="Georgia" pitchFamily="18" charset="0"/>
              </a:rPr>
              <a:t>            </a:t>
            </a:r>
            <a:r>
              <a:rPr lang="ru-RU" sz="2800" b="1" dirty="0">
                <a:solidFill>
                  <a:schemeClr val="accent6"/>
                </a:solidFill>
                <a:latin typeface="Georgia" pitchFamily="18" charset="0"/>
              </a:rPr>
              <a:t>З.В. </a:t>
            </a:r>
            <a:r>
              <a:rPr lang="ru-RU" sz="2800" b="1" dirty="0" err="1">
                <a:solidFill>
                  <a:schemeClr val="accent6"/>
                </a:solidFill>
                <a:latin typeface="Georgia" pitchFamily="18" charset="0"/>
              </a:rPr>
              <a:t>Ермольева</a:t>
            </a:r>
            <a:r>
              <a:rPr lang="ru-RU" sz="2800" b="1" dirty="0">
                <a:solidFill>
                  <a:schemeClr val="accent6"/>
                </a:solidFill>
                <a:latin typeface="Georgia" pitchFamily="18" charset="0"/>
              </a:rPr>
              <a:t>,</a:t>
            </a:r>
            <a:r>
              <a:rPr lang="ru-RU" sz="2800" dirty="0">
                <a:solidFill>
                  <a:schemeClr val="accent6"/>
                </a:solidFill>
                <a:latin typeface="Georgia" pitchFamily="18" charset="0"/>
              </a:rPr>
              <a:t> </a:t>
            </a:r>
            <a:r>
              <a:rPr lang="ru-RU" sz="2800" dirty="0">
                <a:latin typeface="Georgia" pitchFamily="18" charset="0"/>
              </a:rPr>
              <a:t>возглавлявшая Всесоюзный институт экспериментальной медицины,</a:t>
            </a:r>
          </a:p>
          <a:p>
            <a:pPr>
              <a:defRPr/>
            </a:pPr>
            <a:r>
              <a:rPr lang="ru-RU" sz="2800" dirty="0">
                <a:latin typeface="Georgia" pitchFamily="18" charset="0"/>
              </a:rPr>
              <a:t> в 1942 г. первой в нашей стране получила отечественный пенициллин.</a:t>
            </a:r>
          </a:p>
          <a:p>
            <a:pPr>
              <a:defRPr/>
            </a:pPr>
            <a:r>
              <a:rPr lang="ru-RU" sz="2800" dirty="0" err="1">
                <a:latin typeface="Georgia" pitchFamily="18" charset="0"/>
              </a:rPr>
              <a:t>Ермольева</a:t>
            </a:r>
            <a:r>
              <a:rPr lang="ru-RU" sz="2800" dirty="0">
                <a:latin typeface="Georgia" pitchFamily="18" charset="0"/>
              </a:rPr>
              <a:t> активно участвовала в организации и налаживании промышленного производства этого первого отечественного антибиотика. </a:t>
            </a:r>
            <a:endParaRPr lang="ru-RU" sz="2800" dirty="0">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357188" y="1000125"/>
            <a:ext cx="3714750" cy="5307013"/>
          </a:xfrm>
          <a:prstGeom prst="rect">
            <a:avLst/>
          </a:prstGeom>
          <a:noFill/>
          <a:ln w="9525">
            <a:noFill/>
            <a:miter lim="800000"/>
            <a:headEnd/>
            <a:tailEnd/>
          </a:ln>
        </p:spPr>
      </p:pic>
      <p:sp>
        <p:nvSpPr>
          <p:cNvPr id="4" name="Содержимое 2"/>
          <p:cNvSpPr>
            <a:spLocks noGrp="1"/>
          </p:cNvSpPr>
          <p:nvPr>
            <p:ph idx="4294967295"/>
          </p:nvPr>
        </p:nvSpPr>
        <p:spPr>
          <a:xfrm>
            <a:off x="4000500" y="1500188"/>
            <a:ext cx="4872038" cy="4324350"/>
          </a:xfrm>
        </p:spPr>
        <p:txBody>
          <a:bodyPr/>
          <a:lstStyle/>
          <a:p>
            <a:pPr>
              <a:spcBef>
                <a:spcPts val="300"/>
              </a:spcBef>
              <a:defRPr/>
            </a:pPr>
            <a:r>
              <a:rPr lang="ru-RU" sz="2400" dirty="0" smtClean="0">
                <a:latin typeface="Georgia" pitchFamily="18" charset="0"/>
              </a:rPr>
              <a:t>    Советский биолог </a:t>
            </a:r>
            <a:r>
              <a:rPr lang="ru-RU" sz="2400" b="1" dirty="0" smtClean="0">
                <a:solidFill>
                  <a:schemeClr val="accent6"/>
                </a:solidFill>
                <a:latin typeface="Georgia" pitchFamily="18" charset="0"/>
              </a:rPr>
              <a:t>Георгий </a:t>
            </a:r>
            <a:r>
              <a:rPr lang="ru-RU" sz="2400" b="1" dirty="0" err="1" smtClean="0">
                <a:solidFill>
                  <a:schemeClr val="accent6"/>
                </a:solidFill>
                <a:latin typeface="Georgia" pitchFamily="18" charset="0"/>
              </a:rPr>
              <a:t>Францевич</a:t>
            </a:r>
            <a:r>
              <a:rPr lang="ru-RU" sz="2400" b="1" dirty="0" smtClean="0">
                <a:solidFill>
                  <a:schemeClr val="accent6"/>
                </a:solidFill>
                <a:latin typeface="Georgia" pitchFamily="18" charset="0"/>
              </a:rPr>
              <a:t> </a:t>
            </a:r>
            <a:r>
              <a:rPr lang="ru-RU" sz="2400" b="1" dirty="0" err="1" smtClean="0">
                <a:solidFill>
                  <a:schemeClr val="accent6"/>
                </a:solidFill>
                <a:latin typeface="Georgia" pitchFamily="18" charset="0"/>
              </a:rPr>
              <a:t>Гаузе</a:t>
            </a:r>
            <a:r>
              <a:rPr lang="ru-RU" sz="2400" dirty="0" smtClean="0">
                <a:latin typeface="Georgia" pitchFamily="18" charset="0"/>
              </a:rPr>
              <a:t> вместе с женой – ученым-химиком Марией Георгиевной </a:t>
            </a:r>
            <a:r>
              <a:rPr lang="ru-RU" sz="2400" dirty="0" err="1" smtClean="0">
                <a:latin typeface="Georgia" pitchFamily="18" charset="0"/>
              </a:rPr>
              <a:t>Бражниковой</a:t>
            </a:r>
            <a:r>
              <a:rPr lang="ru-RU" sz="2400" dirty="0" smtClean="0">
                <a:latin typeface="Georgia" pitchFamily="18" charset="0"/>
              </a:rPr>
              <a:t> – в годы войны синтезировал первый оригинальный советский антибиотик – грамицидин С. Срочно было налажено массовое производство нового препарата и отправка его на фронт.</a:t>
            </a:r>
            <a:endParaRPr lang="ru-RU"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p:cNvSpPr>
          <p:nvPr/>
        </p:nvSpPr>
        <p:spPr bwMode="auto">
          <a:xfrm>
            <a:off x="500063" y="285750"/>
            <a:ext cx="8229600" cy="1066800"/>
          </a:xfrm>
          <a:prstGeom prst="rect">
            <a:avLst/>
          </a:prstGeom>
          <a:noFill/>
          <a:ln w="9525">
            <a:noFill/>
            <a:miter lim="800000"/>
            <a:headEnd/>
            <a:tailEnd/>
          </a:ln>
        </p:spPr>
        <p:txBody>
          <a:bodyPr anchor="ctr"/>
          <a:lstStyle/>
          <a:p>
            <a:pPr algn="ctr" eaLnBrk="0" hangingPunct="0">
              <a:defRPr/>
            </a:pPr>
            <a:r>
              <a:rPr lang="ru-RU" sz="3800" dirty="0">
                <a:solidFill>
                  <a:schemeClr val="accent6"/>
                </a:solidFill>
                <a:latin typeface="Trebuchet MS" pitchFamily="34" charset="0"/>
              </a:rPr>
              <a:t>Физиологический институт им. академика И.П. Павлова</a:t>
            </a:r>
            <a:endParaRPr lang="ru-RU" sz="4200" dirty="0">
              <a:solidFill>
                <a:schemeClr val="accent6"/>
              </a:solidFill>
              <a:latin typeface="Times New Roman" pitchFamily="18" charset="0"/>
            </a:endParaRPr>
          </a:p>
        </p:txBody>
      </p:sp>
      <p:sp>
        <p:nvSpPr>
          <p:cNvPr id="39939" name="Содержимое 2"/>
          <p:cNvSpPr>
            <a:spLocks noGrp="1"/>
          </p:cNvSpPr>
          <p:nvPr>
            <p:ph idx="4294967295"/>
          </p:nvPr>
        </p:nvSpPr>
        <p:spPr>
          <a:xfrm>
            <a:off x="500063" y="1643063"/>
            <a:ext cx="8229600" cy="4324350"/>
          </a:xfrm>
        </p:spPr>
        <p:txBody>
          <a:bodyPr/>
          <a:lstStyle/>
          <a:p>
            <a:pPr>
              <a:spcBef>
                <a:spcPts val="300"/>
              </a:spcBef>
              <a:buClr>
                <a:srgbClr val="A04DA3"/>
              </a:buClr>
              <a:buSzPts val="2400"/>
              <a:buFont typeface="Georgia" pitchFamily="18" charset="0"/>
              <a:buChar char="•"/>
            </a:pPr>
            <a:r>
              <a:rPr lang="ru-RU" sz="2000" smtClean="0">
                <a:latin typeface="Georgia" pitchFamily="18" charset="0"/>
              </a:rPr>
              <a:t>Для авиационной медицины большое значение имели исследования А.Г. Гинецинского и З.И. Барбашовой, посвященные разработке теории тканевой акклиматизации к гипоксии.</a:t>
            </a:r>
          </a:p>
          <a:p>
            <a:pPr>
              <a:spcBef>
                <a:spcPts val="300"/>
              </a:spcBef>
              <a:buClr>
                <a:srgbClr val="A04DA3"/>
              </a:buClr>
              <a:buSzPts val="2400"/>
              <a:buFont typeface="Georgia" pitchFamily="18" charset="0"/>
              <a:buChar char="•"/>
            </a:pPr>
            <a:r>
              <a:rPr lang="ru-RU" sz="2000" smtClean="0">
                <a:latin typeface="Georgia" pitchFamily="18" charset="0"/>
              </a:rPr>
              <a:t> Успешно решался вопрос о применении летчиками фенамина для борьбы с утомлением.</a:t>
            </a:r>
          </a:p>
          <a:p>
            <a:pPr>
              <a:spcBef>
                <a:spcPts val="300"/>
              </a:spcBef>
              <a:buClr>
                <a:srgbClr val="A04DA3"/>
              </a:buClr>
              <a:buSzPts val="2400"/>
              <a:buFont typeface="Georgia" pitchFamily="18" charset="0"/>
              <a:buChar char="•"/>
            </a:pPr>
            <a:r>
              <a:rPr lang="ru-RU" sz="2000" smtClean="0">
                <a:latin typeface="Georgia" pitchFamily="18" charset="0"/>
              </a:rPr>
              <a:t> Г.В. Гершуни с сотрудниками проводили изучение бинаурального слуха при проникающих черепно-мозговых ранениях.</a:t>
            </a:r>
            <a:endParaRPr lang="ru-RU" smtClean="0"/>
          </a:p>
        </p:txBody>
      </p:sp>
      <p:pic>
        <p:nvPicPr>
          <p:cNvPr id="39940" name="Picture 3"/>
          <p:cNvPicPr>
            <a:picLocks noChangeAspect="1" noChangeArrowheads="1"/>
          </p:cNvPicPr>
          <p:nvPr/>
        </p:nvPicPr>
        <p:blipFill>
          <a:blip r:embed="rId2"/>
          <a:srcRect/>
          <a:stretch>
            <a:fillRect/>
          </a:stretch>
        </p:blipFill>
        <p:spPr bwMode="auto">
          <a:xfrm>
            <a:off x="3929063" y="4500563"/>
            <a:ext cx="43465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idx="4294967295"/>
          </p:nvPr>
        </p:nvSpPr>
        <p:spPr>
          <a:xfrm>
            <a:off x="357188" y="357188"/>
            <a:ext cx="8358187" cy="5929312"/>
          </a:xfrm>
        </p:spPr>
        <p:txBody>
          <a:bodyPr/>
          <a:lstStyle/>
          <a:p>
            <a:pPr>
              <a:spcBef>
                <a:spcPts val="300"/>
              </a:spcBef>
              <a:defRPr/>
            </a:pPr>
            <a:r>
              <a:rPr lang="ru-RU" sz="2400" dirty="0" smtClean="0">
                <a:solidFill>
                  <a:schemeClr val="accent6"/>
                </a:solidFill>
                <a:latin typeface="Georgia" pitchFamily="18" charset="0"/>
              </a:rPr>
              <a:t>М.К. Петрова</a:t>
            </a:r>
            <a:r>
              <a:rPr lang="ru-RU" sz="2400" dirty="0" smtClean="0">
                <a:latin typeface="Georgia" pitchFamily="18" charset="0"/>
              </a:rPr>
              <a:t>, в частности, изучала влияние голода, обстрелов и бомбардировок на возникновение и течение неврозов</a:t>
            </a:r>
          </a:p>
          <a:p>
            <a:pPr>
              <a:spcBef>
                <a:spcPts val="300"/>
              </a:spcBef>
              <a:buClr>
                <a:srgbClr val="A04DA3"/>
              </a:buClr>
              <a:buSzPts val="2400"/>
              <a:buFont typeface="Georgia" pitchFamily="18" charset="0"/>
              <a:buChar char="•"/>
              <a:defRPr/>
            </a:pPr>
            <a:r>
              <a:rPr lang="ru-RU" sz="2400" dirty="0" smtClean="0">
                <a:latin typeface="Georgia" pitchFamily="18" charset="0"/>
              </a:rPr>
              <a:t> </a:t>
            </a:r>
            <a:r>
              <a:rPr lang="ru-RU" sz="2400" dirty="0" smtClean="0">
                <a:solidFill>
                  <a:schemeClr val="accent6"/>
                </a:solidFill>
                <a:latin typeface="Georgia" pitchFamily="18" charset="0"/>
              </a:rPr>
              <a:t>А.А. Ухтомский </a:t>
            </a:r>
            <a:r>
              <a:rPr lang="ru-RU" sz="2400" dirty="0" smtClean="0">
                <a:latin typeface="Georgia" pitchFamily="18" charset="0"/>
              </a:rPr>
              <a:t>вместе со своими сотрудниками приступил к изучению вопросов травматического шока, имевших большое значение для разработки методов спасения раненых.</a:t>
            </a:r>
          </a:p>
          <a:p>
            <a:pPr>
              <a:spcBef>
                <a:spcPts val="300"/>
              </a:spcBef>
              <a:buClr>
                <a:srgbClr val="A04DA3"/>
              </a:buClr>
              <a:buSzPts val="2400"/>
              <a:buFont typeface="Georgia" pitchFamily="18" charset="0"/>
              <a:buChar char="•"/>
              <a:defRPr/>
            </a:pPr>
            <a:r>
              <a:rPr lang="ru-RU" sz="2400" dirty="0" smtClean="0">
                <a:solidFill>
                  <a:schemeClr val="accent6"/>
                </a:solidFill>
                <a:latin typeface="Georgia" pitchFamily="18" charset="0"/>
              </a:rPr>
              <a:t>Э.А. </a:t>
            </a:r>
            <a:r>
              <a:rPr lang="ru-RU" sz="2400" dirty="0" err="1" smtClean="0">
                <a:solidFill>
                  <a:schemeClr val="accent6"/>
                </a:solidFill>
                <a:latin typeface="Georgia" pitchFamily="18" charset="0"/>
              </a:rPr>
              <a:t>Асратян</a:t>
            </a:r>
            <a:r>
              <a:rPr lang="ru-RU" sz="2400" dirty="0" smtClean="0">
                <a:solidFill>
                  <a:schemeClr val="accent6"/>
                </a:solidFill>
                <a:latin typeface="Georgia" pitchFamily="18" charset="0"/>
              </a:rPr>
              <a:t>  </a:t>
            </a:r>
            <a:r>
              <a:rPr lang="ru-RU" sz="2400" dirty="0" smtClean="0">
                <a:latin typeface="Georgia" pitchFamily="18" charset="0"/>
              </a:rPr>
              <a:t>изучал основы восстановительных процессов в организме после нарушения его функций, вызванных органическими и функциональными поражениями. </a:t>
            </a:r>
          </a:p>
          <a:p>
            <a:pPr>
              <a:spcBef>
                <a:spcPts val="300"/>
              </a:spcBef>
              <a:buClr>
                <a:srgbClr val="A04DA3"/>
              </a:buClr>
              <a:buSzPts val="2400"/>
              <a:buFont typeface="Georgia" pitchFamily="18" charset="0"/>
              <a:buChar char="•"/>
              <a:defRPr/>
            </a:pPr>
            <a:r>
              <a:rPr lang="ru-RU" sz="2400" dirty="0" smtClean="0">
                <a:latin typeface="Georgia" pitchFamily="18" charset="0"/>
              </a:rPr>
              <a:t> </a:t>
            </a:r>
            <a:r>
              <a:rPr lang="ru-RU" sz="2400" dirty="0" smtClean="0">
                <a:solidFill>
                  <a:schemeClr val="accent6"/>
                </a:solidFill>
                <a:latin typeface="Georgia" pitchFamily="18" charset="0"/>
              </a:rPr>
              <a:t>И.С. </a:t>
            </a:r>
            <a:r>
              <a:rPr lang="ru-RU" sz="2400" dirty="0" err="1" smtClean="0">
                <a:solidFill>
                  <a:schemeClr val="accent6"/>
                </a:solidFill>
                <a:latin typeface="Georgia" pitchFamily="18" charset="0"/>
              </a:rPr>
              <a:t>Бериташвили</a:t>
            </a:r>
            <a:r>
              <a:rPr lang="ru-RU" sz="2400" dirty="0" smtClean="0">
                <a:solidFill>
                  <a:schemeClr val="accent6"/>
                </a:solidFill>
                <a:latin typeface="Georgia" pitchFamily="18" charset="0"/>
              </a:rPr>
              <a:t> </a:t>
            </a:r>
            <a:r>
              <a:rPr lang="ru-RU" sz="2400" dirty="0" smtClean="0">
                <a:latin typeface="Georgia" pitchFamily="18" charset="0"/>
              </a:rPr>
              <a:t>с сотрудниками выполнил исследование, связанное с изучением влияния на организм человека взрывной волны.</a:t>
            </a:r>
          </a:p>
          <a:p>
            <a:pPr>
              <a:spcBef>
                <a:spcPts val="300"/>
              </a:spcBef>
              <a:buClr>
                <a:srgbClr val="A04DA3"/>
              </a:buClr>
              <a:buSzPts val="2400"/>
              <a:buFont typeface="Georgia" pitchFamily="18" charset="0"/>
              <a:buChar char="•"/>
              <a:defRPr/>
            </a:pPr>
            <a:r>
              <a:rPr lang="ru-RU" sz="2400" dirty="0" smtClean="0">
                <a:latin typeface="Georgia" pitchFamily="18" charset="0"/>
              </a:rPr>
              <a:t> </a:t>
            </a:r>
            <a:r>
              <a:rPr lang="ru-RU" sz="2400" dirty="0" smtClean="0">
                <a:solidFill>
                  <a:schemeClr val="accent6"/>
                </a:solidFill>
                <a:latin typeface="Georgia" pitchFamily="18" charset="0"/>
              </a:rPr>
              <a:t>А.А. Богомолец </a:t>
            </a:r>
            <a:r>
              <a:rPr lang="ru-RU" sz="2400" dirty="0" smtClean="0">
                <a:latin typeface="Georgia" pitchFamily="18" charset="0"/>
              </a:rPr>
              <a:t>работал над созданием новых препаратов для лечения ран и переломов кости</a:t>
            </a:r>
          </a:p>
          <a:p>
            <a:pPr>
              <a:defRPr/>
            </a:pPr>
            <a:endParaRPr lang="ru-RU"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500063" y="1500188"/>
            <a:ext cx="2857500" cy="3810000"/>
          </a:xfrm>
          <a:prstGeom prst="rect">
            <a:avLst/>
          </a:prstGeom>
          <a:noFill/>
          <a:ln w="9525">
            <a:noFill/>
            <a:miter lim="800000"/>
            <a:headEnd/>
            <a:tailEnd/>
          </a:ln>
        </p:spPr>
      </p:pic>
      <p:pic>
        <p:nvPicPr>
          <p:cNvPr id="41987" name="Picture 2"/>
          <p:cNvPicPr>
            <a:picLocks noChangeAspect="1" noChangeArrowheads="1"/>
          </p:cNvPicPr>
          <p:nvPr/>
        </p:nvPicPr>
        <p:blipFill>
          <a:blip r:embed="rId2"/>
          <a:srcRect/>
          <a:stretch>
            <a:fillRect/>
          </a:stretch>
        </p:blipFill>
        <p:spPr bwMode="auto">
          <a:xfrm>
            <a:off x="500063" y="1500188"/>
            <a:ext cx="2857500" cy="3810000"/>
          </a:xfrm>
          <a:prstGeom prst="rect">
            <a:avLst/>
          </a:prstGeom>
          <a:noFill/>
          <a:ln w="9525">
            <a:noFill/>
            <a:miter lim="800000"/>
            <a:headEnd/>
            <a:tailEnd/>
          </a:ln>
        </p:spPr>
      </p:pic>
      <p:pic>
        <p:nvPicPr>
          <p:cNvPr id="41988" name="Picture 2"/>
          <p:cNvPicPr>
            <a:picLocks noChangeAspect="1" noChangeArrowheads="1"/>
          </p:cNvPicPr>
          <p:nvPr/>
        </p:nvPicPr>
        <p:blipFill>
          <a:blip r:embed="rId2"/>
          <a:srcRect/>
          <a:stretch>
            <a:fillRect/>
          </a:stretch>
        </p:blipFill>
        <p:spPr bwMode="auto">
          <a:xfrm>
            <a:off x="500063" y="1500188"/>
            <a:ext cx="2857500" cy="3810000"/>
          </a:xfrm>
          <a:prstGeom prst="rect">
            <a:avLst/>
          </a:prstGeom>
          <a:noFill/>
          <a:ln w="9525">
            <a:noFill/>
            <a:miter lim="800000"/>
            <a:headEnd/>
            <a:tailEnd/>
          </a:ln>
        </p:spPr>
      </p:pic>
      <p:pic>
        <p:nvPicPr>
          <p:cNvPr id="41989" name="Picture 2"/>
          <p:cNvPicPr>
            <a:picLocks noChangeAspect="1" noChangeArrowheads="1"/>
          </p:cNvPicPr>
          <p:nvPr/>
        </p:nvPicPr>
        <p:blipFill>
          <a:blip r:embed="rId2"/>
          <a:srcRect/>
          <a:stretch>
            <a:fillRect/>
          </a:stretch>
        </p:blipFill>
        <p:spPr bwMode="auto">
          <a:xfrm>
            <a:off x="500063" y="1500188"/>
            <a:ext cx="2857500" cy="3810000"/>
          </a:xfrm>
          <a:prstGeom prst="rect">
            <a:avLst/>
          </a:prstGeom>
          <a:noFill/>
          <a:ln w="9525">
            <a:noFill/>
            <a:miter lim="800000"/>
            <a:headEnd/>
            <a:tailEnd/>
          </a:ln>
        </p:spPr>
      </p:pic>
      <p:pic>
        <p:nvPicPr>
          <p:cNvPr id="41990" name="Picture 2"/>
          <p:cNvPicPr>
            <a:picLocks noChangeAspect="1" noChangeArrowheads="1"/>
          </p:cNvPicPr>
          <p:nvPr/>
        </p:nvPicPr>
        <p:blipFill>
          <a:blip r:embed="rId2"/>
          <a:srcRect/>
          <a:stretch>
            <a:fillRect/>
          </a:stretch>
        </p:blipFill>
        <p:spPr bwMode="auto">
          <a:xfrm>
            <a:off x="500063" y="1500188"/>
            <a:ext cx="2857500" cy="3810000"/>
          </a:xfrm>
          <a:prstGeom prst="rect">
            <a:avLst/>
          </a:prstGeom>
          <a:noFill/>
          <a:ln w="9525">
            <a:noFill/>
            <a:miter lim="800000"/>
            <a:headEnd/>
            <a:tailEnd/>
          </a:ln>
        </p:spPr>
      </p:pic>
      <p:sp>
        <p:nvSpPr>
          <p:cNvPr id="41991" name="Прямоугольник 4"/>
          <p:cNvSpPr>
            <a:spLocks noChangeArrowheads="1"/>
          </p:cNvSpPr>
          <p:nvPr/>
        </p:nvSpPr>
        <p:spPr bwMode="auto">
          <a:xfrm>
            <a:off x="3857625" y="1571625"/>
            <a:ext cx="4643438" cy="2678113"/>
          </a:xfrm>
          <a:prstGeom prst="rect">
            <a:avLst/>
          </a:prstGeom>
          <a:noFill/>
          <a:ln w="9525">
            <a:noFill/>
            <a:miter lim="800000"/>
            <a:headEnd/>
            <a:tailEnd/>
          </a:ln>
        </p:spPr>
        <p:txBody>
          <a:bodyPr>
            <a:spAutoFit/>
          </a:bodyPr>
          <a:lstStyle/>
          <a:p>
            <a:r>
              <a:rPr lang="ru-RU" sz="2400">
                <a:latin typeface="Georgia" pitchFamily="18" charset="0"/>
              </a:rPr>
              <a:t>В 1944г было принято решение Совнаркома СССР об учреждении Академии медицинских наук. Президентом академии стал выдающийся нейрохирург Николай Нилович Бурденко.</a:t>
            </a: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eaLnBrk="1" hangingPunct="1">
              <a:buFont typeface="Wingdings" pitchFamily="2" charset="2"/>
              <a:buNone/>
              <a:defRPr/>
            </a:pPr>
            <a:r>
              <a:rPr lang="ru-RU" sz="4000" b="1" dirty="0" smtClean="0">
                <a:solidFill>
                  <a:srgbClr val="990000"/>
                </a:solidFill>
                <a:latin typeface="+mj-lt"/>
              </a:rPr>
              <a:t>"Участие в разгроме фашизма - самая благородная и великая задача, которая когда-либо стояла перед наукой …".</a:t>
            </a:r>
          </a:p>
          <a:p>
            <a:pPr algn="r" eaLnBrk="1" hangingPunct="1">
              <a:buFont typeface="Wingdings" pitchFamily="2" charset="2"/>
              <a:buNone/>
              <a:defRPr/>
            </a:pPr>
            <a:r>
              <a:rPr lang="ru-RU" b="1" dirty="0" smtClean="0"/>
              <a:t>В.Л.Комаров, </a:t>
            </a:r>
          </a:p>
          <a:p>
            <a:pPr algn="r" eaLnBrk="1" hangingPunct="1">
              <a:buFont typeface="Wingdings" pitchFamily="2" charset="2"/>
              <a:buNone/>
              <a:defRPr/>
            </a:pPr>
            <a:r>
              <a:rPr lang="ru-RU" b="1" dirty="0" smtClean="0"/>
              <a:t>президент АН в годы войны</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idx="4294967295"/>
          </p:nvPr>
        </p:nvSpPr>
        <p:spPr>
          <a:xfrm>
            <a:off x="500063" y="142875"/>
            <a:ext cx="8229600" cy="1066800"/>
          </a:xfrm>
        </p:spPr>
        <p:txBody>
          <a:bodyPr/>
          <a:lstStyle/>
          <a:p>
            <a:pPr algn="ctr">
              <a:defRPr/>
            </a:pPr>
            <a:r>
              <a:rPr lang="ru-RU" sz="2900" dirty="0" smtClean="0">
                <a:solidFill>
                  <a:schemeClr val="accent6"/>
                </a:solidFill>
                <a:latin typeface="Trebuchet MS" pitchFamily="34" charset="0"/>
              </a:rPr>
              <a:t>Всесоюзный Научно-исследовательский Витаминный институт</a:t>
            </a:r>
            <a:endParaRPr lang="ru-RU" dirty="0" smtClean="0">
              <a:solidFill>
                <a:schemeClr val="accent6"/>
              </a:solidFill>
            </a:endParaRPr>
          </a:p>
        </p:txBody>
      </p:sp>
      <p:pic>
        <p:nvPicPr>
          <p:cNvPr id="43011" name="Содержимое 3"/>
          <p:cNvPicPr>
            <a:picLocks noGrp="1" noChangeArrowheads="1"/>
          </p:cNvPicPr>
          <p:nvPr>
            <p:ph idx="4294967295"/>
          </p:nvPr>
        </p:nvPicPr>
        <p:blipFill>
          <a:blip r:embed="rId2"/>
          <a:srcRect/>
          <a:stretch>
            <a:fillRect/>
          </a:stretch>
        </p:blipFill>
        <p:spPr>
          <a:xfrm>
            <a:off x="214313" y="1357313"/>
            <a:ext cx="8705850" cy="5148262"/>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500" y="1071563"/>
            <a:ext cx="2357438"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FFFFFF"/>
                </a:solidFill>
                <a:latin typeface="Georgia" pitchFamily="18" charset="0"/>
              </a:rPr>
              <a:t>Профессор Д.А.Транковский проводил микроскопический анализ сортов древесины для авиационной промышленности и микроскопический анализ материалов – заменителей кожи, необходимых для изготовления кирзовых сапог</a:t>
            </a:r>
            <a:endParaRPr lang="ru-RU">
              <a:solidFill>
                <a:schemeClr val="tx1"/>
              </a:solidFill>
            </a:endParaRPr>
          </a:p>
        </p:txBody>
      </p:sp>
      <p:sp>
        <p:nvSpPr>
          <p:cNvPr id="5" name="Прямоугольник 4"/>
          <p:cNvSpPr/>
          <p:nvPr/>
        </p:nvSpPr>
        <p:spPr>
          <a:xfrm>
            <a:off x="3357563" y="1071563"/>
            <a:ext cx="234315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FF"/>
              </a:solidFill>
              <a:latin typeface="Georgia" pitchFamily="18" charset="0"/>
            </a:endParaRPr>
          </a:p>
          <a:p>
            <a:pPr algn="ctr">
              <a:defRPr/>
            </a:pPr>
            <a:endParaRPr lang="ru-RU" dirty="0">
              <a:solidFill>
                <a:srgbClr val="FFFFFF"/>
              </a:solidFill>
              <a:latin typeface="Georgia" pitchFamily="18" charset="0"/>
            </a:endParaRPr>
          </a:p>
          <a:p>
            <a:pPr algn="ctr">
              <a:defRPr/>
            </a:pPr>
            <a:endParaRPr lang="ru-RU" dirty="0">
              <a:solidFill>
                <a:srgbClr val="FFFFFF"/>
              </a:solidFill>
              <a:latin typeface="Georgia" pitchFamily="18" charset="0"/>
            </a:endParaRPr>
          </a:p>
          <a:p>
            <a:pPr algn="ctr">
              <a:defRPr/>
            </a:pPr>
            <a:endParaRPr lang="ru-RU" dirty="0">
              <a:solidFill>
                <a:srgbClr val="FFFFFF"/>
              </a:solidFill>
              <a:latin typeface="Georgia" pitchFamily="18" charset="0"/>
            </a:endParaRPr>
          </a:p>
          <a:p>
            <a:pPr algn="ctr">
              <a:defRPr/>
            </a:pPr>
            <a:endParaRPr lang="ru-RU" dirty="0">
              <a:solidFill>
                <a:srgbClr val="FFFFFF"/>
              </a:solidFill>
              <a:latin typeface="Georgia" pitchFamily="18" charset="0"/>
            </a:endParaRPr>
          </a:p>
          <a:p>
            <a:pPr algn="ctr">
              <a:defRPr/>
            </a:pPr>
            <a:r>
              <a:rPr lang="ru-RU" dirty="0">
                <a:solidFill>
                  <a:srgbClr val="FFFFFF"/>
                </a:solidFill>
                <a:latin typeface="Georgia" pitchFamily="18" charset="0"/>
              </a:rPr>
              <a:t> Профессор В.В.Алехин с сотрудниками проводил работы по составлению комплекса травянистых растений, обеспечивающих быстрое </a:t>
            </a:r>
            <a:r>
              <a:rPr lang="ru-RU" dirty="0" err="1">
                <a:solidFill>
                  <a:srgbClr val="FFFFFF"/>
                </a:solidFill>
                <a:latin typeface="Georgia" pitchFamily="18" charset="0"/>
              </a:rPr>
              <a:t>задернение</a:t>
            </a:r>
            <a:r>
              <a:rPr lang="ru-RU" dirty="0">
                <a:solidFill>
                  <a:srgbClr val="FFFFFF"/>
                </a:solidFill>
                <a:latin typeface="Georgia" pitchFamily="18" charset="0"/>
              </a:rPr>
              <a:t> аэродромов</a:t>
            </a:r>
            <a:endParaRPr lang="ru-RU" dirty="0">
              <a:solidFill>
                <a:schemeClr val="tx1"/>
              </a:solidFill>
            </a:endParaRPr>
          </a:p>
        </p:txBody>
      </p:sp>
      <p:sp>
        <p:nvSpPr>
          <p:cNvPr id="6" name="Прямоугольник 5"/>
          <p:cNvSpPr/>
          <p:nvPr/>
        </p:nvSpPr>
        <p:spPr>
          <a:xfrm>
            <a:off x="6215063" y="1071563"/>
            <a:ext cx="234315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Georgia" pitchFamily="18" charset="0"/>
            </a:endParaRPr>
          </a:p>
          <a:p>
            <a:pPr algn="ctr">
              <a:defRPr/>
            </a:pPr>
            <a:endParaRPr lang="ru-RU">
              <a:solidFill>
                <a:srgbClr val="FFFFFF"/>
              </a:solidFill>
              <a:latin typeface="Georgia" pitchFamily="18" charset="0"/>
            </a:endParaRPr>
          </a:p>
          <a:p>
            <a:pPr algn="ctr">
              <a:defRPr/>
            </a:pPr>
            <a:endParaRPr lang="ru-RU">
              <a:solidFill>
                <a:srgbClr val="FFFFFF"/>
              </a:solidFill>
              <a:latin typeface="Georgia" pitchFamily="18" charset="0"/>
            </a:endParaRPr>
          </a:p>
          <a:p>
            <a:pPr algn="ctr">
              <a:defRPr/>
            </a:pPr>
            <a:endParaRPr lang="ru-RU">
              <a:solidFill>
                <a:srgbClr val="FFFFFF"/>
              </a:solidFill>
              <a:latin typeface="Georgia" pitchFamily="18" charset="0"/>
            </a:endParaRPr>
          </a:p>
          <a:p>
            <a:pPr algn="ctr">
              <a:defRPr/>
            </a:pPr>
            <a:endParaRPr lang="ru-RU">
              <a:solidFill>
                <a:srgbClr val="FFFFFF"/>
              </a:solidFill>
              <a:latin typeface="Georgia" pitchFamily="18" charset="0"/>
            </a:endParaRPr>
          </a:p>
          <a:p>
            <a:pPr algn="ctr">
              <a:defRPr/>
            </a:pPr>
            <a:endParaRPr lang="ru-RU">
              <a:solidFill>
                <a:srgbClr val="FFFFFF"/>
              </a:solidFill>
              <a:latin typeface="Georgia" pitchFamily="18" charset="0"/>
            </a:endParaRPr>
          </a:p>
          <a:p>
            <a:pPr algn="ctr">
              <a:defRPr/>
            </a:pPr>
            <a:endParaRPr lang="ru-RU">
              <a:solidFill>
                <a:srgbClr val="FFFFFF"/>
              </a:solidFill>
              <a:latin typeface="Georgia" pitchFamily="18" charset="0"/>
            </a:endParaRPr>
          </a:p>
          <a:p>
            <a:pPr algn="ctr">
              <a:defRPr/>
            </a:pPr>
            <a:r>
              <a:rPr lang="ru-RU">
                <a:solidFill>
                  <a:srgbClr val="FFFFFF"/>
                </a:solidFill>
                <a:latin typeface="Georgia" pitchFamily="18" charset="0"/>
              </a:rPr>
              <a:t>Профессор </a:t>
            </a:r>
          </a:p>
          <a:p>
            <a:pPr algn="ctr">
              <a:defRPr/>
            </a:pPr>
            <a:r>
              <a:rPr lang="ru-RU">
                <a:solidFill>
                  <a:srgbClr val="FFFFFF"/>
                </a:solidFill>
                <a:latin typeface="Georgia" pitchFamily="18" charset="0"/>
              </a:rPr>
              <a:t>Марк Викторович Кирзон и научный сотрудник Н.А.Вержбинская исследовали физиологическое действие на организм человека ряда лекарственных трав</a:t>
            </a:r>
            <a:endParaRPr lang="ru-RU">
              <a:solidFill>
                <a:schemeClr val="tx1"/>
              </a:solidFill>
            </a:endParaRPr>
          </a:p>
        </p:txBody>
      </p:sp>
      <p:pic>
        <p:nvPicPr>
          <p:cNvPr id="44037" name="Picture 2" descr="C:\Documents and Settings\Марина\Мои документы\Биологи в годы войны\картинки\Василий Вас.Алехин.jpg"/>
          <p:cNvPicPr>
            <a:picLocks noChangeAspect="1" noChangeArrowheads="1"/>
          </p:cNvPicPr>
          <p:nvPr/>
        </p:nvPicPr>
        <p:blipFill>
          <a:blip r:embed="rId2"/>
          <a:srcRect/>
          <a:stretch>
            <a:fillRect/>
          </a:stretch>
        </p:blipFill>
        <p:spPr bwMode="auto">
          <a:xfrm>
            <a:off x="3714750" y="500063"/>
            <a:ext cx="1643063" cy="2000250"/>
          </a:xfrm>
          <a:prstGeom prst="rect">
            <a:avLst/>
          </a:prstGeom>
          <a:noFill/>
          <a:ln w="9525">
            <a:noFill/>
            <a:miter lim="800000"/>
            <a:headEnd/>
            <a:tailEnd/>
          </a:ln>
        </p:spPr>
      </p:pic>
      <p:pic>
        <p:nvPicPr>
          <p:cNvPr id="44038" name="Picture 3" descr="C:\Documents and Settings\Марина\Мои документы\Биологи в годы войны\картинки\Марк Викторович Кирзон.gif"/>
          <p:cNvPicPr>
            <a:picLocks noChangeAspect="1" noChangeArrowheads="1"/>
          </p:cNvPicPr>
          <p:nvPr/>
        </p:nvPicPr>
        <p:blipFill>
          <a:blip r:embed="rId3"/>
          <a:srcRect b="12999"/>
          <a:stretch>
            <a:fillRect/>
          </a:stretch>
        </p:blipFill>
        <p:spPr bwMode="auto">
          <a:xfrm>
            <a:off x="6572250" y="500063"/>
            <a:ext cx="1695450" cy="207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143000" y="1000125"/>
            <a:ext cx="7143750" cy="4400550"/>
          </a:xfrm>
          <a:prstGeom prst="rect">
            <a:avLst/>
          </a:prstGeom>
          <a:noFill/>
          <a:ln w="9525">
            <a:noFill/>
            <a:miter lim="800000"/>
            <a:headEnd/>
            <a:tailEnd/>
          </a:ln>
        </p:spPr>
        <p:txBody>
          <a:bodyPr anchor="ctr">
            <a:spAutoFit/>
          </a:bodyPr>
          <a:lstStyle/>
          <a:p>
            <a:pPr algn="just"/>
            <a:r>
              <a:rPr lang="ru-RU" sz="2800">
                <a:latin typeface="Georgia" pitchFamily="18" charset="0"/>
              </a:rPr>
              <a:t>	Великая Отечественная Война явилась серьезной проверкой творческих сил нашей биологической науки. Этот трудный экзамен она с честью выдержала. </a:t>
            </a:r>
          </a:p>
          <a:p>
            <a:pPr algn="just"/>
            <a:r>
              <a:rPr lang="ru-RU" sz="2800">
                <a:latin typeface="Georgia" pitchFamily="18" charset="0"/>
              </a:rPr>
              <a:t>	Биологи  продемонстрировали свою силу и способность в короткие сроки использовать научные достижения не только в мирных, но и в оборонных целях.</a:t>
            </a:r>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0188" y="1785938"/>
            <a:ext cx="6500812" cy="2308225"/>
          </a:xfrm>
          <a:prstGeom prst="rect">
            <a:avLst/>
          </a:prstGeom>
          <a:noFill/>
        </p:spPr>
        <p:txBody>
          <a:bodyPr>
            <a:spAutoFit/>
          </a:bodyPr>
          <a:lstStyle/>
          <a:p>
            <a:pPr algn="ctr">
              <a:defRPr/>
            </a:pPr>
            <a:r>
              <a:rPr lang="ru-RU" sz="4800" b="1" dirty="0">
                <a:solidFill>
                  <a:schemeClr val="accent6"/>
                </a:solidFill>
                <a:latin typeface="+mj-lt"/>
              </a:rPr>
              <a:t>Ученые-химики в период Великой Отечественной Войны</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214290"/>
            <a:ext cx="5944743" cy="1200329"/>
          </a:xfrm>
          <a:prstGeom prst="rect">
            <a:avLst/>
          </a:prstGeom>
        </p:spPr>
        <p:txBody>
          <a:bodyPr>
            <a:spAutoFit/>
          </a:bodyPr>
          <a:lstStyle/>
          <a:p>
            <a:pPr fontAlgn="auto">
              <a:spcBef>
                <a:spcPts val="0"/>
              </a:spcBef>
              <a:spcAft>
                <a:spcPts val="0"/>
              </a:spcAft>
              <a:defRPr/>
            </a:pPr>
            <a:r>
              <a:rPr lang="ru-RU" sz="3600" dirty="0">
                <a:ln w="18000">
                  <a:solidFill>
                    <a:schemeClr val="accent2">
                      <a:satMod val="140000"/>
                    </a:schemeClr>
                  </a:solidFill>
                  <a:prstDash val="solid"/>
                  <a:miter lim="800000"/>
                </a:ln>
                <a:solidFill>
                  <a:srgbClr val="FF0000"/>
                </a:solidFill>
                <a:latin typeface="Times New Roman" pitchFamily="18" charset="0"/>
                <a:cs typeface="Times New Roman" pitchFamily="18" charset="0"/>
              </a:rPr>
              <a:t>Александр Евгеньевич </a:t>
            </a:r>
          </a:p>
          <a:p>
            <a:pPr fontAlgn="auto">
              <a:spcBef>
                <a:spcPts val="0"/>
              </a:spcBef>
              <a:spcAft>
                <a:spcPts val="0"/>
              </a:spcAft>
              <a:defRPr/>
            </a:pPr>
            <a:r>
              <a:rPr lang="ru-RU" sz="3600" dirty="0">
                <a:ln w="18000">
                  <a:solidFill>
                    <a:schemeClr val="accent2">
                      <a:satMod val="140000"/>
                    </a:schemeClr>
                  </a:solidFill>
                  <a:prstDash val="solid"/>
                  <a:miter lim="800000"/>
                </a:ln>
                <a:solidFill>
                  <a:srgbClr val="FF0000"/>
                </a:solidFill>
                <a:latin typeface="Times New Roman" pitchFamily="18" charset="0"/>
                <a:cs typeface="Times New Roman" pitchFamily="18" charset="0"/>
              </a:rPr>
              <a:t>Ферсман (1883 – 1945)</a:t>
            </a:r>
          </a:p>
        </p:txBody>
      </p:sp>
      <p:sp>
        <p:nvSpPr>
          <p:cNvPr id="47107" name="Rectangle 1"/>
          <p:cNvSpPr>
            <a:spLocks noChangeArrowheads="1"/>
          </p:cNvSpPr>
          <p:nvPr/>
        </p:nvSpPr>
        <p:spPr bwMode="auto">
          <a:xfrm>
            <a:off x="714375" y="1500188"/>
            <a:ext cx="5295900" cy="4832350"/>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ru-RU" sz="2200">
                <a:latin typeface="Times New Roman" pitchFamily="18" charset="0"/>
                <a:cs typeface="Times New Roman" pitchFamily="18" charset="0"/>
              </a:rPr>
              <a:t>Александр Евгеньевич, несмотря на свой преклонный возраст, помогал фронту, организуя поиски стратегического минерального сырья, разрабатывая методы его скорейшей переработки для неотложных нужд страны. Ферсман не раз говорил, что его жизнь – это история любви к камню. За период ВОВ были выявлены оловянные месторождения на Дальнем Востоке, вольфрамовые и свинцовые  - в Средней Азии, медно – колчедановые и бокситовые – на Среднем Урале.</a:t>
            </a:r>
          </a:p>
        </p:txBody>
      </p:sp>
      <p:pic>
        <p:nvPicPr>
          <p:cNvPr id="6" name="Рисунок 7" descr="А.Е.Ферсман (1883–1945)"/>
          <p:cNvPicPr>
            <a:picLocks noChangeAspect="1" noChangeArrowheads="1"/>
          </p:cNvPicPr>
          <p:nvPr/>
        </p:nvPicPr>
        <p:blipFill>
          <a:blip r:embed="rId2" cstate="print">
            <a:extLst>
              <a:ext uri="{28A0092B-C50C-407E-A947-70E740481C1C}"/>
            </a:extLst>
          </a:blip>
          <a:srcRect/>
          <a:stretch>
            <a:fillRect/>
          </a:stretch>
        </p:blipFill>
        <p:spPr bwMode="auto">
          <a:xfrm>
            <a:off x="6666155" y="836712"/>
            <a:ext cx="2000264" cy="2485177"/>
          </a:xfrm>
          <a:prstGeom prst="roundRect">
            <a:avLst>
              <a:gd name="adj" fmla="val 8594"/>
            </a:avLst>
          </a:prstGeom>
          <a:solidFill>
            <a:srgbClr val="FFFFFF">
              <a:shade val="85000"/>
            </a:srgbClr>
          </a:solidFill>
          <a:ln>
            <a:noFill/>
          </a:ln>
          <a:effectLst/>
        </p:spPr>
      </p:pic>
      <p:pic>
        <p:nvPicPr>
          <p:cNvPr id="7" name="Рисунок 6" descr="i.jpg"/>
          <p:cNvPicPr>
            <a:picLocks noChangeAspect="1"/>
          </p:cNvPicPr>
          <p:nvPr/>
        </p:nvPicPr>
        <p:blipFill>
          <a:blip r:embed="rId3">
            <a:extLst>
              <a:ext uri="{28A0092B-C50C-407E-A947-70E740481C1C}"/>
            </a:extLst>
          </a:blip>
          <a:stretch>
            <a:fillRect/>
          </a:stretch>
        </p:blipFill>
        <p:spPr>
          <a:xfrm>
            <a:off x="5868144" y="3638587"/>
            <a:ext cx="2939706" cy="22145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357188"/>
            <a:ext cx="6408738" cy="1200150"/>
          </a:xfrm>
          <a:prstGeom prst="rect">
            <a:avLst/>
          </a:prstGeom>
          <a:noFill/>
        </p:spPr>
        <p:txBody>
          <a:bodyPr>
            <a:spAutoFit/>
          </a:bodyPr>
          <a:lstStyle/>
          <a:p>
            <a:pP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Александр Владимирович </a:t>
            </a:r>
          </a:p>
          <a:p>
            <a:pP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Палладин (1885 – 1972)</a:t>
            </a:r>
          </a:p>
        </p:txBody>
      </p:sp>
      <p:sp>
        <p:nvSpPr>
          <p:cNvPr id="48131" name="TextBox 3"/>
          <p:cNvSpPr txBox="1">
            <a:spLocks noChangeArrowheads="1"/>
          </p:cNvSpPr>
          <p:nvPr/>
        </p:nvSpPr>
        <p:spPr bwMode="auto">
          <a:xfrm>
            <a:off x="214313" y="1785938"/>
            <a:ext cx="6121400" cy="4494212"/>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Академик Александр Владимирович Палладин синтезировал  аналог витамина К – викасол – эффективное средство при кровотечениях. </a:t>
            </a:r>
          </a:p>
          <a:p>
            <a:r>
              <a:rPr lang="ru-RU" sz="2200">
                <a:latin typeface="Times New Roman" pitchFamily="18" charset="0"/>
                <a:cs typeface="Times New Roman" pitchFamily="18" charset="0"/>
              </a:rPr>
              <a:t>Ученые МГУ в январе 1942 г разработали и внедрили в медицинскую практику препарат для ускорения свертывания крови – фермент тромбин. Он расширил возможности хирургов при операциях. </a:t>
            </a:r>
          </a:p>
          <a:p>
            <a:r>
              <a:rPr lang="ru-RU" sz="2200">
                <a:latin typeface="Times New Roman" pitchFamily="18" charset="0"/>
                <a:cs typeface="Times New Roman" pitchFamily="18" charset="0"/>
              </a:rPr>
              <a:t>Много жизней спас бальзам</a:t>
            </a:r>
            <a:r>
              <a:rPr lang="ru-RU" sz="2200" b="1">
                <a:solidFill>
                  <a:srgbClr val="FF0000"/>
                </a:solidFill>
                <a:latin typeface="Times New Roman" pitchFamily="18" charset="0"/>
                <a:cs typeface="Times New Roman" pitchFamily="18" charset="0"/>
              </a:rPr>
              <a:t> Михаила Федоровича  Шостаковского. </a:t>
            </a:r>
            <a:r>
              <a:rPr lang="ru-RU" sz="2200">
                <a:latin typeface="Times New Roman" pitchFamily="18" charset="0"/>
                <a:cs typeface="Times New Roman" pitchFamily="18" charset="0"/>
              </a:rPr>
              <a:t>Полученный на основе полимеризации виниловых эфиров, он оказался прекрасным противовоспалительным средством и не давал побочных эффектов.</a:t>
            </a:r>
          </a:p>
        </p:txBody>
      </p:sp>
      <p:pic>
        <p:nvPicPr>
          <p:cNvPr id="6" name="Рисунок 5" descr="А.В.Палладин.jpg"/>
          <p:cNvPicPr>
            <a:picLocks noChangeAspect="1"/>
          </p:cNvPicPr>
          <p:nvPr/>
        </p:nvPicPr>
        <p:blipFill>
          <a:blip r:embed="rId2">
            <a:extLst>
              <a:ext uri="{28A0092B-C50C-407E-A947-70E740481C1C}"/>
            </a:extLst>
          </a:blip>
          <a:stretch>
            <a:fillRect/>
          </a:stretch>
        </p:blipFill>
        <p:spPr>
          <a:xfrm>
            <a:off x="6572264" y="857232"/>
            <a:ext cx="1785950" cy="2405566"/>
          </a:xfrm>
          <a:prstGeom prst="roundRect">
            <a:avLst>
              <a:gd name="adj" fmla="val 8594"/>
            </a:avLst>
          </a:prstGeom>
          <a:solidFill>
            <a:srgbClr val="FFFFFF">
              <a:shade val="85000"/>
            </a:srgbClr>
          </a:solidFill>
          <a:ln>
            <a:noFill/>
          </a:ln>
          <a:effectLst/>
        </p:spPr>
      </p:pic>
      <p:pic>
        <p:nvPicPr>
          <p:cNvPr id="7" name="Рисунок 6" descr="320x320_40c5c8ac-eb1b-11de-acf1-000e0ce43f08_6ead8077-dcd7-11df-b58e-00237dd1d602.jpeg"/>
          <p:cNvPicPr>
            <a:picLocks noChangeAspect="1"/>
          </p:cNvPicPr>
          <p:nvPr/>
        </p:nvPicPr>
        <p:blipFill>
          <a:blip r:embed="rId3" cstate="email">
            <a:extLst>
              <a:ext uri="{28A0092B-C50C-407E-A947-70E740481C1C}"/>
            </a:extLst>
          </a:blip>
          <a:stretch>
            <a:fillRect/>
          </a:stretch>
        </p:blipFill>
        <p:spPr>
          <a:xfrm>
            <a:off x="6286512" y="3786190"/>
            <a:ext cx="2547934" cy="25479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214290"/>
            <a:ext cx="6768752" cy="1200329"/>
          </a:xfrm>
          <a:prstGeom prst="rect">
            <a:avLst/>
          </a:prstGeom>
        </p:spPr>
        <p:txBody>
          <a:bodyPr>
            <a:spAutoFit/>
          </a:bodyPr>
          <a:lstStyle/>
          <a:p>
            <a:pPr fontAlgn="auto">
              <a:spcBef>
                <a:spcPts val="0"/>
              </a:spcBef>
              <a:spcAft>
                <a:spcPts val="0"/>
              </a:spcAft>
              <a:defRPr/>
            </a:pPr>
            <a:r>
              <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Александр </a:t>
            </a:r>
            <a:r>
              <a:rPr lang="ru-RU" sz="3600" dirty="0" err="1">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Ерминингельдович</a:t>
            </a:r>
            <a:endPar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endParaRPr>
          </a:p>
          <a:p>
            <a:pPr fontAlgn="auto">
              <a:spcBef>
                <a:spcPts val="0"/>
              </a:spcBef>
              <a:spcAft>
                <a:spcPts val="0"/>
              </a:spcAft>
              <a:defRPr/>
            </a:pPr>
            <a:r>
              <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Арбузов  (1877 – 1968)</a:t>
            </a:r>
          </a:p>
        </p:txBody>
      </p:sp>
      <p:sp>
        <p:nvSpPr>
          <p:cNvPr id="49155" name="Rectangle 1"/>
          <p:cNvSpPr>
            <a:spLocks noChangeArrowheads="1"/>
          </p:cNvSpPr>
          <p:nvPr/>
        </p:nvSpPr>
        <p:spPr bwMode="auto">
          <a:xfrm>
            <a:off x="500063" y="1643063"/>
            <a:ext cx="5572125" cy="4832350"/>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Выдающийся ученый, основоположник одного из новейших направлений науки – химии фосфорорганических соединений. Исследования Арбузова в годы войны были всецело посвящены нуждам обороны и медицины. Так, в марте 1943 г. Арбузов в своей лаборатории получил 3,6-диаминофталимида. Оказалось, что этот препарат обладает ценными свойствами в отношении флуоресценции и адсорбции, его использовали для изготовления нового оборонного оптического прибора в  танковых частях  для обнаружения врага на далеком расстоянии. </a:t>
            </a:r>
          </a:p>
        </p:txBody>
      </p:sp>
      <p:pic>
        <p:nvPicPr>
          <p:cNvPr id="6" name="Рисунок 2" descr="А.Е.Арбузов (1877–1968)"/>
          <p:cNvPicPr>
            <a:picLocks noChangeAspect="1" noChangeArrowheads="1"/>
          </p:cNvPicPr>
          <p:nvPr/>
        </p:nvPicPr>
        <p:blipFill>
          <a:blip r:embed="rId2" cstate="print">
            <a:extLst>
              <a:ext uri="{28A0092B-C50C-407E-A947-70E740481C1C}"/>
            </a:extLst>
          </a:blip>
          <a:srcRect/>
          <a:stretch>
            <a:fillRect/>
          </a:stretch>
        </p:blipFill>
        <p:spPr bwMode="auto">
          <a:xfrm>
            <a:off x="6500826" y="1071546"/>
            <a:ext cx="1857388" cy="2401472"/>
          </a:xfrm>
          <a:prstGeom prst="roundRect">
            <a:avLst>
              <a:gd name="adj" fmla="val 8594"/>
            </a:avLst>
          </a:prstGeom>
          <a:solidFill>
            <a:srgbClr val="FFFFFF">
              <a:shade val="85000"/>
            </a:srgbClr>
          </a:solidFill>
          <a:ln>
            <a:noFill/>
          </a:ln>
          <a:effectLst/>
        </p:spPr>
      </p:pic>
      <p:pic>
        <p:nvPicPr>
          <p:cNvPr id="7" name="Рисунок 6" descr="Т-34 привал.jpg"/>
          <p:cNvPicPr>
            <a:picLocks noChangeAspect="1"/>
          </p:cNvPicPr>
          <p:nvPr/>
        </p:nvPicPr>
        <p:blipFill>
          <a:blip r:embed="rId3" cstate="email">
            <a:extLst>
              <a:ext uri="{28A0092B-C50C-407E-A947-70E740481C1C}"/>
            </a:extLst>
          </a:blip>
          <a:srcRect/>
          <a:stretch>
            <a:fillRect/>
          </a:stretch>
        </p:blipFill>
        <p:spPr>
          <a:xfrm>
            <a:off x="5786414" y="4071942"/>
            <a:ext cx="3357586" cy="16430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sm1.jpg"/>
          <p:cNvPicPr>
            <a:picLocks noChangeAspect="1"/>
          </p:cNvPicPr>
          <p:nvPr/>
        </p:nvPicPr>
        <p:blipFill>
          <a:blip r:embed="rId2" cstate="email">
            <a:extLst>
              <a:ext uri="{28A0092B-C50C-407E-A947-70E740481C1C}"/>
            </a:extLst>
          </a:blip>
          <a:srcRect/>
          <a:stretch>
            <a:fillRect/>
          </a:stretch>
        </p:blipFill>
        <p:spPr>
          <a:xfrm>
            <a:off x="1071538" y="883690"/>
            <a:ext cx="1928826"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786188" y="857250"/>
            <a:ext cx="3857625" cy="2308225"/>
          </a:xfrm>
          <a:prstGeom prst="rect">
            <a:avLst/>
          </a:prstGeom>
          <a:noFill/>
        </p:spPr>
        <p:txBody>
          <a:bodyPr>
            <a:spAutoFit/>
          </a:bodyPr>
          <a:lstStyle/>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Александр Николаевич</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Несмеянов</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(1899 – 1980)</a:t>
            </a:r>
          </a:p>
        </p:txBody>
      </p:sp>
      <p:sp>
        <p:nvSpPr>
          <p:cNvPr id="50180" name="TextBox 4"/>
          <p:cNvSpPr txBox="1">
            <a:spLocks noChangeArrowheads="1"/>
          </p:cNvSpPr>
          <p:nvPr/>
        </p:nvSpPr>
        <p:spPr bwMode="auto">
          <a:xfrm>
            <a:off x="571500" y="3714750"/>
            <a:ext cx="8215313" cy="2800350"/>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Александр Николаевич Несмеянов – один из создателей научного направления – химии металлоорганических. Органические соединения ртути, олова, свинца, сурьмы. Мышьяка, висмута и др. применяются в качестве антидетонаторов, инсектицидов, лекарственных препаратов, синтетических высококачественных материалов. Несмеянов разработал методы ароматизации органических соединений, используемых в оборонной промышленности.</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285728"/>
            <a:ext cx="5584134" cy="1200329"/>
          </a:xfrm>
          <a:prstGeom prst="rect">
            <a:avLst/>
          </a:prstGeom>
        </p:spPr>
        <p:txBody>
          <a:bodyPr>
            <a:spAutoFit/>
          </a:bodyPr>
          <a:lstStyle/>
          <a:p>
            <a:pPr fontAlgn="auto">
              <a:spcBef>
                <a:spcPts val="0"/>
              </a:spcBef>
              <a:spcAft>
                <a:spcPts val="0"/>
              </a:spcAft>
              <a:defRPr/>
            </a:pPr>
            <a:r>
              <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Николай Дмитриевич</a:t>
            </a:r>
          </a:p>
          <a:p>
            <a:pPr fontAlgn="auto">
              <a:spcBef>
                <a:spcPts val="0"/>
              </a:spcBef>
              <a:spcAft>
                <a:spcPts val="0"/>
              </a:spcAft>
              <a:defRPr/>
            </a:pPr>
            <a:r>
              <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 Зелинский (1861 – 1953)</a:t>
            </a:r>
          </a:p>
        </p:txBody>
      </p:sp>
      <p:sp>
        <p:nvSpPr>
          <p:cNvPr id="51203" name="Rectangle 1"/>
          <p:cNvSpPr>
            <a:spLocks noChangeArrowheads="1"/>
          </p:cNvSpPr>
          <p:nvPr/>
        </p:nvSpPr>
        <p:spPr bwMode="auto">
          <a:xfrm>
            <a:off x="500063" y="1571625"/>
            <a:ext cx="7000875" cy="5286375"/>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С именем Зелинского связана целая эпоха в истории отечественной химии. Обладая творческой силой мысли и будучи патриотом своей Родины, Зелинский вошел в ее историю как деятель науки, который в критические моменты исторических судеб своей страны без колебания становился на ее защиту. Так было в истории с противогазом в первую мировую войну, с синтетическим бензином в гражданскую и авиационным топливом в Великую Отечественную войну. Зелинский в период 1941–1945 гг. – это не просто химик-исследователь, он был уже славой едва ли не самой большой в стране научной школы, исследования которой были направлены на разработку способов получения высокооктанового топлива для авиации, мономеров для синтетического каучука.</a:t>
            </a:r>
          </a:p>
        </p:txBody>
      </p:sp>
      <p:pic>
        <p:nvPicPr>
          <p:cNvPr id="6" name="Рисунок 4" descr="Н.Д.Зелинский (1861–1953)"/>
          <p:cNvPicPr>
            <a:picLocks noChangeAspect="1" noChangeArrowheads="1"/>
          </p:cNvPicPr>
          <p:nvPr/>
        </p:nvPicPr>
        <p:blipFill>
          <a:blip r:embed="rId2" cstate="print">
            <a:extLst>
              <a:ext uri="{28A0092B-C50C-407E-A947-70E740481C1C}"/>
            </a:extLst>
          </a:blip>
          <a:srcRect/>
          <a:stretch>
            <a:fillRect/>
          </a:stretch>
        </p:blipFill>
        <p:spPr bwMode="auto">
          <a:xfrm>
            <a:off x="7348709" y="0"/>
            <a:ext cx="1795291"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857232"/>
            <a:ext cx="3929090" cy="2308324"/>
          </a:xfrm>
          <a:prstGeom prst="rect">
            <a:avLst/>
          </a:prstGeom>
        </p:spPr>
        <p:txBody>
          <a:bodyPr>
            <a:spAutoFit/>
          </a:bodyPr>
          <a:lstStyle/>
          <a:p>
            <a:pPr algn="ctr" fontAlgn="auto">
              <a:spcBef>
                <a:spcPts val="0"/>
              </a:spcBef>
              <a:spcAft>
                <a:spcPts val="0"/>
              </a:spcAft>
              <a:defRPr/>
            </a:pPr>
            <a:r>
              <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Сергей </a:t>
            </a:r>
          </a:p>
          <a:p>
            <a:pPr algn="ctr" fontAlgn="auto">
              <a:spcBef>
                <a:spcPts val="0"/>
              </a:spcBef>
              <a:spcAft>
                <a:spcPts val="0"/>
              </a:spcAft>
              <a:defRPr/>
            </a:pPr>
            <a:r>
              <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Семенович </a:t>
            </a:r>
          </a:p>
          <a:p>
            <a:pPr algn="ctr" fontAlgn="auto">
              <a:spcBef>
                <a:spcPts val="0"/>
              </a:spcBef>
              <a:spcAft>
                <a:spcPts val="0"/>
              </a:spcAft>
              <a:defRPr/>
            </a:pPr>
            <a:r>
              <a:rPr lang="ru-RU" sz="3600" dirty="0" err="1">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Наметкин</a:t>
            </a:r>
            <a:endPar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endParaRPr>
          </a:p>
          <a:p>
            <a:pPr algn="ctr" fontAlgn="auto">
              <a:spcBef>
                <a:spcPts val="0"/>
              </a:spcBef>
              <a:spcAft>
                <a:spcPts val="0"/>
              </a:spcAft>
              <a:defRPr/>
            </a:pPr>
            <a:r>
              <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(1876 – 1950) </a:t>
            </a:r>
          </a:p>
        </p:txBody>
      </p:sp>
      <p:sp>
        <p:nvSpPr>
          <p:cNvPr id="52227" name="Rectangle 1"/>
          <p:cNvSpPr>
            <a:spLocks noChangeArrowheads="1"/>
          </p:cNvSpPr>
          <p:nvPr/>
        </p:nvSpPr>
        <p:spPr bwMode="auto">
          <a:xfrm>
            <a:off x="571500" y="3643313"/>
            <a:ext cx="7786688" cy="2124075"/>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Является одним из основоположников нефтехимической науки. Он успешно работал в области синтеза новых металлорганических соединений, отравляющих и взрывчатых веществ. Сергей Семенович отдал во время войны много сил для развития производства моторных топлив и масел, занимался вопросами химической защиты.</a:t>
            </a:r>
          </a:p>
        </p:txBody>
      </p:sp>
      <p:pic>
        <p:nvPicPr>
          <p:cNvPr id="6" name="Рисунок 42" descr="С.С.Наметкин (1876–1950)"/>
          <p:cNvPicPr>
            <a:picLocks noChangeAspect="1" noChangeArrowheads="1"/>
          </p:cNvPicPr>
          <p:nvPr/>
        </p:nvPicPr>
        <p:blipFill>
          <a:blip r:embed="rId2" cstate="print">
            <a:extLst>
              <a:ext uri="{28A0092B-C50C-407E-A947-70E740481C1C}"/>
            </a:extLst>
          </a:blip>
          <a:srcRect/>
          <a:stretch>
            <a:fillRect/>
          </a:stretch>
        </p:blipFill>
        <p:spPr bwMode="auto">
          <a:xfrm>
            <a:off x="6286512" y="714356"/>
            <a:ext cx="1857388" cy="255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algn="ctr" eaLnBrk="1" hangingPunct="1"/>
            <a:r>
              <a:rPr lang="ru-RU" sz="6600" smtClean="0">
                <a:solidFill>
                  <a:schemeClr val="accent2"/>
                </a:solidFill>
              </a:rPr>
              <a:t>1943 г. </a:t>
            </a:r>
          </a:p>
        </p:txBody>
      </p:sp>
      <p:pic>
        <p:nvPicPr>
          <p:cNvPr id="7171" name="Picture 2"/>
          <p:cNvPicPr>
            <a:picLocks noGrp="1" noChangeAspect="1" noChangeArrowheads="1"/>
          </p:cNvPicPr>
          <p:nvPr>
            <p:ph idx="1"/>
          </p:nvPr>
        </p:nvPicPr>
        <p:blipFill>
          <a:blip r:embed="rId2"/>
          <a:srcRect/>
          <a:stretch>
            <a:fillRect/>
          </a:stretch>
        </p:blipFill>
        <p:spPr>
          <a:xfrm>
            <a:off x="785813" y="1643063"/>
            <a:ext cx="8072437" cy="5019675"/>
          </a:xfrm>
          <a:noFill/>
        </p:spPr>
      </p:pic>
      <p:sp>
        <p:nvSpPr>
          <p:cNvPr id="5" name="Прямоугольник 4"/>
          <p:cNvSpPr/>
          <p:nvPr/>
        </p:nvSpPr>
        <p:spPr>
          <a:xfrm>
            <a:off x="1000125" y="1571625"/>
            <a:ext cx="7786688" cy="4524375"/>
          </a:xfrm>
          <a:prstGeom prst="rect">
            <a:avLst/>
          </a:prstGeom>
        </p:spPr>
        <p:txBody>
          <a:bodyPr>
            <a:spAutoFit/>
          </a:bodyPr>
          <a:lstStyle/>
          <a:p>
            <a:pPr>
              <a:defRPr/>
            </a:pPr>
            <a:r>
              <a:rPr lang="ru-RU" sz="3200" b="1" dirty="0">
                <a:solidFill>
                  <a:srgbClr val="FF0000"/>
                </a:solidFill>
                <a:latin typeface="+mj-lt"/>
              </a:rPr>
              <a:t>Военная промышленность Советского Союза дала фронту:</a:t>
            </a:r>
          </a:p>
          <a:p>
            <a:pPr>
              <a:defRPr/>
            </a:pPr>
            <a:r>
              <a:rPr lang="ru-RU" sz="3200" b="1" dirty="0">
                <a:solidFill>
                  <a:srgbClr val="FF0000"/>
                </a:solidFill>
                <a:latin typeface="+mj-lt"/>
              </a:rPr>
              <a:t>29,9 тыс. самолетов</a:t>
            </a:r>
          </a:p>
          <a:p>
            <a:pPr>
              <a:defRPr/>
            </a:pPr>
            <a:r>
              <a:rPr lang="ru-RU" sz="3200" b="1" dirty="0">
                <a:solidFill>
                  <a:srgbClr val="FF0000"/>
                </a:solidFill>
                <a:latin typeface="+mj-lt"/>
              </a:rPr>
              <a:t> 24,1 тыс. танков</a:t>
            </a:r>
          </a:p>
          <a:p>
            <a:pPr>
              <a:defRPr/>
            </a:pPr>
            <a:r>
              <a:rPr lang="ru-RU" sz="3200" b="1" dirty="0">
                <a:solidFill>
                  <a:srgbClr val="FF0000"/>
                </a:solidFill>
                <a:latin typeface="+mj-lt"/>
              </a:rPr>
              <a:t> 130,3 тыс. орудий всех </a:t>
            </a:r>
          </a:p>
          <a:p>
            <a:pPr>
              <a:defRPr/>
            </a:pPr>
            <a:endParaRPr lang="ru-RU" sz="3200" b="1" dirty="0">
              <a:solidFill>
                <a:srgbClr val="FF0000"/>
              </a:solidFill>
              <a:latin typeface="+mj-lt"/>
            </a:endParaRPr>
          </a:p>
          <a:p>
            <a:pPr>
              <a:defRPr/>
            </a:pPr>
            <a:endParaRPr lang="ru-RU" sz="3200" b="1" dirty="0">
              <a:solidFill>
                <a:srgbClr val="FF0000"/>
              </a:solidFill>
              <a:latin typeface="+mj-lt"/>
            </a:endParaRPr>
          </a:p>
          <a:p>
            <a:pPr>
              <a:defRPr/>
            </a:pPr>
            <a:r>
              <a:rPr lang="ru-RU" sz="3200" b="1" dirty="0">
                <a:solidFill>
                  <a:srgbClr val="FF0000"/>
                </a:solidFill>
                <a:latin typeface="+mj-lt"/>
              </a:rPr>
              <a:t>и превзошла Германию по производству основных видов боевой техники, оружия</a:t>
            </a:r>
            <a:r>
              <a:rPr lang="ru-RU" sz="2800" b="1" dirty="0">
                <a:solidFill>
                  <a:srgbClr val="FF0000"/>
                </a:solidFill>
                <a:latin typeface="+mj-lt"/>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14290"/>
            <a:ext cx="6480720" cy="1200329"/>
          </a:xfrm>
          <a:prstGeom prst="rect">
            <a:avLst/>
          </a:prstGeom>
        </p:spPr>
        <p:txBody>
          <a:bodyPr>
            <a:spAutoFit/>
          </a:bodyPr>
          <a:lstStyle/>
          <a:p>
            <a:pPr algn="ctr" fontAlgn="auto">
              <a:spcBef>
                <a:spcPts val="0"/>
              </a:spcBef>
              <a:spcAft>
                <a:spcPts val="0"/>
              </a:spcAft>
              <a:defRPr/>
            </a:pPr>
            <a:r>
              <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Николай Николаевич </a:t>
            </a:r>
          </a:p>
          <a:p>
            <a:pPr algn="ctr" fontAlgn="auto">
              <a:spcBef>
                <a:spcPts val="0"/>
              </a:spcBef>
              <a:spcAft>
                <a:spcPts val="0"/>
              </a:spcAft>
              <a:defRPr/>
            </a:pPr>
            <a:r>
              <a:rPr lang="ru-RU" sz="3600" dirty="0">
                <a:ln w="18000">
                  <a:solidFill>
                    <a:schemeClr val="accent2">
                      <a:satMod val="140000"/>
                    </a:schemeClr>
                  </a:solidFill>
                  <a:prstDash val="solid"/>
                  <a:miter lim="800000"/>
                </a:ln>
                <a:solidFill>
                  <a:schemeClr val="accent2"/>
                </a:solidFill>
                <a:latin typeface="Times New Roman" pitchFamily="18" charset="0"/>
                <a:cs typeface="Times New Roman" pitchFamily="18" charset="0"/>
              </a:rPr>
              <a:t>Семенов (1896 -1986)</a:t>
            </a:r>
          </a:p>
        </p:txBody>
      </p:sp>
      <p:pic>
        <p:nvPicPr>
          <p:cNvPr id="5" name="Рисунок 5" descr="Н.Н.Семенов (1896–1986)"/>
          <p:cNvPicPr>
            <a:picLocks noChangeAspect="1" noChangeArrowheads="1"/>
          </p:cNvPicPr>
          <p:nvPr/>
        </p:nvPicPr>
        <p:blipFill>
          <a:blip r:embed="rId2" cstate="print">
            <a:extLst>
              <a:ext uri="{28A0092B-C50C-407E-A947-70E740481C1C}"/>
            </a:extLst>
          </a:blip>
          <a:srcRect/>
          <a:stretch>
            <a:fillRect/>
          </a:stretch>
        </p:blipFill>
        <p:spPr bwMode="auto">
          <a:xfrm>
            <a:off x="6072197" y="357166"/>
            <a:ext cx="2786083" cy="3714776"/>
          </a:xfrm>
          <a:prstGeom prst="roundRect">
            <a:avLst>
              <a:gd name="adj" fmla="val 8594"/>
            </a:avLst>
          </a:prstGeom>
          <a:solidFill>
            <a:srgbClr val="FFFFFF">
              <a:shade val="85000"/>
            </a:srgbClr>
          </a:solidFill>
          <a:ln>
            <a:noFill/>
          </a:ln>
          <a:effectLst/>
        </p:spPr>
      </p:pic>
      <p:pic>
        <p:nvPicPr>
          <p:cNvPr id="6" name="Рисунок 5" descr="v12.gif"/>
          <p:cNvPicPr>
            <a:picLocks noChangeAspect="1"/>
          </p:cNvPicPr>
          <p:nvPr/>
        </p:nvPicPr>
        <p:blipFill>
          <a:blip r:embed="rId3" cstate="print">
            <a:extLst>
              <a:ext uri="{28A0092B-C50C-407E-A947-70E740481C1C}"/>
            </a:extLst>
          </a:blip>
          <a:srcRect b="18028"/>
          <a:stretch>
            <a:fillRect/>
          </a:stretch>
        </p:blipFill>
        <p:spPr>
          <a:xfrm>
            <a:off x="6063570" y="4929198"/>
            <a:ext cx="3080430" cy="1734539"/>
          </a:xfrm>
          <a:prstGeom prst="rect">
            <a:avLst/>
          </a:prstGeom>
          <a:ln>
            <a:noFill/>
          </a:ln>
          <a:effectLst>
            <a:softEdge rad="112500"/>
          </a:effectLst>
        </p:spPr>
      </p:pic>
      <p:sp>
        <p:nvSpPr>
          <p:cNvPr id="53253" name="Rectangle 1"/>
          <p:cNvSpPr>
            <a:spLocks noChangeArrowheads="1"/>
          </p:cNvSpPr>
          <p:nvPr/>
        </p:nvSpPr>
        <p:spPr bwMode="auto">
          <a:xfrm>
            <a:off x="642938" y="1714500"/>
            <a:ext cx="5222875" cy="4494213"/>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Вклад академика Семенова в обеспечение победы в войне всецело определялся разработанной им теорией цепных разветвленных реакций. Исследования процессов взрыва, горения, детонации, проводимые Семеновым с сотрудниками, уже в начале 1940-х гг. привели к выдающимся результатам. Новые достижения во время войны в том или ином виде использовались в производстве патронов, артиллерийских снарядов, взрывчатых веществ, зажигательных смесей для огнеметов.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214290"/>
            <a:ext cx="6000776" cy="1077218"/>
          </a:xfrm>
          <a:prstGeom prst="rect">
            <a:avLst/>
          </a:prstGeom>
        </p:spPr>
        <p:txBody>
          <a:bodyPr>
            <a:spAutoFit/>
          </a:bodyPr>
          <a:lstStyle/>
          <a:p>
            <a:pPr fontAlgn="auto">
              <a:spcBef>
                <a:spcPts val="0"/>
              </a:spcBef>
              <a:spcAft>
                <a:spcPts val="0"/>
              </a:spcAft>
              <a:defRPr/>
            </a:pPr>
            <a:r>
              <a:rPr lang="ru-RU" sz="32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Семен Исаакович </a:t>
            </a:r>
          </a:p>
          <a:p>
            <a:pPr fontAlgn="auto">
              <a:spcBef>
                <a:spcPts val="0"/>
              </a:spcBef>
              <a:spcAft>
                <a:spcPts val="0"/>
              </a:spcAft>
              <a:defRPr/>
            </a:pPr>
            <a:r>
              <a:rPr lang="ru-RU" sz="3200" b="1" dirty="0" err="1">
                <a:ln w="18000">
                  <a:solidFill>
                    <a:schemeClr val="accent2">
                      <a:satMod val="140000"/>
                    </a:schemeClr>
                  </a:solidFill>
                  <a:prstDash val="solid"/>
                  <a:miter lim="800000"/>
                </a:ln>
                <a:solidFill>
                  <a:srgbClr val="C00000"/>
                </a:solidFill>
                <a:latin typeface="Times New Roman" pitchFamily="18" charset="0"/>
                <a:cs typeface="Times New Roman" pitchFamily="18" charset="0"/>
              </a:rPr>
              <a:t>Вольфкович</a:t>
            </a:r>
            <a:r>
              <a:rPr lang="ru-RU" sz="32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 (1896 – 1980)</a:t>
            </a:r>
          </a:p>
        </p:txBody>
      </p:sp>
      <p:sp>
        <p:nvSpPr>
          <p:cNvPr id="54275" name="Rectangle 1"/>
          <p:cNvSpPr>
            <a:spLocks noChangeArrowheads="1"/>
          </p:cNvSpPr>
          <p:nvPr/>
        </p:nvSpPr>
        <p:spPr bwMode="auto">
          <a:xfrm>
            <a:off x="857250" y="1643063"/>
            <a:ext cx="5572125" cy="4494212"/>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Крупнейший советский химик-технолог, был директором НИИ удобрений и инсектицидов, занимался соединениями фосфора. Сотрудники руководимого им института создавали фосфорно-серные сплавы для стеклянных бутылок, которые служили противотанковыми «бомбами», изготавливали химические грелки, которые использовались для обогрева бойцов дозоров. Санитарной службе требовались средства против обморожения, ожогов, лекарственные средства. Над этим работали сотрудники его института</a:t>
            </a:r>
            <a:r>
              <a:rPr lang="ru-RU">
                <a:latin typeface="Times New Roman" pitchFamily="18" charset="0"/>
                <a:cs typeface="Times New Roman" pitchFamily="18" charset="0"/>
              </a:rPr>
              <a:t>.</a:t>
            </a:r>
          </a:p>
        </p:txBody>
      </p:sp>
      <p:pic>
        <p:nvPicPr>
          <p:cNvPr id="6" name="Picture 1" descr="С.И.Вольфкович (1896–1980)"/>
          <p:cNvPicPr>
            <a:picLocks noChangeAspect="1" noChangeArrowheads="1"/>
          </p:cNvPicPr>
          <p:nvPr/>
        </p:nvPicPr>
        <p:blipFill>
          <a:blip r:embed="rId2" cstate="print">
            <a:extLst>
              <a:ext uri="{28A0092B-C50C-407E-A947-70E740481C1C}"/>
            </a:extLst>
          </a:blip>
          <a:srcRect/>
          <a:stretch>
            <a:fillRect/>
          </a:stretch>
        </p:blipFill>
        <p:spPr bwMode="auto">
          <a:xfrm>
            <a:off x="6643702" y="357166"/>
            <a:ext cx="2214578" cy="2878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butylki-5.jpg"/>
          <p:cNvPicPr>
            <a:picLocks noChangeAspect="1"/>
          </p:cNvPicPr>
          <p:nvPr/>
        </p:nvPicPr>
        <p:blipFill>
          <a:blip r:embed="rId3" cstate="email">
            <a:extLst>
              <a:ext uri="{28A0092B-C50C-407E-A947-70E740481C1C}"/>
            </a:extLst>
          </a:blip>
          <a:stretch>
            <a:fillRect/>
          </a:stretch>
        </p:blipFill>
        <p:spPr>
          <a:xfrm>
            <a:off x="6786578" y="3714752"/>
            <a:ext cx="2010952" cy="26316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214290"/>
            <a:ext cx="5857916" cy="1200329"/>
          </a:xfrm>
          <a:prstGeom prst="rect">
            <a:avLst/>
          </a:prstGeom>
        </p:spPr>
        <p:txBody>
          <a:bodyPr>
            <a:spAutoFit/>
          </a:bodyPr>
          <a:lstStyle/>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Иван Людвигович </a:t>
            </a:r>
            <a:r>
              <a:rPr lang="ru-RU" sz="3600" b="1" dirty="0" err="1">
                <a:ln w="18000">
                  <a:solidFill>
                    <a:schemeClr val="accent2">
                      <a:satMod val="140000"/>
                    </a:schemeClr>
                  </a:solidFill>
                  <a:prstDash val="solid"/>
                  <a:miter lim="800000"/>
                </a:ln>
                <a:solidFill>
                  <a:srgbClr val="C00000"/>
                </a:solidFill>
                <a:latin typeface="Times New Roman" pitchFamily="18" charset="0"/>
                <a:cs typeface="Times New Roman" pitchFamily="18" charset="0"/>
              </a:rPr>
              <a:t>Кнунянц</a:t>
            </a: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 (1906 – 1990)</a:t>
            </a:r>
          </a:p>
        </p:txBody>
      </p:sp>
      <p:sp>
        <p:nvSpPr>
          <p:cNvPr id="55299" name="Rectangle 1"/>
          <p:cNvSpPr>
            <a:spLocks noChangeArrowheads="1"/>
          </p:cNvSpPr>
          <p:nvPr/>
        </p:nvSpPr>
        <p:spPr bwMode="auto">
          <a:xfrm>
            <a:off x="642938" y="1643063"/>
            <a:ext cx="5143500" cy="3478212"/>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Во время войны и после нее – профессор и заведующий кафедрой Военной Академии химической защиты. Премия, которой Иван Людвигович Кнунянц был удостоен в 1943 г., была присуждена ему за разработку надежного средства индивидуальной защиты людей от отравляющих веществ. Иван Людвигович является основоположником химии фторорганических соединений</a:t>
            </a:r>
            <a:r>
              <a:rPr lang="ru-RU" sz="2000">
                <a:latin typeface="Times New Roman" pitchFamily="18" charset="0"/>
                <a:cs typeface="Times New Roman" pitchFamily="18" charset="0"/>
              </a:rPr>
              <a:t>.</a:t>
            </a:r>
          </a:p>
        </p:txBody>
      </p:sp>
      <p:pic>
        <p:nvPicPr>
          <p:cNvPr id="6" name="Рисунок 37" descr="И.Л.Кнунянц (1906–1990)"/>
          <p:cNvPicPr>
            <a:picLocks noChangeAspect="1" noChangeArrowheads="1"/>
          </p:cNvPicPr>
          <p:nvPr/>
        </p:nvPicPr>
        <p:blipFill>
          <a:blip r:embed="rId2" cstate="print">
            <a:extLst>
              <a:ext uri="{28A0092B-C50C-407E-A947-70E740481C1C}"/>
            </a:extLst>
          </a:blip>
          <a:srcRect/>
          <a:stretch>
            <a:fillRect/>
          </a:stretch>
        </p:blipFill>
        <p:spPr bwMode="auto">
          <a:xfrm>
            <a:off x="6715140" y="142852"/>
            <a:ext cx="2143140" cy="2792576"/>
          </a:xfrm>
          <a:prstGeom prst="roundRect">
            <a:avLst>
              <a:gd name="adj" fmla="val 8594"/>
            </a:avLst>
          </a:prstGeom>
          <a:solidFill>
            <a:srgbClr val="FFFFFF">
              <a:shade val="85000"/>
            </a:srgbClr>
          </a:solidFill>
          <a:ln>
            <a:noFill/>
          </a:ln>
          <a:effectLst/>
        </p:spPr>
      </p:pic>
      <p:pic>
        <p:nvPicPr>
          <p:cNvPr id="7" name="Picture 2"/>
          <p:cNvPicPr>
            <a:picLocks noChangeAspect="1" noChangeArrowheads="1"/>
          </p:cNvPicPr>
          <p:nvPr/>
        </p:nvPicPr>
        <p:blipFill>
          <a:blip r:embed="rId3">
            <a:extLst>
              <a:ext uri="{28A0092B-C50C-407E-A947-70E740481C1C}"/>
            </a:extLst>
          </a:blip>
          <a:srcRect/>
          <a:stretch>
            <a:fillRect/>
          </a:stretch>
        </p:blipFill>
        <p:spPr bwMode="auto">
          <a:xfrm>
            <a:off x="5899797" y="3714752"/>
            <a:ext cx="3244203" cy="23574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142852"/>
            <a:ext cx="5214974" cy="1754326"/>
          </a:xfrm>
          <a:prstGeom prst="rect">
            <a:avLst/>
          </a:prstGeom>
        </p:spPr>
        <p:txBody>
          <a:bodyPr>
            <a:spAutoFit/>
          </a:bodyPr>
          <a:lstStyle/>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Михаил Михайлович </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Дубинин</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(1901 – 1993)</a:t>
            </a:r>
          </a:p>
        </p:txBody>
      </p:sp>
      <p:sp>
        <p:nvSpPr>
          <p:cNvPr id="56323" name="Rectangle 1"/>
          <p:cNvSpPr>
            <a:spLocks noChangeArrowheads="1"/>
          </p:cNvSpPr>
          <p:nvPr/>
        </p:nvSpPr>
        <p:spPr bwMode="auto">
          <a:xfrm>
            <a:off x="857250" y="1928813"/>
            <a:ext cx="4429125" cy="4494212"/>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Еще до начала Великой Отечественной войны на посту начальника кафедры и профессора Военной Академии химической защиты он проводил исследования сорбции газов, паров и растворенных веществ твердыми пористыми телами. Михаил Михайлович – признанный авторитет по всем основным вопросам, связанным с противохимической защитой органов дыхания</a:t>
            </a:r>
            <a:r>
              <a:rPr lang="ru-RU" sz="2000">
                <a:latin typeface="Times New Roman" pitchFamily="18" charset="0"/>
                <a:cs typeface="Times New Roman" pitchFamily="18" charset="0"/>
              </a:rPr>
              <a:t>.</a:t>
            </a:r>
          </a:p>
        </p:txBody>
      </p:sp>
      <p:pic>
        <p:nvPicPr>
          <p:cNvPr id="6" name="Рисунок 38" descr="М.М.Дубинин (1901–1993)"/>
          <p:cNvPicPr>
            <a:picLocks noChangeAspect="1" noChangeArrowheads="1"/>
          </p:cNvPicPr>
          <p:nvPr/>
        </p:nvPicPr>
        <p:blipFill>
          <a:blip r:embed="rId2" cstate="print">
            <a:extLst>
              <a:ext uri="{28A0092B-C50C-407E-A947-70E740481C1C}"/>
            </a:extLst>
          </a:blip>
          <a:srcRect/>
          <a:stretch>
            <a:fillRect/>
          </a:stretch>
        </p:blipFill>
        <p:spPr bwMode="auto">
          <a:xfrm>
            <a:off x="6429388" y="214290"/>
            <a:ext cx="2152703" cy="2761548"/>
          </a:xfrm>
          <a:prstGeom prst="roundRect">
            <a:avLst>
              <a:gd name="adj" fmla="val 8594"/>
            </a:avLst>
          </a:prstGeom>
          <a:solidFill>
            <a:srgbClr val="FFFFFF">
              <a:shade val="85000"/>
            </a:srgbClr>
          </a:solidFill>
          <a:ln>
            <a:noFill/>
          </a:ln>
          <a:effectLst/>
        </p:spPr>
      </p:pic>
      <p:pic>
        <p:nvPicPr>
          <p:cNvPr id="7" name="Рисунок 6" descr="1024.jpg"/>
          <p:cNvPicPr>
            <a:picLocks noChangeAspect="1"/>
          </p:cNvPicPr>
          <p:nvPr/>
        </p:nvPicPr>
        <p:blipFill>
          <a:blip r:embed="rId3" cstate="email">
            <a:extLst>
              <a:ext uri="{28A0092B-C50C-407E-A947-70E740481C1C}"/>
            </a:extLst>
          </a:blip>
          <a:stretch>
            <a:fillRect/>
          </a:stretch>
        </p:blipFill>
        <p:spPr>
          <a:xfrm>
            <a:off x="5357818" y="3786190"/>
            <a:ext cx="3324224" cy="21917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142852"/>
            <a:ext cx="5269328" cy="1200329"/>
          </a:xfrm>
          <a:prstGeom prst="rect">
            <a:avLst/>
          </a:prstGeom>
        </p:spPr>
        <p:txBody>
          <a:bodyPr>
            <a:spAutoFit/>
          </a:bodyPr>
          <a:lstStyle/>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Александр Наумович </a:t>
            </a:r>
          </a:p>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Фрумкин (1895 – 1976)</a:t>
            </a:r>
          </a:p>
        </p:txBody>
      </p:sp>
      <p:sp>
        <p:nvSpPr>
          <p:cNvPr id="57347" name="Rectangle 1"/>
          <p:cNvSpPr>
            <a:spLocks noChangeArrowheads="1"/>
          </p:cNvSpPr>
          <p:nvPr/>
        </p:nvSpPr>
        <p:spPr bwMode="auto">
          <a:xfrm>
            <a:off x="284163" y="1589088"/>
            <a:ext cx="8464550" cy="5170487"/>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Выдающийся ученый, один из основоположников</a:t>
            </a:r>
          </a:p>
          <a:p>
            <a:r>
              <a:rPr lang="ru-RU" sz="2200">
                <a:latin typeface="Times New Roman" pitchFamily="18" charset="0"/>
                <a:cs typeface="Times New Roman" pitchFamily="18" charset="0"/>
              </a:rPr>
              <a:t> современного учения об электрохимических процессах, </a:t>
            </a:r>
          </a:p>
          <a:p>
            <a:r>
              <a:rPr lang="ru-RU" sz="2200">
                <a:latin typeface="Times New Roman" pitchFamily="18" charset="0"/>
                <a:cs typeface="Times New Roman" pitchFamily="18" charset="0"/>
              </a:rPr>
              <a:t>основатель советской школы электрохимиков. Занимался вопросами защиты металлов от коррозии, разработал </a:t>
            </a:r>
          </a:p>
          <a:p>
            <a:r>
              <a:rPr lang="ru-RU" sz="2200">
                <a:latin typeface="Times New Roman" pitchFamily="18" charset="0"/>
                <a:cs typeface="Times New Roman" pitchFamily="18" charset="0"/>
              </a:rPr>
              <a:t>физико-химический метод крепления грунтов для аэродромов, рецептуру для огнезащитной пропитки дерева. Вместе с сотрудниками разработал электрохимические взрыватели. Хочется привести слова Фрумкина на антифашистском митинге советских ученых в 1941 г.: «Несомненно, что химия является одним из существенных факторов, от которых зависит успех современной войны. Производство взрывчатых веществ, качественных сталей, легких металлов, топлива – все это разнообразные виды применения химии, не говоря уже о специальных формах химического оружия. Советские химики призывают ученых всего мира использовать свои знания для борьбы с фашизмом».</a:t>
            </a:r>
          </a:p>
        </p:txBody>
      </p:sp>
      <p:pic>
        <p:nvPicPr>
          <p:cNvPr id="6" name="Рисунок 41" descr="А.Н.Фрумкин (1895–1976)"/>
          <p:cNvPicPr>
            <a:picLocks noChangeAspect="1" noChangeArrowheads="1"/>
          </p:cNvPicPr>
          <p:nvPr/>
        </p:nvPicPr>
        <p:blipFill>
          <a:blip r:embed="rId2" cstate="print">
            <a:extLst>
              <a:ext uri="{28A0092B-C50C-407E-A947-70E740481C1C}"/>
            </a:extLst>
          </a:blip>
          <a:srcRect/>
          <a:stretch>
            <a:fillRect/>
          </a:stretch>
        </p:blipFill>
        <p:spPr bwMode="auto">
          <a:xfrm>
            <a:off x="7358082" y="142852"/>
            <a:ext cx="1588719"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813" y="285750"/>
            <a:ext cx="3714750" cy="2308225"/>
          </a:xfrm>
          <a:prstGeom prst="rect">
            <a:avLst/>
          </a:prstGeom>
          <a:noFill/>
        </p:spPr>
        <p:txBody>
          <a:bodyPr>
            <a:spAutoFit/>
          </a:bodyPr>
          <a:lstStyle/>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Андрей Анатольевич</a:t>
            </a:r>
          </a:p>
          <a:p>
            <a:pPr algn="ctr" fontAlgn="auto">
              <a:spcBef>
                <a:spcPts val="0"/>
              </a:spcBef>
              <a:spcAft>
                <a:spcPts val="0"/>
              </a:spcAft>
              <a:defRPr/>
            </a:pPr>
            <a:r>
              <a:rPr lang="ru-RU"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Бочвар</a:t>
            </a:r>
            <a:endPar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(1902 – 1984)</a:t>
            </a:r>
          </a:p>
        </p:txBody>
      </p:sp>
      <p:sp>
        <p:nvSpPr>
          <p:cNvPr id="58371" name="TextBox 4"/>
          <p:cNvSpPr txBox="1">
            <a:spLocks noChangeArrowheads="1"/>
          </p:cNvSpPr>
          <p:nvPr/>
        </p:nvSpPr>
        <p:spPr bwMode="auto">
          <a:xfrm>
            <a:off x="928688" y="3714750"/>
            <a:ext cx="7072312" cy="1784350"/>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Член – корреспондент Академии наук СССР Андрей Анатольевич Бочвар  создал легкий сплав для танковых и авиационных моторов, не требующий закалки, с хорошими литейными свойствами. При его производстве экономилось до 20% алюминия.</a:t>
            </a:r>
          </a:p>
        </p:txBody>
      </p:sp>
      <p:pic>
        <p:nvPicPr>
          <p:cNvPr id="6" name="Рисунок 5" descr="Бочвар А.А..gif"/>
          <p:cNvPicPr>
            <a:picLocks noChangeAspect="1"/>
          </p:cNvPicPr>
          <p:nvPr/>
        </p:nvPicPr>
        <p:blipFill>
          <a:blip r:embed="rId2">
            <a:extLst>
              <a:ext uri="{28A0092B-C50C-407E-A947-70E740481C1C}"/>
            </a:extLst>
          </a:blip>
          <a:stretch>
            <a:fillRect/>
          </a:stretch>
        </p:blipFill>
        <p:spPr>
          <a:xfrm>
            <a:off x="6500826" y="357166"/>
            <a:ext cx="2071702" cy="2650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285728"/>
            <a:ext cx="5370960" cy="1754326"/>
          </a:xfrm>
          <a:prstGeom prst="rect">
            <a:avLst/>
          </a:prstGeom>
        </p:spPr>
        <p:txBody>
          <a:bodyPr>
            <a:spAutoFit/>
          </a:bodyPr>
          <a:lstStyle/>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Валентин Алексеевич </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Каргин</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(1907 – 1969)</a:t>
            </a:r>
          </a:p>
        </p:txBody>
      </p:sp>
      <p:sp>
        <p:nvSpPr>
          <p:cNvPr id="59395" name="Rectangle 1"/>
          <p:cNvSpPr>
            <a:spLocks noChangeArrowheads="1"/>
          </p:cNvSpPr>
          <p:nvPr/>
        </p:nvSpPr>
        <p:spPr bwMode="auto">
          <a:xfrm>
            <a:off x="642938" y="2071688"/>
            <a:ext cx="5715000" cy="4494212"/>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Исследования академика Валентина Алексеевича Каргина охватывают широкий круг вопросов, относящихся к физической химии, электрохимии и физикохимии высокомолекулярных соединений. Каргин разработал специальные материалы для изготовления одежды, защищающей от действия отравляющих веществ, принцип и технологию нового метода обработки защитных тканей, химические составы, делающие валяную обувь непромокаемой, специальные типы резин для боевых машин нашей армии.</a:t>
            </a:r>
          </a:p>
        </p:txBody>
      </p:sp>
      <p:pic>
        <p:nvPicPr>
          <p:cNvPr id="6" name="Рисунок 43" descr="В.А.Каргин (1907–1969)"/>
          <p:cNvPicPr>
            <a:picLocks noChangeAspect="1" noChangeArrowheads="1"/>
          </p:cNvPicPr>
          <p:nvPr/>
        </p:nvPicPr>
        <p:blipFill>
          <a:blip r:embed="rId2" cstate="print">
            <a:extLst>
              <a:ext uri="{28A0092B-C50C-407E-A947-70E740481C1C}"/>
            </a:extLst>
          </a:blip>
          <a:srcRect/>
          <a:stretch>
            <a:fillRect/>
          </a:stretch>
        </p:blipFill>
        <p:spPr bwMode="auto">
          <a:xfrm>
            <a:off x="7000892" y="214290"/>
            <a:ext cx="1896214" cy="2643207"/>
          </a:xfrm>
          <a:prstGeom prst="roundRect">
            <a:avLst>
              <a:gd name="adj" fmla="val 8594"/>
            </a:avLst>
          </a:prstGeom>
          <a:solidFill>
            <a:srgbClr val="FFFFFF">
              <a:shade val="85000"/>
            </a:srgbClr>
          </a:solidFill>
          <a:ln>
            <a:noFill/>
          </a:ln>
          <a:effectLst/>
        </p:spPr>
      </p:pic>
      <p:pic>
        <p:nvPicPr>
          <p:cNvPr id="7" name="Рисунок 6" descr="684302.jpg"/>
          <p:cNvPicPr>
            <a:picLocks noChangeAspect="1"/>
          </p:cNvPicPr>
          <p:nvPr/>
        </p:nvPicPr>
        <p:blipFill>
          <a:blip r:embed="rId3" cstate="email">
            <a:extLst>
              <a:ext uri="{28A0092B-C50C-407E-A947-70E740481C1C}"/>
            </a:extLst>
          </a:blip>
          <a:stretch>
            <a:fillRect/>
          </a:stretch>
        </p:blipFill>
        <p:spPr>
          <a:xfrm>
            <a:off x="6072198" y="3643314"/>
            <a:ext cx="2928926" cy="21955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28662" y="357166"/>
            <a:ext cx="3643338" cy="2308324"/>
          </a:xfrm>
          <a:prstGeom prst="rect">
            <a:avLst/>
          </a:prstGeom>
        </p:spPr>
        <p:txBody>
          <a:bodyPr>
            <a:spAutoFit/>
          </a:bodyPr>
          <a:lstStyle/>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Николай Николаевич</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 Мельников</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(1903 – 2000)</a:t>
            </a:r>
          </a:p>
        </p:txBody>
      </p:sp>
      <p:pic>
        <p:nvPicPr>
          <p:cNvPr id="7" name="Рисунок 39" descr="Н.Н.Мельников (1908–2000)"/>
          <p:cNvPicPr>
            <a:picLocks noChangeAspect="1" noChangeArrowheads="1"/>
          </p:cNvPicPr>
          <p:nvPr/>
        </p:nvPicPr>
        <p:blipFill>
          <a:blip r:embed="rId2" cstate="print">
            <a:extLst>
              <a:ext uri="{28A0092B-C50C-407E-A947-70E740481C1C}"/>
            </a:extLst>
          </a:blip>
          <a:srcRect/>
          <a:stretch>
            <a:fillRect/>
          </a:stretch>
        </p:blipFill>
        <p:spPr bwMode="auto">
          <a:xfrm>
            <a:off x="6000760" y="428604"/>
            <a:ext cx="2069959" cy="2571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0420" name="Rectangle 1"/>
          <p:cNvSpPr>
            <a:spLocks noChangeArrowheads="1"/>
          </p:cNvSpPr>
          <p:nvPr/>
        </p:nvSpPr>
        <p:spPr bwMode="auto">
          <a:xfrm>
            <a:off x="642938" y="3309938"/>
            <a:ext cx="7643812" cy="2462212"/>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С самого начала войны перед учеными была поставлена задача разработать и организовать производство препаратов для борьбы с инфекционными заболеваниями, в первую очередь с сыпным тифом, который переносят вши. Под руководством Мельникова было организовано производство дуста, различных антисептиков для деревянных деталей самолетов.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75" y="714375"/>
            <a:ext cx="4643438" cy="2308225"/>
          </a:xfrm>
          <a:prstGeom prst="rect">
            <a:avLst/>
          </a:prstGeom>
          <a:noFill/>
        </p:spPr>
        <p:txBody>
          <a:bodyPr>
            <a:spAutoFit/>
          </a:bodyPr>
          <a:lstStyle/>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Георгий Владимирович</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Акимов</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(1901 – 1953)</a:t>
            </a:r>
          </a:p>
        </p:txBody>
      </p:sp>
      <p:pic>
        <p:nvPicPr>
          <p:cNvPr id="5" name="Рисунок 4" descr="Akimov.jpg"/>
          <p:cNvPicPr>
            <a:picLocks noChangeAspect="1"/>
          </p:cNvPicPr>
          <p:nvPr/>
        </p:nvPicPr>
        <p:blipFill>
          <a:blip r:embed="rId2">
            <a:extLst>
              <a:ext uri="{28A0092B-C50C-407E-A947-70E740481C1C}"/>
            </a:extLst>
          </a:blip>
          <a:stretch>
            <a:fillRect/>
          </a:stretch>
        </p:blipFill>
        <p:spPr>
          <a:xfrm>
            <a:off x="857224" y="571480"/>
            <a:ext cx="3400122"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44" name="TextBox 6"/>
          <p:cNvSpPr txBox="1">
            <a:spLocks noChangeArrowheads="1"/>
          </p:cNvSpPr>
          <p:nvPr/>
        </p:nvSpPr>
        <p:spPr bwMode="auto">
          <a:xfrm>
            <a:off x="1071563" y="4000500"/>
            <a:ext cx="7143750" cy="1784350"/>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Член – корреспондент Академии наук Георгий Владимирович Акимов с группой ученых создал сплав, не содержащий дефицитного кобальта – хромансиль. Этим была обеспечена длительная работа мощных двигателей и повышена скорость боевых самолетов.</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0563" y="285750"/>
            <a:ext cx="4286250" cy="2308225"/>
          </a:xfrm>
          <a:prstGeom prst="rect">
            <a:avLst/>
          </a:prstGeom>
          <a:noFill/>
        </p:spPr>
        <p:txBody>
          <a:bodyPr>
            <a:spAutoFit/>
          </a:bodyPr>
          <a:lstStyle/>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Исаак                               Ильич</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Китайгородский</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(1888 – 1965)</a:t>
            </a:r>
          </a:p>
        </p:txBody>
      </p:sp>
      <p:pic>
        <p:nvPicPr>
          <p:cNvPr id="5" name="Рисунок 4" descr="Китацгородский.jpg"/>
          <p:cNvPicPr>
            <a:picLocks noChangeAspect="1"/>
          </p:cNvPicPr>
          <p:nvPr/>
        </p:nvPicPr>
        <p:blipFill>
          <a:blip r:embed="rId2" cstate="email">
            <a:extLst>
              <a:ext uri="{28A0092B-C50C-407E-A947-70E740481C1C}"/>
            </a:extLst>
          </a:blip>
          <a:srcRect/>
          <a:stretch>
            <a:fillRect/>
          </a:stretch>
        </p:blipFill>
        <p:spPr>
          <a:xfrm>
            <a:off x="857224" y="142852"/>
            <a:ext cx="2362798" cy="2922739"/>
          </a:xfrm>
          <a:prstGeom prst="roundRect">
            <a:avLst>
              <a:gd name="adj" fmla="val 8594"/>
            </a:avLst>
          </a:prstGeom>
          <a:solidFill>
            <a:srgbClr val="FFFFFF">
              <a:shade val="85000"/>
            </a:srgbClr>
          </a:solidFill>
          <a:ln>
            <a:noFill/>
          </a:ln>
          <a:effectLst/>
        </p:spPr>
      </p:pic>
      <p:sp>
        <p:nvSpPr>
          <p:cNvPr id="62468" name="TextBox 4"/>
          <p:cNvSpPr txBox="1">
            <a:spLocks noChangeArrowheads="1"/>
          </p:cNvSpPr>
          <p:nvPr/>
        </p:nvSpPr>
        <p:spPr bwMode="auto">
          <a:xfrm>
            <a:off x="571500" y="3786188"/>
            <a:ext cx="4572000" cy="2462212"/>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Исследования, проведенные под руководством профессора Исаака Ильича Китайгородского, привели к созданию бронестекла, которое в 25 раз прочнее обычного стекла. Это позволило защитить прозрачной броней кабину штурмовика Ил- 2.</a:t>
            </a:r>
          </a:p>
        </p:txBody>
      </p:sp>
      <p:pic>
        <p:nvPicPr>
          <p:cNvPr id="7" name="Рисунок 6" descr="с1.jpg"/>
          <p:cNvPicPr>
            <a:picLocks noChangeAspect="1"/>
          </p:cNvPicPr>
          <p:nvPr/>
        </p:nvPicPr>
        <p:blipFill>
          <a:blip r:embed="rId3" cstate="email">
            <a:extLst>
              <a:ext uri="{28A0092B-C50C-407E-A947-70E740481C1C}"/>
            </a:extLst>
          </a:blip>
          <a:srcRect/>
          <a:stretch>
            <a:fillRect/>
          </a:stretch>
        </p:blipFill>
        <p:spPr>
          <a:xfrm>
            <a:off x="5018308" y="3071810"/>
            <a:ext cx="4125692" cy="20322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idx="4294967295"/>
          </p:nvPr>
        </p:nvSpPr>
        <p:spPr>
          <a:xfrm>
            <a:off x="0" y="0"/>
            <a:ext cx="9215438" cy="1143000"/>
          </a:xfrm>
        </p:spPr>
        <p:txBody>
          <a:bodyPr/>
          <a:lstStyle/>
          <a:p>
            <a:pPr algn="ctr" eaLnBrk="1" hangingPunct="1"/>
            <a:r>
              <a:rPr lang="ru-RU" sz="3600" smtClean="0">
                <a:solidFill>
                  <a:schemeClr val="accent2"/>
                </a:solidFill>
              </a:rPr>
              <a:t>Ж.Я.Котин -выдающийся конструктор бронетанковой техники</a:t>
            </a:r>
          </a:p>
        </p:txBody>
      </p:sp>
      <p:sp>
        <p:nvSpPr>
          <p:cNvPr id="3075" name="Содержимое 2"/>
          <p:cNvSpPr>
            <a:spLocks noGrp="1"/>
          </p:cNvSpPr>
          <p:nvPr>
            <p:ph idx="4294967295"/>
          </p:nvPr>
        </p:nvSpPr>
        <p:spPr>
          <a:xfrm>
            <a:off x="4000500" y="4786313"/>
            <a:ext cx="5143500" cy="2984500"/>
          </a:xfrm>
        </p:spPr>
        <p:txBody>
          <a:bodyPr/>
          <a:lstStyle/>
          <a:p>
            <a:pPr eaLnBrk="1" hangingPunct="1">
              <a:buFont typeface="Wingdings" pitchFamily="2" charset="2"/>
              <a:buNone/>
              <a:defRPr/>
            </a:pPr>
            <a:r>
              <a:rPr lang="ru-RU" sz="2000" b="1" dirty="0" smtClean="0">
                <a:solidFill>
                  <a:srgbClr val="990000"/>
                </a:solidFill>
                <a:latin typeface="+mj-lt"/>
              </a:rPr>
              <a:t> ИС-2 самым мощным и наиболее</a:t>
            </a:r>
          </a:p>
          <a:p>
            <a:pPr eaLnBrk="1" hangingPunct="1">
              <a:buFont typeface="Wingdings" pitchFamily="2" charset="2"/>
              <a:buNone/>
              <a:defRPr/>
            </a:pPr>
            <a:r>
              <a:rPr lang="ru-RU" sz="2000" b="1" dirty="0" smtClean="0">
                <a:solidFill>
                  <a:srgbClr val="990000"/>
                </a:solidFill>
                <a:latin typeface="+mj-lt"/>
              </a:rPr>
              <a:t> </a:t>
            </a:r>
            <a:r>
              <a:rPr lang="ru-RU" sz="2000" b="1" dirty="0" err="1" smtClean="0">
                <a:solidFill>
                  <a:srgbClr val="990000"/>
                </a:solidFill>
                <a:latin typeface="+mj-lt"/>
              </a:rPr>
              <a:t>тяжелобронированным</a:t>
            </a:r>
            <a:r>
              <a:rPr lang="ru-RU" sz="2000" b="1" dirty="0" smtClean="0">
                <a:solidFill>
                  <a:srgbClr val="990000"/>
                </a:solidFill>
                <a:latin typeface="+mj-lt"/>
              </a:rPr>
              <a:t> из советских</a:t>
            </a:r>
          </a:p>
          <a:p>
            <a:pPr eaLnBrk="1" hangingPunct="1">
              <a:buFont typeface="Wingdings" pitchFamily="2" charset="2"/>
              <a:buNone/>
              <a:defRPr/>
            </a:pPr>
            <a:r>
              <a:rPr lang="ru-RU" sz="2000" b="1" dirty="0" smtClean="0">
                <a:solidFill>
                  <a:srgbClr val="990000"/>
                </a:solidFill>
                <a:latin typeface="+mj-lt"/>
              </a:rPr>
              <a:t> серийных танков периода войны: </a:t>
            </a:r>
          </a:p>
          <a:p>
            <a:pPr eaLnBrk="1" hangingPunct="1">
              <a:buFont typeface="Wingdings" pitchFamily="2" charset="2"/>
              <a:buNone/>
              <a:defRPr/>
            </a:pPr>
            <a:r>
              <a:rPr lang="ru-RU" sz="2000" b="1" dirty="0" smtClean="0">
                <a:solidFill>
                  <a:srgbClr val="990000"/>
                </a:solidFill>
                <a:latin typeface="+mj-lt"/>
              </a:rPr>
              <a:t> толщина брони была 90-120 мм, </a:t>
            </a:r>
          </a:p>
          <a:p>
            <a:pPr eaLnBrk="1" hangingPunct="1">
              <a:buFont typeface="Wingdings" pitchFamily="2" charset="2"/>
              <a:buNone/>
              <a:defRPr/>
            </a:pPr>
            <a:r>
              <a:rPr lang="ru-RU" sz="2000" b="1" dirty="0" smtClean="0">
                <a:solidFill>
                  <a:srgbClr val="990000"/>
                </a:solidFill>
                <a:latin typeface="+mj-lt"/>
              </a:rPr>
              <a:t> развиваемая скорость — до 52 км/ч</a:t>
            </a:r>
          </a:p>
          <a:p>
            <a:pPr eaLnBrk="1" hangingPunct="1">
              <a:buFont typeface="Wingdings" pitchFamily="2" charset="2"/>
              <a:buNone/>
              <a:defRPr/>
            </a:pPr>
            <a:r>
              <a:rPr lang="ru-RU" sz="2000" b="1" dirty="0" smtClean="0">
                <a:solidFill>
                  <a:srgbClr val="990000"/>
                </a:solidFill>
                <a:latin typeface="+mj-lt"/>
              </a:rPr>
              <a:t> </a:t>
            </a:r>
          </a:p>
        </p:txBody>
      </p:sp>
      <p:pic>
        <p:nvPicPr>
          <p:cNvPr id="8196" name="Рисунок 3" descr="C:\Documents and Settings\Учитель\Рабочий стол\танки Гаврилюк\ИС-2.jpg"/>
          <p:cNvPicPr>
            <a:picLocks noChangeAspect="1" noChangeArrowheads="1"/>
          </p:cNvPicPr>
          <p:nvPr/>
        </p:nvPicPr>
        <p:blipFill>
          <a:blip r:embed="rId2"/>
          <a:srcRect/>
          <a:stretch>
            <a:fillRect/>
          </a:stretch>
        </p:blipFill>
        <p:spPr bwMode="auto">
          <a:xfrm>
            <a:off x="3786188" y="1714500"/>
            <a:ext cx="4646612" cy="3000375"/>
          </a:xfrm>
          <a:prstGeom prst="rect">
            <a:avLst/>
          </a:prstGeom>
          <a:noFill/>
          <a:ln w="9525">
            <a:noFill/>
            <a:miter lim="800000"/>
            <a:headEnd/>
            <a:tailEnd/>
          </a:ln>
        </p:spPr>
      </p:pic>
      <p:pic>
        <p:nvPicPr>
          <p:cNvPr id="8197" name="Picture 6"/>
          <p:cNvPicPr>
            <a:picLocks noChangeAspect="1" noChangeArrowheads="1"/>
          </p:cNvPicPr>
          <p:nvPr/>
        </p:nvPicPr>
        <p:blipFill>
          <a:blip r:embed="rId3"/>
          <a:srcRect/>
          <a:stretch>
            <a:fillRect/>
          </a:stretch>
        </p:blipFill>
        <p:spPr bwMode="auto">
          <a:xfrm>
            <a:off x="785813" y="2093913"/>
            <a:ext cx="2740025" cy="369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642938"/>
            <a:ext cx="8001000" cy="2586037"/>
          </a:xfrm>
          <a:prstGeom prst="rect">
            <a:avLst/>
          </a:prstGeom>
          <a:noFill/>
        </p:spPr>
        <p:txBody>
          <a:bodyPr>
            <a:spAutoFit/>
          </a:bodyPr>
          <a:lstStyle/>
          <a:p>
            <a:pPr fontAlgn="auto">
              <a:spcBef>
                <a:spcPts val="0"/>
              </a:spcBef>
              <a:spcAft>
                <a:spcPts val="0"/>
              </a:spcAft>
              <a:defRPr/>
            </a:pPr>
            <a:r>
              <a:rPr lang="ru-RU" dirty="0">
                <a:latin typeface="+mn-lt"/>
              </a:rPr>
              <a:t>За выдающиеся научные работы и исследования, выполненные в суровые годы войны, многие химики были удостоены звания лауреатов государственных премий: </a:t>
            </a:r>
            <a:r>
              <a:rPr lang="ru-RU" b="1" dirty="0">
                <a:solidFill>
                  <a:schemeClr val="accent2"/>
                </a:solidFill>
                <a:latin typeface="+mn-lt"/>
              </a:rPr>
              <a:t>Николай Дмитриевич </a:t>
            </a:r>
            <a:r>
              <a:rPr lang="ru-RU" b="1" dirty="0">
                <a:solidFill>
                  <a:schemeClr val="accent2"/>
                </a:solidFill>
                <a:effectLst>
                  <a:outerShdw blurRad="38100" dist="38100" dir="2700000" algn="tl">
                    <a:srgbClr val="000000">
                      <a:alpha val="43137"/>
                    </a:srgbClr>
                  </a:outerShdw>
                </a:effectLst>
                <a:latin typeface="+mn-lt"/>
              </a:rPr>
              <a:t>Зелинский,</a:t>
            </a:r>
            <a:r>
              <a:rPr lang="ru-RU" b="1" dirty="0">
                <a:solidFill>
                  <a:schemeClr val="accent2"/>
                </a:solidFill>
                <a:latin typeface="+mn-lt"/>
              </a:rPr>
              <a:t> Александр </a:t>
            </a:r>
            <a:r>
              <a:rPr lang="ru-RU" b="1" dirty="0" err="1">
                <a:solidFill>
                  <a:schemeClr val="accent2"/>
                </a:solidFill>
                <a:latin typeface="+mn-lt"/>
              </a:rPr>
              <a:t>Ермингельдович</a:t>
            </a:r>
            <a:r>
              <a:rPr lang="ru-RU" b="1" dirty="0">
                <a:solidFill>
                  <a:schemeClr val="accent2"/>
                </a:solidFill>
                <a:latin typeface="+mn-lt"/>
              </a:rPr>
              <a:t> Арбузов, Александр </a:t>
            </a:r>
            <a:r>
              <a:rPr lang="ru-RU" b="1" dirty="0" err="1">
                <a:solidFill>
                  <a:schemeClr val="accent2"/>
                </a:solidFill>
                <a:latin typeface="+mn-lt"/>
              </a:rPr>
              <a:t>Евграфович</a:t>
            </a:r>
            <a:r>
              <a:rPr lang="ru-RU" b="1" dirty="0">
                <a:solidFill>
                  <a:schemeClr val="accent2"/>
                </a:solidFill>
                <a:latin typeface="+mn-lt"/>
              </a:rPr>
              <a:t> Фаворский, Александр Николаевич Несмеянов, Александр Евгеньевич Ферсман и другие.</a:t>
            </a:r>
          </a:p>
          <a:p>
            <a:pPr fontAlgn="auto">
              <a:spcBef>
                <a:spcPts val="0"/>
              </a:spcBef>
              <a:spcAft>
                <a:spcPts val="0"/>
              </a:spcAft>
              <a:defRPr/>
            </a:pPr>
            <a:r>
              <a:rPr lang="ru-RU" dirty="0">
                <a:latin typeface="+mn-lt"/>
              </a:rPr>
              <a:t>Сегодня среди нас, живущих, все меньше остается тех, кто был очевидцем и непосредственным участником тех событий. Хочется пожелать им добра и благополучия, здоровья.</a:t>
            </a:r>
          </a:p>
        </p:txBody>
      </p:sp>
      <p:sp>
        <p:nvSpPr>
          <p:cNvPr id="5" name="Прямоугольник 4"/>
          <p:cNvSpPr/>
          <p:nvPr/>
        </p:nvSpPr>
        <p:spPr>
          <a:xfrm>
            <a:off x="928688" y="3500438"/>
            <a:ext cx="4143375" cy="2928937"/>
          </a:xfrm>
          <a:prstGeom prst="rect">
            <a:avLst/>
          </a:prstGeom>
        </p:spPr>
        <p:txBody>
          <a:bodyPr>
            <a:spAutoFit/>
          </a:bodyPr>
          <a:lstStyle/>
          <a:p>
            <a:pPr fontAlgn="auto">
              <a:spcBef>
                <a:spcPts val="0"/>
              </a:spcBef>
              <a:spcAft>
                <a:spcPts val="0"/>
              </a:spcAft>
              <a:defRPr/>
            </a:pPr>
            <a:r>
              <a:rPr lang="ru-RU" dirty="0">
                <a:latin typeface="+mn-lt"/>
              </a:rPr>
              <a:t>Мы вам, седые ветераны,</a:t>
            </a:r>
          </a:p>
          <a:p>
            <a:pPr fontAlgn="auto">
              <a:spcBef>
                <a:spcPts val="0"/>
              </a:spcBef>
              <a:spcAft>
                <a:spcPts val="0"/>
              </a:spcAft>
              <a:defRPr/>
            </a:pPr>
            <a:r>
              <a:rPr lang="ru-RU" dirty="0">
                <a:latin typeface="+mn-lt"/>
              </a:rPr>
              <a:t>За жизнь признательны свою,</a:t>
            </a:r>
          </a:p>
          <a:p>
            <a:pPr fontAlgn="auto">
              <a:spcBef>
                <a:spcPts val="0"/>
              </a:spcBef>
              <a:spcAft>
                <a:spcPts val="0"/>
              </a:spcAft>
              <a:defRPr/>
            </a:pPr>
            <a:r>
              <a:rPr lang="ru-RU" dirty="0">
                <a:latin typeface="+mn-lt"/>
              </a:rPr>
              <a:t>За вашу кровь, за ваши раны,</a:t>
            </a:r>
          </a:p>
          <a:p>
            <a:pPr fontAlgn="auto">
              <a:spcBef>
                <a:spcPts val="0"/>
              </a:spcBef>
              <a:spcAft>
                <a:spcPts val="0"/>
              </a:spcAft>
              <a:defRPr/>
            </a:pPr>
            <a:r>
              <a:rPr lang="ru-RU" dirty="0">
                <a:latin typeface="+mn-lt"/>
              </a:rPr>
              <a:t>За то, что вы еще в строю…</a:t>
            </a:r>
          </a:p>
          <a:p>
            <a:pPr fontAlgn="auto">
              <a:spcBef>
                <a:spcPts val="0"/>
              </a:spcBef>
              <a:spcAft>
                <a:spcPts val="0"/>
              </a:spcAft>
              <a:defRPr/>
            </a:pPr>
            <a:r>
              <a:rPr lang="ru-RU" dirty="0">
                <a:latin typeface="+mn-lt"/>
              </a:rPr>
              <a:t>За вашу огненную юность, </a:t>
            </a:r>
          </a:p>
          <a:p>
            <a:pPr fontAlgn="auto">
              <a:spcBef>
                <a:spcPts val="0"/>
              </a:spcBef>
              <a:spcAft>
                <a:spcPts val="0"/>
              </a:spcAft>
              <a:defRPr/>
            </a:pPr>
            <a:r>
              <a:rPr lang="ru-RU" dirty="0">
                <a:latin typeface="+mn-lt"/>
              </a:rPr>
              <a:t>За то, что выстоять смогли,</a:t>
            </a:r>
          </a:p>
          <a:p>
            <a:pPr fontAlgn="auto">
              <a:spcBef>
                <a:spcPts val="0"/>
              </a:spcBef>
              <a:spcAft>
                <a:spcPts val="0"/>
              </a:spcAft>
              <a:defRPr/>
            </a:pPr>
            <a:r>
              <a:rPr lang="ru-RU" dirty="0">
                <a:latin typeface="+mn-lt"/>
              </a:rPr>
              <a:t>Вам, дорогие ветераны,</a:t>
            </a:r>
          </a:p>
          <a:p>
            <a:pPr fontAlgn="auto">
              <a:spcBef>
                <a:spcPts val="0"/>
              </a:spcBef>
              <a:spcAft>
                <a:spcPts val="0"/>
              </a:spcAft>
              <a:defRPr/>
            </a:pPr>
            <a:r>
              <a:rPr lang="ru-RU" dirty="0">
                <a:latin typeface="+mn-lt"/>
              </a:rPr>
              <a:t>Поклон наш низкий – до земли.</a:t>
            </a:r>
          </a:p>
          <a:p>
            <a:pPr fontAlgn="auto">
              <a:spcBef>
                <a:spcPts val="0"/>
              </a:spcBef>
              <a:spcAft>
                <a:spcPts val="0"/>
              </a:spcAft>
              <a:defRPr/>
            </a:pPr>
            <a:r>
              <a:rPr lang="ru-RU" dirty="0">
                <a:latin typeface="+mn-lt"/>
              </a:rPr>
              <a:t>                                       </a:t>
            </a:r>
            <a:r>
              <a:rPr lang="ru-RU" dirty="0" err="1">
                <a:solidFill>
                  <a:srgbClr val="0070C0"/>
                </a:solidFill>
                <a:effectLst>
                  <a:outerShdw blurRad="38100" dist="38100" dir="2700000" algn="tl">
                    <a:srgbClr val="000000">
                      <a:alpha val="43137"/>
                    </a:srgbClr>
                  </a:outerShdw>
                </a:effectLst>
                <a:latin typeface="+mn-lt"/>
              </a:rPr>
              <a:t>В.Е.Ахрименко</a:t>
            </a:r>
            <a:endParaRPr lang="ru-RU" dirty="0">
              <a:solidFill>
                <a:srgbClr val="0070C0"/>
              </a:solidFill>
              <a:effectLst>
                <a:outerShdw blurRad="38100" dist="38100" dir="2700000" algn="tl">
                  <a:srgbClr val="000000">
                    <a:alpha val="43137"/>
                  </a:srgbClr>
                </a:outerShdw>
              </a:effectLst>
              <a:latin typeface="+mn-lt"/>
            </a:endParaRPr>
          </a:p>
        </p:txBody>
      </p:sp>
      <p:pic>
        <p:nvPicPr>
          <p:cNvPr id="63492" name="Рисунок 3" descr="312dff58cc9b5100108f389d383b5abe.gif"/>
          <p:cNvPicPr>
            <a:picLocks noChangeAspect="1"/>
          </p:cNvPicPr>
          <p:nvPr/>
        </p:nvPicPr>
        <p:blipFill>
          <a:blip r:embed="rId2"/>
          <a:srcRect/>
          <a:stretch>
            <a:fillRect/>
          </a:stretch>
        </p:blipFill>
        <p:spPr bwMode="auto">
          <a:xfrm>
            <a:off x="5857875" y="3214688"/>
            <a:ext cx="2500313" cy="333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Прямоугольник 3"/>
          <p:cNvSpPr>
            <a:spLocks noChangeArrowheads="1"/>
          </p:cNvSpPr>
          <p:nvPr/>
        </p:nvSpPr>
        <p:spPr bwMode="auto">
          <a:xfrm>
            <a:off x="1571625" y="2143125"/>
            <a:ext cx="6138863" cy="3140075"/>
          </a:xfrm>
          <a:prstGeom prst="rect">
            <a:avLst/>
          </a:prstGeom>
          <a:noFill/>
          <a:ln w="9525">
            <a:noFill/>
            <a:miter lim="800000"/>
            <a:headEnd/>
            <a:tailEnd/>
          </a:ln>
        </p:spPr>
        <p:txBody>
          <a:bodyPr wrap="none">
            <a:spAutoFit/>
          </a:bodyPr>
          <a:lstStyle/>
          <a:p>
            <a:pPr algn="ctr" eaLnBrk="0" hangingPunct="0"/>
            <a:r>
              <a:rPr lang="ru-RU" sz="6600" b="1">
                <a:solidFill>
                  <a:schemeClr val="accent2"/>
                </a:solidFill>
                <a:latin typeface="Times New Roman" pitchFamily="18" charset="0"/>
                <a:cs typeface="Times New Roman" pitchFamily="18" charset="0"/>
              </a:rPr>
              <a:t>Географы в </a:t>
            </a:r>
          </a:p>
          <a:p>
            <a:pPr algn="ctr" eaLnBrk="0" hangingPunct="0"/>
            <a:r>
              <a:rPr lang="ru-RU" sz="6600" b="1">
                <a:solidFill>
                  <a:schemeClr val="accent2"/>
                </a:solidFill>
                <a:latin typeface="Times New Roman" pitchFamily="18" charset="0"/>
                <a:cs typeface="Times New Roman" pitchFamily="18" charset="0"/>
              </a:rPr>
              <a:t>огненные годы </a:t>
            </a:r>
          </a:p>
          <a:p>
            <a:pPr algn="ctr" eaLnBrk="0" hangingPunct="0"/>
            <a:r>
              <a:rPr lang="ru-RU" sz="6600" b="1">
                <a:solidFill>
                  <a:schemeClr val="accent2"/>
                </a:solidFill>
                <a:latin typeface="Times New Roman" pitchFamily="18" charset="0"/>
                <a:cs typeface="Times New Roman" pitchFamily="18" charset="0"/>
              </a:rPr>
              <a:t>войны</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Содержимое 2"/>
          <p:cNvSpPr>
            <a:spLocks noGrp="1"/>
          </p:cNvSpPr>
          <p:nvPr>
            <p:ph idx="1"/>
          </p:nvPr>
        </p:nvSpPr>
        <p:spPr/>
        <p:txBody>
          <a:bodyPr/>
          <a:lstStyle/>
          <a:p>
            <a:pPr algn="ctr">
              <a:buFont typeface="Wingdings" pitchFamily="2" charset="2"/>
              <a:buNone/>
            </a:pPr>
            <a:r>
              <a:rPr lang="ru-RU" smtClean="0"/>
              <a:t>Мало кто знает, насколько велика была роль географов в годы войны и на фронте, и в тылу. В трудное для Родины время они внесли свой вклад в дело победы. </a:t>
            </a:r>
          </a:p>
          <a:p>
            <a:pPr algn="ctr">
              <a:buFont typeface="Wingdings" pitchFamily="2" charset="2"/>
              <a:buNone/>
            </a:pPr>
            <a:r>
              <a:rPr lang="ru-RU" b="1" i="1" smtClean="0"/>
              <a:t>Географы</a:t>
            </a:r>
            <a:r>
              <a:rPr lang="ru-RU" smtClean="0"/>
              <a:t> готовили военно-географические описания местности; </a:t>
            </a:r>
          </a:p>
          <a:p>
            <a:pPr algn="ctr">
              <a:buFont typeface="Wingdings" pitchFamily="2" charset="2"/>
              <a:buNone/>
            </a:pPr>
            <a:r>
              <a:rPr lang="ru-RU" b="1" i="1" smtClean="0"/>
              <a:t>метеорологи</a:t>
            </a:r>
            <a:r>
              <a:rPr lang="ru-RU" smtClean="0"/>
              <a:t> вели на фронте и в специальных частях прогноз погоды; </a:t>
            </a:r>
          </a:p>
          <a:p>
            <a:pPr algn="ctr">
              <a:buFont typeface="Wingdings" pitchFamily="2" charset="2"/>
              <a:buNone/>
            </a:pPr>
            <a:r>
              <a:rPr lang="ru-RU" b="1" i="1" smtClean="0"/>
              <a:t>гидрологи</a:t>
            </a:r>
            <a:r>
              <a:rPr lang="ru-RU" smtClean="0"/>
              <a:t> прогнозировали состояние водных рубежей; </a:t>
            </a:r>
          </a:p>
          <a:p>
            <a:endParaRPr lang="ru-RU"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85813" y="1357313"/>
            <a:ext cx="7837487" cy="4090987"/>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90000"/>
              <a:buFont typeface="Wingdings" pitchFamily="2" charset="2"/>
              <a:buNone/>
              <a:defRPr/>
            </a:pPr>
            <a:endParaRPr lang="ru-RU" sz="2800" kern="0">
              <a:latin typeface="+mn-lt"/>
            </a:endParaRPr>
          </a:p>
          <a:p>
            <a:pPr marL="342900" indent="-342900" algn="ctr" eaLnBrk="0" hangingPunct="0">
              <a:spcBef>
                <a:spcPct val="20000"/>
              </a:spcBef>
              <a:buClr>
                <a:schemeClr val="folHlink"/>
              </a:buClr>
              <a:buSzPct val="90000"/>
              <a:buFont typeface="Wingdings" pitchFamily="2" charset="2"/>
              <a:buNone/>
              <a:defRPr/>
            </a:pPr>
            <a:r>
              <a:rPr lang="ru-RU" sz="2800" kern="0">
                <a:latin typeface="+mn-lt"/>
              </a:rPr>
              <a:t>В тылу географы проводили комплексный учёт и анализ природных и экономических ресурсов, оценивали эти условия, делали научную разработку перспектив экономического развития тыловых территорий.</a:t>
            </a:r>
            <a:endParaRPr lang="ru-RU" sz="2800" kern="0" dirty="0">
              <a:latin typeface="+mn-lt"/>
            </a:endParaRPr>
          </a:p>
        </p:txBody>
      </p:sp>
      <p:pic>
        <p:nvPicPr>
          <p:cNvPr id="3" name="Picture 2" descr="Картинка 1 из 62367">
            <a:hlinkClick r:id="rId2"/>
          </p:cNvPr>
          <p:cNvPicPr>
            <a:picLocks noChangeAspect="1" noChangeArrowheads="1"/>
          </p:cNvPicPr>
          <p:nvPr/>
        </p:nvPicPr>
        <p:blipFill>
          <a:blip r:embed="rId3" cstate="email"/>
          <a:srcRect/>
          <a:stretch>
            <a:fillRect/>
          </a:stretch>
        </p:blipFill>
        <p:spPr bwMode="auto">
          <a:xfrm>
            <a:off x="3286116" y="4500570"/>
            <a:ext cx="2872438" cy="215028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714375" y="642938"/>
            <a:ext cx="7924800" cy="1143000"/>
          </a:xfrm>
        </p:spPr>
        <p:txBody>
          <a:bodyPr/>
          <a:lstStyle/>
          <a:p>
            <a:pPr algn="ctr"/>
            <a:r>
              <a:rPr lang="ru-RU" sz="3600" b="1" i="1" smtClean="0">
                <a:solidFill>
                  <a:schemeClr val="accent2"/>
                </a:solidFill>
              </a:rPr>
              <a:t>Топографы</a:t>
            </a:r>
            <a:r>
              <a:rPr lang="en-US" sz="2800" i="1" smtClean="0"/>
              <a:t> </a:t>
            </a:r>
            <a:endParaRPr lang="ru-RU" sz="2800" i="1" smtClean="0"/>
          </a:p>
        </p:txBody>
      </p:sp>
      <p:sp>
        <p:nvSpPr>
          <p:cNvPr id="5" name="Rectangle 3"/>
          <p:cNvSpPr txBox="1">
            <a:spLocks noChangeArrowheads="1"/>
          </p:cNvSpPr>
          <p:nvPr/>
        </p:nvSpPr>
        <p:spPr bwMode="auto">
          <a:xfrm>
            <a:off x="838200" y="2362200"/>
            <a:ext cx="7693025" cy="3724275"/>
          </a:xfrm>
          <a:prstGeom prst="rect">
            <a:avLst/>
          </a:prstGeom>
          <a:noFill/>
          <a:ln w="9525">
            <a:noFill/>
            <a:miter lim="800000"/>
            <a:headEnd/>
            <a:tailEnd/>
          </a:ln>
        </p:spPr>
        <p:txBody>
          <a:bodyPr/>
          <a:lstStyle/>
          <a:p>
            <a:pPr marL="342900" indent="-342900" algn="ctr" eaLnBrk="0" hangingPunct="0">
              <a:lnSpc>
                <a:spcPct val="90000"/>
              </a:lnSpc>
              <a:spcBef>
                <a:spcPct val="20000"/>
              </a:spcBef>
              <a:buClr>
                <a:schemeClr val="folHlink"/>
              </a:buClr>
              <a:buSzPct val="90000"/>
              <a:buFont typeface="Wingdings" pitchFamily="2" charset="2"/>
              <a:buNone/>
              <a:defRPr/>
            </a:pPr>
            <a:r>
              <a:rPr lang="en-US" sz="2000" kern="0">
                <a:latin typeface="+mn-lt"/>
              </a:rPr>
              <a:t>    </a:t>
            </a:r>
            <a:r>
              <a:rPr lang="ru-RU" sz="2000" kern="0">
                <a:latin typeface="+mn-lt"/>
              </a:rPr>
              <a:t>Ни одна военная операция не проходила без карт. </a:t>
            </a:r>
          </a:p>
          <a:p>
            <a:pPr marL="342900" indent="-342900" algn="ctr" eaLnBrk="0" hangingPunct="0">
              <a:lnSpc>
                <a:spcPct val="90000"/>
              </a:lnSpc>
              <a:spcBef>
                <a:spcPct val="20000"/>
              </a:spcBef>
              <a:buClr>
                <a:schemeClr val="folHlink"/>
              </a:buClr>
              <a:buSzPct val="90000"/>
              <a:buFont typeface="Wingdings" pitchFamily="2" charset="2"/>
              <a:buNone/>
              <a:defRPr/>
            </a:pPr>
            <a:r>
              <a:rPr lang="ru-RU" sz="2000" kern="0">
                <a:latin typeface="+mn-lt"/>
              </a:rPr>
              <a:t>Карта - это необходимый источник информации о местности, средство ориентации и управления войсками. </a:t>
            </a:r>
          </a:p>
          <a:p>
            <a:pPr marL="342900" indent="-342900" algn="ctr" eaLnBrk="0" hangingPunct="0">
              <a:lnSpc>
                <a:spcPct val="90000"/>
              </a:lnSpc>
              <a:spcBef>
                <a:spcPct val="20000"/>
              </a:spcBef>
              <a:buClr>
                <a:schemeClr val="folHlink"/>
              </a:buClr>
              <a:buSzPct val="90000"/>
              <a:buFont typeface="Wingdings" pitchFamily="2" charset="2"/>
              <a:buNone/>
              <a:defRPr/>
            </a:pPr>
            <a:r>
              <a:rPr lang="ru-RU" sz="2000" kern="0">
                <a:latin typeface="+mn-lt"/>
              </a:rPr>
              <a:t>Топография важна и жизненно необходима для танковых войск, авиации, флота, но совершенно особую роль она играет в артиллерии… </a:t>
            </a:r>
          </a:p>
          <a:p>
            <a:pPr marL="342900" indent="-342900" algn="ctr" eaLnBrk="0" hangingPunct="0">
              <a:lnSpc>
                <a:spcPct val="90000"/>
              </a:lnSpc>
              <a:spcBef>
                <a:spcPct val="20000"/>
              </a:spcBef>
              <a:buClr>
                <a:schemeClr val="folHlink"/>
              </a:buClr>
              <a:buSzPct val="90000"/>
              <a:buFont typeface="Wingdings" pitchFamily="2" charset="2"/>
              <a:buNone/>
              <a:defRPr/>
            </a:pPr>
            <a:r>
              <a:rPr lang="ru-RU" sz="2000" kern="0">
                <a:latin typeface="+mn-lt"/>
              </a:rPr>
              <a:t>Боевое применение артиллерии без топографических карт невозможно, как невозможно играть в морской бой без сеточки с координатами.</a:t>
            </a:r>
          </a:p>
        </p:txBody>
      </p:sp>
      <p:pic>
        <p:nvPicPr>
          <p:cNvPr id="89092" name="Picture 4" descr="Карта военных действий"/>
          <p:cNvPicPr>
            <a:picLocks noChangeAspect="1" noChangeArrowheads="1"/>
          </p:cNvPicPr>
          <p:nvPr/>
        </p:nvPicPr>
        <p:blipFill>
          <a:blip r:embed="rId2"/>
          <a:srcRect/>
          <a:stretch>
            <a:fillRect/>
          </a:stretch>
        </p:blipFill>
        <p:spPr bwMode="auto">
          <a:xfrm>
            <a:off x="1000125" y="214313"/>
            <a:ext cx="1771650" cy="199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Grp="1" noChangeArrowheads="1"/>
          </p:cNvSpPr>
          <p:nvPr>
            <p:ph type="title"/>
          </p:nvPr>
        </p:nvSpPr>
        <p:spPr>
          <a:xfrm>
            <a:off x="785813" y="428625"/>
            <a:ext cx="7924800" cy="1143000"/>
          </a:xfrm>
        </p:spPr>
        <p:txBody>
          <a:bodyPr/>
          <a:lstStyle/>
          <a:p>
            <a:r>
              <a:rPr lang="ru-RU" i="1" smtClean="0">
                <a:solidFill>
                  <a:schemeClr val="accent2"/>
                </a:solidFill>
              </a:rPr>
              <a:t>Гидрологи</a:t>
            </a:r>
          </a:p>
        </p:txBody>
      </p:sp>
      <p:sp>
        <p:nvSpPr>
          <p:cNvPr id="5" name="Rectangle 3"/>
          <p:cNvSpPr txBox="1">
            <a:spLocks noChangeArrowheads="1"/>
          </p:cNvSpPr>
          <p:nvPr/>
        </p:nvSpPr>
        <p:spPr bwMode="auto">
          <a:xfrm>
            <a:off x="785813" y="1571625"/>
            <a:ext cx="7693025" cy="3571875"/>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90000"/>
              <a:buFont typeface="Wingdings" pitchFamily="2" charset="2"/>
              <a:buNone/>
              <a:defRPr/>
            </a:pPr>
            <a:r>
              <a:rPr lang="en-US" sz="2400" kern="0" dirty="0">
                <a:latin typeface="+mn-lt"/>
              </a:rPr>
              <a:t>    </a:t>
            </a:r>
            <a:r>
              <a:rPr lang="ru-RU" sz="2400" kern="0" dirty="0">
                <a:latin typeface="+mn-lt"/>
              </a:rPr>
              <a:t>В годы Великой Отечественной войны гидрологи помогали преодолевать водные рубежи, болота. Целый ряд операций наших войск строился с учётом неверного представления противника о непроходимости болот для тяжёлой военной техники. И на болотах настилалась гать, таким образом обеспечивалась внезапность и прорыв нашими войсками наименее укреплённых участков обороны противника. </a:t>
            </a:r>
            <a:endParaRPr lang="en-US" sz="2400" kern="0" dirty="0">
              <a:latin typeface="+mn-lt"/>
            </a:endParaRPr>
          </a:p>
          <a:p>
            <a:pPr marL="342900" indent="-342900" eaLnBrk="0" hangingPunct="0">
              <a:spcBef>
                <a:spcPct val="20000"/>
              </a:spcBef>
              <a:buClr>
                <a:schemeClr val="folHlink"/>
              </a:buClr>
              <a:buSzPct val="90000"/>
              <a:buFont typeface="Wingdings" pitchFamily="2" charset="2"/>
              <a:buNone/>
              <a:defRPr/>
            </a:pPr>
            <a:endParaRPr lang="ru-RU" sz="2400" kern="0" dirty="0">
              <a:latin typeface="+mn-lt"/>
            </a:endParaRPr>
          </a:p>
        </p:txBody>
      </p:sp>
      <p:pic>
        <p:nvPicPr>
          <p:cNvPr id="4" name="Picture 8" descr="Картинка 49 из 56">
            <a:hlinkClick r:id="rId2"/>
          </p:cNvPr>
          <p:cNvPicPr>
            <a:picLocks noChangeAspect="1" noChangeArrowheads="1"/>
          </p:cNvPicPr>
          <p:nvPr/>
        </p:nvPicPr>
        <p:blipFill>
          <a:blip r:embed="rId3"/>
          <a:srcRect/>
          <a:stretch>
            <a:fillRect/>
          </a:stretch>
        </p:blipFill>
        <p:spPr bwMode="auto">
          <a:xfrm>
            <a:off x="3929063" y="4857750"/>
            <a:ext cx="2384425" cy="1889125"/>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857250" y="2500313"/>
            <a:ext cx="7693025" cy="3724275"/>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folHlink"/>
              </a:buClr>
              <a:buSzPct val="90000"/>
              <a:buFont typeface="Wingdings" pitchFamily="2" charset="2"/>
              <a:buNone/>
              <a:defRPr/>
            </a:pPr>
            <a:r>
              <a:rPr lang="en-US" sz="2000" kern="0" dirty="0">
                <a:latin typeface="+mn-lt"/>
              </a:rPr>
              <a:t> </a:t>
            </a:r>
            <a:r>
              <a:rPr lang="ru-RU" sz="2000" kern="0" dirty="0">
                <a:latin typeface="+mn-lt"/>
              </a:rPr>
              <a:t>На некоторых гидрологических станциях наблюдения не прерывались даже в тылу врага. Именно </a:t>
            </a:r>
            <a:r>
              <a:rPr lang="ru-RU" sz="2000" kern="0" dirty="0" err="1">
                <a:latin typeface="+mn-lt"/>
              </a:rPr>
              <a:t>гидрометеослужба</a:t>
            </a:r>
            <a:r>
              <a:rPr lang="ru-RU" sz="2000" kern="0" dirty="0">
                <a:latin typeface="+mn-lt"/>
              </a:rPr>
              <a:t> Ленинградского флота и Ладожской военной флотилии обеспечили прокладку через Ладожское озеро Дороги жизни. </a:t>
            </a:r>
          </a:p>
          <a:p>
            <a:pPr marL="342900" indent="-342900" eaLnBrk="0" hangingPunct="0">
              <a:lnSpc>
                <a:spcPct val="80000"/>
              </a:lnSpc>
              <a:spcBef>
                <a:spcPct val="20000"/>
              </a:spcBef>
              <a:buClr>
                <a:schemeClr val="folHlink"/>
              </a:buClr>
              <a:buSzPct val="90000"/>
              <a:buFont typeface="Wingdings" pitchFamily="2" charset="2"/>
              <a:buNone/>
              <a:defRPr/>
            </a:pPr>
            <a:r>
              <a:rPr lang="ru-RU" sz="2000" kern="0" dirty="0">
                <a:latin typeface="+mn-lt"/>
              </a:rPr>
              <a:t>Эта служба позволяла использовать ледяную дорогу в течение максимально возможного времени. </a:t>
            </a:r>
          </a:p>
          <a:p>
            <a:pPr marL="342900" indent="-342900" eaLnBrk="0" hangingPunct="0">
              <a:lnSpc>
                <a:spcPct val="80000"/>
              </a:lnSpc>
              <a:spcBef>
                <a:spcPct val="20000"/>
              </a:spcBef>
              <a:buClr>
                <a:schemeClr val="folHlink"/>
              </a:buClr>
              <a:buSzPct val="90000"/>
              <a:buFont typeface="Wingdings" pitchFamily="2" charset="2"/>
              <a:buNone/>
              <a:defRPr/>
            </a:pPr>
            <a:r>
              <a:rPr lang="ru-RU" sz="2000" kern="0" dirty="0">
                <a:latin typeface="+mn-lt"/>
              </a:rPr>
              <a:t>Знаменитая ленинградская поэтесса Ольга </a:t>
            </a:r>
            <a:r>
              <a:rPr lang="ru-RU" sz="2000" kern="0" dirty="0" err="1">
                <a:latin typeface="+mn-lt"/>
              </a:rPr>
              <a:t>Берггольц</a:t>
            </a:r>
            <a:r>
              <a:rPr lang="ru-RU" sz="2000" kern="0" dirty="0">
                <a:latin typeface="+mn-lt"/>
              </a:rPr>
              <a:t> так писала об этом: </a:t>
            </a:r>
            <a:endParaRPr lang="ru-RU" sz="2000" i="1" kern="0" dirty="0">
              <a:latin typeface="+mn-lt"/>
            </a:endParaRPr>
          </a:p>
          <a:p>
            <a:pPr marL="342900" indent="-342900" algn="ctr" eaLnBrk="0" hangingPunct="0">
              <a:lnSpc>
                <a:spcPct val="80000"/>
              </a:lnSpc>
              <a:spcBef>
                <a:spcPct val="20000"/>
              </a:spcBef>
              <a:buClr>
                <a:schemeClr val="folHlink"/>
              </a:buClr>
              <a:buSzPct val="90000"/>
              <a:buFont typeface="Wingdings" pitchFamily="2" charset="2"/>
              <a:buNone/>
              <a:defRPr/>
            </a:pPr>
            <a:r>
              <a:rPr lang="en-US" sz="2000" i="1" kern="0" dirty="0">
                <a:latin typeface="+mn-lt"/>
              </a:rPr>
              <a:t>     </a:t>
            </a:r>
            <a:r>
              <a:rPr lang="ru-RU" sz="2000" i="1" kern="0" dirty="0">
                <a:latin typeface="+mn-lt"/>
              </a:rPr>
              <a:t>Дорогой жизни шёл к нам хлеб, </a:t>
            </a:r>
            <a:br>
              <a:rPr lang="ru-RU" sz="2000" i="1" kern="0" dirty="0">
                <a:latin typeface="+mn-lt"/>
              </a:rPr>
            </a:br>
            <a:r>
              <a:rPr lang="ru-RU" sz="2000" i="1" kern="0" dirty="0">
                <a:latin typeface="+mn-lt"/>
              </a:rPr>
              <a:t>Дорогой дружбы многих к многим. </a:t>
            </a:r>
            <a:br>
              <a:rPr lang="ru-RU" sz="2000" i="1" kern="0" dirty="0">
                <a:latin typeface="+mn-lt"/>
              </a:rPr>
            </a:br>
            <a:r>
              <a:rPr lang="ru-RU" sz="2000" i="1" kern="0" dirty="0">
                <a:latin typeface="+mn-lt"/>
              </a:rPr>
              <a:t>Ещё не знают на земле </a:t>
            </a:r>
            <a:br>
              <a:rPr lang="ru-RU" sz="2000" i="1" kern="0" dirty="0">
                <a:latin typeface="+mn-lt"/>
              </a:rPr>
            </a:br>
            <a:r>
              <a:rPr lang="ru-RU" sz="2000" i="1" kern="0" dirty="0">
                <a:latin typeface="+mn-lt"/>
              </a:rPr>
              <a:t>Страшней и радостней дороги.</a:t>
            </a:r>
          </a:p>
        </p:txBody>
      </p:sp>
      <p:pic>
        <p:nvPicPr>
          <p:cNvPr id="91139" name="Picture 5" descr="Дорога жизни"/>
          <p:cNvPicPr>
            <a:picLocks noChangeAspect="1" noChangeArrowheads="1"/>
          </p:cNvPicPr>
          <p:nvPr/>
        </p:nvPicPr>
        <p:blipFill>
          <a:blip r:embed="rId2"/>
          <a:srcRect/>
          <a:stretch>
            <a:fillRect/>
          </a:stretch>
        </p:blipFill>
        <p:spPr bwMode="auto">
          <a:xfrm>
            <a:off x="2214563" y="285750"/>
            <a:ext cx="4392612" cy="187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a:xfrm>
            <a:off x="714375" y="571500"/>
            <a:ext cx="7924800" cy="1143000"/>
          </a:xfrm>
        </p:spPr>
        <p:txBody>
          <a:bodyPr/>
          <a:lstStyle/>
          <a:p>
            <a:r>
              <a:rPr lang="ru-RU" b="1" i="1" smtClean="0">
                <a:solidFill>
                  <a:schemeClr val="accent2"/>
                </a:solidFill>
              </a:rPr>
              <a:t>Флот</a:t>
            </a:r>
            <a:r>
              <a:rPr lang="ru-RU" b="1" smtClean="0">
                <a:solidFill>
                  <a:schemeClr val="accent2"/>
                </a:solidFill>
              </a:rPr>
              <a:t> </a:t>
            </a:r>
          </a:p>
        </p:txBody>
      </p:sp>
      <p:sp>
        <p:nvSpPr>
          <p:cNvPr id="5" name="Rectangle 3"/>
          <p:cNvSpPr txBox="1">
            <a:spLocks noChangeArrowheads="1"/>
          </p:cNvSpPr>
          <p:nvPr/>
        </p:nvSpPr>
        <p:spPr bwMode="auto">
          <a:xfrm>
            <a:off x="838200" y="1500188"/>
            <a:ext cx="7693025" cy="3357562"/>
          </a:xfrm>
          <a:prstGeom prst="rect">
            <a:avLst/>
          </a:prstGeom>
          <a:noFill/>
          <a:ln w="9525">
            <a:noFill/>
            <a:miter lim="800000"/>
            <a:headEnd/>
            <a:tailEnd/>
          </a:ln>
        </p:spPr>
        <p:txBody>
          <a:bodyPr/>
          <a:lstStyle/>
          <a:p>
            <a:pPr marL="342900" indent="-342900" algn="ctr" eaLnBrk="0" hangingPunct="0">
              <a:lnSpc>
                <a:spcPct val="90000"/>
              </a:lnSpc>
              <a:spcBef>
                <a:spcPct val="20000"/>
              </a:spcBef>
              <a:buClr>
                <a:schemeClr val="folHlink"/>
              </a:buClr>
              <a:buSzPct val="90000"/>
              <a:buFont typeface="Wingdings" pitchFamily="2" charset="2"/>
              <a:buNone/>
              <a:defRPr/>
            </a:pPr>
            <a:r>
              <a:rPr lang="en-US" sz="2000" kern="0" dirty="0">
                <a:latin typeface="+mn-lt"/>
              </a:rPr>
              <a:t>      </a:t>
            </a:r>
            <a:r>
              <a:rPr lang="ru-RU" sz="2000" kern="0" dirty="0">
                <a:latin typeface="+mn-lt"/>
              </a:rPr>
              <a:t>Говоря о роли географии в войне, нельзя не упомянуть о </a:t>
            </a:r>
            <a:r>
              <a:rPr lang="ru-RU" sz="2000" b="1" i="1" kern="0" dirty="0">
                <a:latin typeface="+mn-lt"/>
              </a:rPr>
              <a:t>флоте</a:t>
            </a:r>
            <a:r>
              <a:rPr lang="ru-RU" sz="2000" kern="0" dirty="0">
                <a:latin typeface="+mn-lt"/>
              </a:rPr>
              <a:t>, ведь все моряки в той или иной мере связаны с географией. </a:t>
            </a:r>
          </a:p>
          <a:p>
            <a:pPr marL="342900" indent="-342900" algn="ctr" eaLnBrk="0" hangingPunct="0">
              <a:lnSpc>
                <a:spcPct val="90000"/>
              </a:lnSpc>
              <a:spcBef>
                <a:spcPct val="20000"/>
              </a:spcBef>
              <a:buClr>
                <a:schemeClr val="folHlink"/>
              </a:buClr>
              <a:buSzPct val="90000"/>
              <a:buFont typeface="Wingdings" pitchFamily="2" charset="2"/>
              <a:buNone/>
              <a:defRPr/>
            </a:pPr>
            <a:r>
              <a:rPr lang="ru-RU" sz="2000" kern="0" dirty="0">
                <a:latin typeface="+mn-lt"/>
              </a:rPr>
              <a:t>На многоводных реках и озёрах для создания оборонительных рубежей использовались Азовская, Дунайская, Ладожская, Онежская, Волжская флотилии, отряд кораблей на озере Ильмень и др. </a:t>
            </a:r>
          </a:p>
          <a:p>
            <a:pPr marL="342900" indent="-342900" algn="ctr" eaLnBrk="0" hangingPunct="0">
              <a:lnSpc>
                <a:spcPct val="90000"/>
              </a:lnSpc>
              <a:spcBef>
                <a:spcPct val="20000"/>
              </a:spcBef>
              <a:buClr>
                <a:schemeClr val="folHlink"/>
              </a:buClr>
              <a:buSzPct val="90000"/>
              <a:buFont typeface="Wingdings" pitchFamily="2" charset="2"/>
              <a:buNone/>
              <a:defRPr/>
            </a:pPr>
            <a:r>
              <a:rPr lang="ru-RU" sz="2000" kern="0" dirty="0">
                <a:latin typeface="+mn-lt"/>
              </a:rPr>
              <a:t>Советский флот с первого дня войны беспрерывно вёл активные боевые действия на морях, озёрах и реках. </a:t>
            </a:r>
          </a:p>
          <a:p>
            <a:pPr marL="342900" indent="-342900" algn="ctr" eaLnBrk="0" hangingPunct="0">
              <a:lnSpc>
                <a:spcPct val="90000"/>
              </a:lnSpc>
              <a:spcBef>
                <a:spcPct val="20000"/>
              </a:spcBef>
              <a:buClr>
                <a:schemeClr val="folHlink"/>
              </a:buClr>
              <a:buSzPct val="90000"/>
              <a:buFont typeface="Wingdings" pitchFamily="2" charset="2"/>
              <a:buNone/>
              <a:defRPr/>
            </a:pPr>
            <a:r>
              <a:rPr lang="en-US" sz="2000" kern="0" dirty="0">
                <a:latin typeface="+mn-lt"/>
              </a:rPr>
              <a:t>      </a:t>
            </a:r>
            <a:endParaRPr lang="ru-RU" sz="2000" kern="0" dirty="0">
              <a:latin typeface="+mn-lt"/>
            </a:endParaRPr>
          </a:p>
        </p:txBody>
      </p:sp>
      <p:pic>
        <p:nvPicPr>
          <p:cNvPr id="4" name="Picture 6" descr="C:\Documents and Settings\Ирина\Рабочий стол\все по математике\математика все\математика и война\x_2a63013b.jpg"/>
          <p:cNvPicPr>
            <a:picLocks noChangeAspect="1" noChangeArrowheads="1"/>
          </p:cNvPicPr>
          <p:nvPr/>
        </p:nvPicPr>
        <p:blipFill>
          <a:blip r:embed="rId2" cstate="email"/>
          <a:srcRect l="8621" t="7266"/>
          <a:stretch>
            <a:fillRect/>
          </a:stretch>
        </p:blipFill>
        <p:spPr bwMode="auto">
          <a:xfrm>
            <a:off x="3000364" y="4286256"/>
            <a:ext cx="3488975" cy="23448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86000" y="142875"/>
            <a:ext cx="6500813" cy="5808663"/>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folHlink"/>
              </a:buClr>
              <a:buSzPct val="90000"/>
              <a:buFont typeface="Wingdings" pitchFamily="2" charset="2"/>
              <a:buChar char="n"/>
              <a:defRPr/>
            </a:pPr>
            <a:r>
              <a:rPr lang="ru-RU" sz="1400" kern="0" dirty="0">
                <a:latin typeface="+mn-lt"/>
              </a:rPr>
              <a:t>              </a:t>
            </a:r>
            <a:r>
              <a:rPr lang="ru-RU" sz="2200" kern="0" dirty="0">
                <a:latin typeface="+mj-lt"/>
              </a:rPr>
              <a:t>Касаясь конкретных имён географов, защищавших нашу страну с оружием в руках, хочется рассказать о  </a:t>
            </a:r>
            <a:r>
              <a:rPr lang="ru-RU" sz="2200" b="1" kern="0" dirty="0" err="1">
                <a:solidFill>
                  <a:schemeClr val="accent2"/>
                </a:solidFill>
                <a:latin typeface="+mj-lt"/>
              </a:rPr>
              <a:t>Русанове</a:t>
            </a:r>
            <a:r>
              <a:rPr lang="ru-RU" sz="2200" b="1" kern="0" dirty="0">
                <a:solidFill>
                  <a:schemeClr val="accent2"/>
                </a:solidFill>
                <a:latin typeface="+mj-lt"/>
              </a:rPr>
              <a:t> Владимире Ивановиче</a:t>
            </a:r>
            <a:r>
              <a:rPr lang="ru-RU" sz="2200" kern="0" dirty="0">
                <a:latin typeface="+mj-lt"/>
              </a:rPr>
              <a:t> - зав. кафедрой метеорологии и климатологии с 1976 по 1991 г в ТГУ. В 1942г. поступил на 1-й курс специального факультета ТГУ. В мае 1943 г. добровольно вступил в армейские ряды  и по окончании  артиллерийского училища  был направлен в действующую армию в качестве командира огневого взвода. Дважды в боях был ранен. 2 января 1946 г. по состоянию здоровья был демобилизован из рядов Советской Армии. После демобилизации продолжил обучение на географическом факультете Томского госуниверситета. В 1952 г. окончил географический факультет по специальности географ-климатолог.</a:t>
            </a:r>
            <a:r>
              <a:rPr lang="en-US" sz="2200" i="1" kern="0" dirty="0">
                <a:latin typeface="+mj-lt"/>
              </a:rPr>
              <a:t> </a:t>
            </a:r>
            <a:endParaRPr lang="ru-RU" sz="2200" i="1" kern="0" dirty="0">
              <a:latin typeface="+mj-lt"/>
            </a:endParaRPr>
          </a:p>
          <a:p>
            <a:pPr marL="342900" indent="-342900" eaLnBrk="0" hangingPunct="0">
              <a:lnSpc>
                <a:spcPct val="80000"/>
              </a:lnSpc>
              <a:spcBef>
                <a:spcPct val="20000"/>
              </a:spcBef>
              <a:buClr>
                <a:schemeClr val="folHlink"/>
              </a:buClr>
              <a:buSzPct val="90000"/>
              <a:buFont typeface="Wingdings" pitchFamily="2" charset="2"/>
              <a:buChar char="n"/>
              <a:defRPr/>
            </a:pPr>
            <a:endParaRPr lang="ru-RU" sz="2200" i="1" kern="0" dirty="0">
              <a:latin typeface="+mj-lt"/>
            </a:endParaRPr>
          </a:p>
          <a:p>
            <a:pPr marL="342900" indent="-342900" eaLnBrk="0" hangingPunct="0">
              <a:lnSpc>
                <a:spcPct val="80000"/>
              </a:lnSpc>
              <a:spcBef>
                <a:spcPct val="20000"/>
              </a:spcBef>
              <a:buClr>
                <a:schemeClr val="folHlink"/>
              </a:buClr>
              <a:buSzPct val="90000"/>
              <a:defRPr/>
            </a:pPr>
            <a:r>
              <a:rPr lang="ru-RU" sz="2200" i="1" kern="0" dirty="0">
                <a:latin typeface="+mj-lt"/>
              </a:rPr>
              <a:t>		Награды: орден Отечественной войны I степени (1985), медали "За отвагу "(1944), "За победу над Германией в Великой Отечественной войне 1941-1945 гг.» и юбилейные.</a:t>
            </a:r>
          </a:p>
        </p:txBody>
      </p:sp>
      <p:pic>
        <p:nvPicPr>
          <p:cNvPr id="93187" name="Picture 6"/>
          <p:cNvPicPr>
            <a:picLocks noChangeAspect="1" noChangeArrowheads="1"/>
          </p:cNvPicPr>
          <p:nvPr/>
        </p:nvPicPr>
        <p:blipFill>
          <a:blip r:embed="rId2"/>
          <a:srcRect/>
          <a:stretch>
            <a:fillRect/>
          </a:stretch>
        </p:blipFill>
        <p:spPr bwMode="auto">
          <a:xfrm>
            <a:off x="142875" y="285750"/>
            <a:ext cx="225425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Содержимое 9"/>
          <p:cNvSpPr txBox="1">
            <a:spLocks/>
          </p:cNvSpPr>
          <p:nvPr/>
        </p:nvSpPr>
        <p:spPr>
          <a:xfrm>
            <a:off x="0" y="4365625"/>
            <a:ext cx="9144000" cy="2492375"/>
          </a:xfrm>
          <a:prstGeom prst="rect">
            <a:avLst/>
          </a:prstGeom>
        </p:spPr>
        <p:txBody>
          <a:bodyPr/>
          <a:lstStyle/>
          <a:p>
            <a:pPr indent="1882775" algn="just">
              <a:buClr>
                <a:schemeClr val="accent1"/>
              </a:buClr>
              <a:buSzPct val="70000"/>
              <a:defRPr/>
            </a:pPr>
            <a:r>
              <a:rPr lang="ru-RU" sz="2400" b="1" i="1" dirty="0">
                <a:solidFill>
                  <a:srgbClr val="660033"/>
                </a:solidFill>
                <a:effectLst>
                  <a:outerShdw blurRad="38100" dist="38100" dir="2700000" algn="tl">
                    <a:srgbClr val="000000">
                      <a:alpha val="43137"/>
                    </a:srgbClr>
                  </a:outerShdw>
                </a:effectLst>
                <a:latin typeface="Calibri" pitchFamily="34" charset="0"/>
              </a:rPr>
              <a:t>«Никто не забыт и ничто не забыто» -</a:t>
            </a:r>
          </a:p>
          <a:p>
            <a:pPr indent="1882775" algn="just">
              <a:buClr>
                <a:schemeClr val="accent1"/>
              </a:buClr>
              <a:buSzPct val="70000"/>
              <a:defRPr/>
            </a:pPr>
            <a:r>
              <a:rPr lang="ru-RU" sz="2400" b="1" i="1" dirty="0">
                <a:solidFill>
                  <a:srgbClr val="660033"/>
                </a:solidFill>
                <a:effectLst>
                  <a:outerShdw blurRad="38100" dist="38100" dir="2700000" algn="tl">
                    <a:srgbClr val="000000">
                      <a:alpha val="43137"/>
                    </a:srgbClr>
                  </a:outerShdw>
                </a:effectLst>
                <a:latin typeface="Calibri" pitchFamily="34" charset="0"/>
              </a:rPr>
              <a:t>Горячая надпись на глыбе гранита.</a:t>
            </a:r>
          </a:p>
          <a:p>
            <a:pPr indent="1882775" algn="just">
              <a:buClr>
                <a:schemeClr val="accent1"/>
              </a:buClr>
              <a:buSzPct val="70000"/>
              <a:defRPr/>
            </a:pPr>
            <a:r>
              <a:rPr lang="ru-RU" sz="2400" b="1" i="1" dirty="0">
                <a:solidFill>
                  <a:srgbClr val="660033"/>
                </a:solidFill>
                <a:effectLst>
                  <a:outerShdw blurRad="38100" dist="38100" dir="2700000" algn="tl">
                    <a:srgbClr val="000000">
                      <a:alpha val="43137"/>
                    </a:srgbClr>
                  </a:outerShdw>
                </a:effectLst>
                <a:latin typeface="Calibri" pitchFamily="34" charset="0"/>
              </a:rPr>
              <a:t>Потухшими листьями ветер играет,</a:t>
            </a:r>
          </a:p>
          <a:p>
            <a:pPr indent="1882775" algn="just">
              <a:buClr>
                <a:schemeClr val="accent1"/>
              </a:buClr>
              <a:buSzPct val="70000"/>
              <a:defRPr/>
            </a:pPr>
            <a:r>
              <a:rPr lang="ru-RU" sz="2400" b="1" i="1" dirty="0">
                <a:solidFill>
                  <a:srgbClr val="660033"/>
                </a:solidFill>
                <a:effectLst>
                  <a:outerShdw blurRad="38100" dist="38100" dir="2700000" algn="tl">
                    <a:srgbClr val="000000">
                      <a:alpha val="43137"/>
                    </a:srgbClr>
                  </a:outerShdw>
                </a:effectLst>
                <a:latin typeface="Calibri" pitchFamily="34" charset="0"/>
              </a:rPr>
              <a:t>Дождём проливным венки замывает.</a:t>
            </a:r>
          </a:p>
          <a:p>
            <a:pPr indent="1882775" algn="just">
              <a:buClr>
                <a:schemeClr val="accent1"/>
              </a:buClr>
              <a:buSzPct val="70000"/>
              <a:defRPr/>
            </a:pPr>
            <a:r>
              <a:rPr lang="ru-RU" sz="2400" b="1" i="1" dirty="0">
                <a:solidFill>
                  <a:srgbClr val="660033"/>
                </a:solidFill>
                <a:effectLst>
                  <a:outerShdw blurRad="38100" dist="38100" dir="2700000" algn="tl">
                    <a:srgbClr val="000000">
                      <a:alpha val="43137"/>
                    </a:srgbClr>
                  </a:outerShdw>
                </a:effectLst>
                <a:latin typeface="Calibri" pitchFamily="34" charset="0"/>
              </a:rPr>
              <a:t>Но словно огонь у подножья – гвоздика!</a:t>
            </a:r>
          </a:p>
          <a:p>
            <a:pPr indent="1882775" algn="just">
              <a:buClr>
                <a:schemeClr val="accent1"/>
              </a:buClr>
              <a:buSzPct val="70000"/>
              <a:defRPr/>
            </a:pPr>
            <a:r>
              <a:rPr lang="ru-RU" sz="2400" b="1" i="1" dirty="0">
                <a:solidFill>
                  <a:srgbClr val="660033"/>
                </a:solidFill>
                <a:effectLst>
                  <a:outerShdw blurRad="38100" dist="38100" dir="2700000" algn="tl">
                    <a:srgbClr val="000000">
                      <a:alpha val="43137"/>
                    </a:srgbClr>
                  </a:outerShdw>
                </a:effectLst>
                <a:latin typeface="Calibri" pitchFamily="34" charset="0"/>
              </a:rPr>
              <a:t>Никто не забыт и ничто не забыто...</a:t>
            </a:r>
          </a:p>
        </p:txBody>
      </p:sp>
      <p:pic>
        <p:nvPicPr>
          <p:cNvPr id="5" name="Picture 2" descr="C:\Documents and Settings\Ирина\Рабочий стол\брест\1224686014_157908.jpg"/>
          <p:cNvPicPr>
            <a:picLocks noChangeAspect="1" noChangeArrowheads="1"/>
          </p:cNvPicPr>
          <p:nvPr/>
        </p:nvPicPr>
        <p:blipFill>
          <a:blip r:embed="rId2" cstate="print"/>
          <a:srcRect/>
          <a:stretch>
            <a:fillRect/>
          </a:stretch>
        </p:blipFill>
        <p:spPr bwMode="auto">
          <a:xfrm>
            <a:off x="1331640" y="260648"/>
            <a:ext cx="6480720" cy="4441134"/>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idx="4294967295"/>
          </p:nvPr>
        </p:nvSpPr>
        <p:spPr>
          <a:xfrm>
            <a:off x="428625" y="285750"/>
            <a:ext cx="8429625" cy="1143000"/>
          </a:xfrm>
        </p:spPr>
        <p:txBody>
          <a:bodyPr/>
          <a:lstStyle/>
          <a:p>
            <a:pPr algn="ctr" eaLnBrk="1" hangingPunct="1"/>
            <a:r>
              <a:rPr lang="ru-RU" sz="3600" smtClean="0">
                <a:solidFill>
                  <a:schemeClr val="accent2"/>
                </a:solidFill>
              </a:rPr>
              <a:t>Н.А.Астров - ведущий</a:t>
            </a:r>
            <a:r>
              <a:rPr lang="ru-RU" sz="1700" smtClean="0">
                <a:solidFill>
                  <a:schemeClr val="accent2"/>
                </a:solidFill>
              </a:rPr>
              <a:t> </a:t>
            </a:r>
            <a:r>
              <a:rPr lang="ru-RU" sz="3600" smtClean="0">
                <a:solidFill>
                  <a:schemeClr val="accent2"/>
                </a:solidFill>
              </a:rPr>
              <a:t>разработчик  лёгких танков военного периода.</a:t>
            </a:r>
          </a:p>
        </p:txBody>
      </p:sp>
      <p:sp>
        <p:nvSpPr>
          <p:cNvPr id="4099" name="Содержимое 2"/>
          <p:cNvSpPr>
            <a:spLocks noGrp="1"/>
          </p:cNvSpPr>
          <p:nvPr>
            <p:ph idx="4294967295"/>
          </p:nvPr>
        </p:nvSpPr>
        <p:spPr>
          <a:xfrm>
            <a:off x="3643313" y="4929188"/>
            <a:ext cx="5500687" cy="2697162"/>
          </a:xfrm>
        </p:spPr>
        <p:txBody>
          <a:bodyPr/>
          <a:lstStyle/>
          <a:p>
            <a:pPr eaLnBrk="1" hangingPunct="1">
              <a:buFont typeface="Wingdings" pitchFamily="2" charset="2"/>
              <a:buNone/>
              <a:defRPr/>
            </a:pPr>
            <a:r>
              <a:rPr lang="ru-RU" sz="2000" dirty="0" smtClean="0">
                <a:latin typeface="+mj-lt"/>
              </a:rPr>
              <a:t>     </a:t>
            </a:r>
            <a:r>
              <a:rPr lang="ru-RU" sz="2000" b="1" dirty="0" smtClean="0">
                <a:solidFill>
                  <a:srgbClr val="990000"/>
                </a:solidFill>
                <a:latin typeface="+mj-lt"/>
              </a:rPr>
              <a:t>Т-60 отличался мощным вооружением, усиленным бронированием, меньшей высотой машины. Танк развивал скорость до 42 км/ч. Небольшой вес машины позволял уверенно передвигаться по льду</a:t>
            </a:r>
          </a:p>
        </p:txBody>
      </p:sp>
      <p:pic>
        <p:nvPicPr>
          <p:cNvPr id="9220" name="Рисунок 3" descr="C:\Documents and Settings\Учитель\Рабочий стол\танки Гаврилюк\Т-60.jpg"/>
          <p:cNvPicPr>
            <a:picLocks noChangeAspect="1" noChangeArrowheads="1"/>
          </p:cNvPicPr>
          <p:nvPr/>
        </p:nvPicPr>
        <p:blipFill>
          <a:blip r:embed="rId2"/>
          <a:srcRect/>
          <a:stretch>
            <a:fillRect/>
          </a:stretch>
        </p:blipFill>
        <p:spPr bwMode="auto">
          <a:xfrm>
            <a:off x="4357688" y="1785938"/>
            <a:ext cx="4100512" cy="3073400"/>
          </a:xfrm>
          <a:prstGeom prst="rect">
            <a:avLst/>
          </a:prstGeom>
          <a:noFill/>
          <a:ln w="9525">
            <a:noFill/>
            <a:miter lim="800000"/>
            <a:headEnd/>
            <a:tailEnd/>
          </a:ln>
        </p:spPr>
      </p:pic>
      <p:pic>
        <p:nvPicPr>
          <p:cNvPr id="9221" name="Picture 6"/>
          <p:cNvPicPr>
            <a:picLocks noChangeAspect="1" noChangeArrowheads="1"/>
          </p:cNvPicPr>
          <p:nvPr/>
        </p:nvPicPr>
        <p:blipFill>
          <a:blip r:embed="rId3"/>
          <a:srcRect/>
          <a:stretch>
            <a:fillRect/>
          </a:stretch>
        </p:blipFill>
        <p:spPr bwMode="auto">
          <a:xfrm>
            <a:off x="857250" y="1857375"/>
            <a:ext cx="2963863"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4294967295"/>
          </p:nvPr>
        </p:nvSpPr>
        <p:spPr>
          <a:xfrm>
            <a:off x="285750" y="5143500"/>
            <a:ext cx="8501063" cy="2051050"/>
          </a:xfrm>
        </p:spPr>
        <p:txBody>
          <a:bodyPr/>
          <a:lstStyle/>
          <a:p>
            <a:pPr eaLnBrk="1" hangingPunct="1">
              <a:buFont typeface="Wingdings" pitchFamily="2" charset="2"/>
              <a:buNone/>
              <a:defRPr/>
            </a:pPr>
            <a:r>
              <a:rPr lang="ru-RU" sz="1000" dirty="0" smtClean="0">
                <a:solidFill>
                  <a:srgbClr val="990000"/>
                </a:solidFill>
              </a:rPr>
              <a:t>        </a:t>
            </a:r>
            <a:r>
              <a:rPr lang="ru-RU" sz="2000" dirty="0" smtClean="0">
                <a:solidFill>
                  <a:srgbClr val="990000"/>
                </a:solidFill>
                <a:latin typeface="+mj-lt"/>
              </a:rPr>
              <a:t>Т-37А - советский малый плавающий танк. Для обеспечения плавучести танк был оснащен дополнительными поплавками, размещенными вдоль бортов корпуса. Развивал скорость на суше до 40 км/ч, а на плаву - до 6 км/ч.</a:t>
            </a:r>
          </a:p>
        </p:txBody>
      </p:sp>
      <p:sp>
        <p:nvSpPr>
          <p:cNvPr id="6" name="Прямоугольник 5"/>
          <p:cNvSpPr/>
          <p:nvPr/>
        </p:nvSpPr>
        <p:spPr>
          <a:xfrm>
            <a:off x="1000125" y="0"/>
            <a:ext cx="7500938" cy="1200150"/>
          </a:xfrm>
          <a:prstGeom prst="rect">
            <a:avLst/>
          </a:prstGeom>
        </p:spPr>
        <p:txBody>
          <a:bodyPr>
            <a:spAutoFit/>
          </a:bodyPr>
          <a:lstStyle/>
          <a:p>
            <a:pPr algn="ctr">
              <a:defRPr/>
            </a:pPr>
            <a:r>
              <a:rPr lang="ru-RU" sz="3600" dirty="0">
                <a:solidFill>
                  <a:schemeClr val="accent2"/>
                </a:solidFill>
                <a:latin typeface="+mj-lt"/>
              </a:rPr>
              <a:t>Н.Н. Козырев - ведущий инженер КБ Завода № 37 г.Москвы</a:t>
            </a:r>
          </a:p>
        </p:txBody>
      </p:sp>
      <p:pic>
        <p:nvPicPr>
          <p:cNvPr id="10244" name="Picture 9"/>
          <p:cNvPicPr>
            <a:picLocks noChangeAspect="1" noChangeArrowheads="1"/>
          </p:cNvPicPr>
          <p:nvPr/>
        </p:nvPicPr>
        <p:blipFill>
          <a:blip r:embed="rId2"/>
          <a:srcRect/>
          <a:stretch>
            <a:fillRect/>
          </a:stretch>
        </p:blipFill>
        <p:spPr bwMode="auto">
          <a:xfrm>
            <a:off x="4624388" y="2143125"/>
            <a:ext cx="4227512" cy="2428875"/>
          </a:xfrm>
          <a:prstGeom prst="rect">
            <a:avLst/>
          </a:prstGeom>
          <a:noFill/>
          <a:ln w="9525">
            <a:noFill/>
            <a:miter lim="800000"/>
            <a:headEnd/>
            <a:tailEnd/>
          </a:ln>
        </p:spPr>
      </p:pic>
      <p:pic>
        <p:nvPicPr>
          <p:cNvPr id="10245" name="Picture 10"/>
          <p:cNvPicPr>
            <a:picLocks noChangeAspect="1" noChangeArrowheads="1"/>
          </p:cNvPicPr>
          <p:nvPr/>
        </p:nvPicPr>
        <p:blipFill>
          <a:blip r:embed="rId3"/>
          <a:srcRect/>
          <a:stretch>
            <a:fillRect/>
          </a:stretch>
        </p:blipFill>
        <p:spPr bwMode="auto">
          <a:xfrm>
            <a:off x="857250" y="1714500"/>
            <a:ext cx="3857625" cy="324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idx="4294967295"/>
          </p:nvPr>
        </p:nvSpPr>
        <p:spPr>
          <a:xfrm>
            <a:off x="857250" y="285750"/>
            <a:ext cx="7772400" cy="1143000"/>
          </a:xfrm>
        </p:spPr>
        <p:txBody>
          <a:bodyPr/>
          <a:lstStyle/>
          <a:p>
            <a:pPr algn="ctr" eaLnBrk="1" hangingPunct="1"/>
            <a:r>
              <a:rPr lang="ru-RU" sz="3600" smtClean="0">
                <a:solidFill>
                  <a:schemeClr val="accent2"/>
                </a:solidFill>
              </a:rPr>
              <a:t>С.А.Гинзбург - советский конструктор бронетехники</a:t>
            </a:r>
          </a:p>
        </p:txBody>
      </p:sp>
      <p:sp>
        <p:nvSpPr>
          <p:cNvPr id="6147" name="Содержимое 2"/>
          <p:cNvSpPr>
            <a:spLocks noGrp="1"/>
          </p:cNvSpPr>
          <p:nvPr>
            <p:ph idx="4294967295"/>
          </p:nvPr>
        </p:nvSpPr>
        <p:spPr>
          <a:xfrm>
            <a:off x="642938" y="5451475"/>
            <a:ext cx="8786812" cy="1406525"/>
          </a:xfrm>
        </p:spPr>
        <p:txBody>
          <a:bodyPr/>
          <a:lstStyle/>
          <a:p>
            <a:pPr eaLnBrk="1" hangingPunct="1">
              <a:buFont typeface="Wingdings" pitchFamily="2" charset="2"/>
              <a:buNone/>
              <a:defRPr/>
            </a:pPr>
            <a:r>
              <a:rPr lang="ru-RU" sz="2000" b="1" dirty="0" smtClean="0">
                <a:solidFill>
                  <a:srgbClr val="990000"/>
                </a:solidFill>
                <a:latin typeface="+mj-lt"/>
              </a:rPr>
              <a:t>Огнеметный танк ОТ-130. Дальность огнеметания 35-50 метров.  </a:t>
            </a:r>
          </a:p>
          <a:p>
            <a:pPr eaLnBrk="1" hangingPunct="1">
              <a:buFont typeface="Wingdings" pitchFamily="2" charset="2"/>
              <a:buNone/>
              <a:defRPr/>
            </a:pPr>
            <a:r>
              <a:rPr lang="ru-RU" sz="2000" b="1" dirty="0" smtClean="0">
                <a:solidFill>
                  <a:srgbClr val="990000"/>
                </a:solidFill>
                <a:latin typeface="+mj-lt"/>
              </a:rPr>
              <a:t>Огнеметные танки ОТ-130 использовались в боях на реке Халхин-Гол. </a:t>
            </a:r>
          </a:p>
        </p:txBody>
      </p:sp>
      <p:pic>
        <p:nvPicPr>
          <p:cNvPr id="11268" name="Рисунок 3" descr="C:\Documents and Settings\Учитель\Рабочий стол\танки Гаврилюк\ОТ-130.jpg"/>
          <p:cNvPicPr>
            <a:picLocks noChangeAspect="1" noChangeArrowheads="1"/>
          </p:cNvPicPr>
          <p:nvPr/>
        </p:nvPicPr>
        <p:blipFill>
          <a:blip r:embed="rId2"/>
          <a:srcRect/>
          <a:stretch>
            <a:fillRect/>
          </a:stretch>
        </p:blipFill>
        <p:spPr bwMode="auto">
          <a:xfrm>
            <a:off x="785813" y="2143125"/>
            <a:ext cx="3608387" cy="2714625"/>
          </a:xfrm>
          <a:prstGeom prst="rect">
            <a:avLst/>
          </a:prstGeom>
          <a:noFill/>
          <a:ln w="9525">
            <a:noFill/>
            <a:miter lim="800000"/>
            <a:headEnd/>
            <a:tailEnd/>
          </a:ln>
        </p:spPr>
      </p:pic>
      <p:pic>
        <p:nvPicPr>
          <p:cNvPr id="11269" name="Picture 6"/>
          <p:cNvPicPr>
            <a:picLocks noChangeAspect="1" noChangeArrowheads="1"/>
          </p:cNvPicPr>
          <p:nvPr/>
        </p:nvPicPr>
        <p:blipFill>
          <a:blip r:embed="rId3"/>
          <a:srcRect/>
          <a:stretch>
            <a:fillRect/>
          </a:stretch>
        </p:blipFill>
        <p:spPr bwMode="auto">
          <a:xfrm>
            <a:off x="4786313" y="2143125"/>
            <a:ext cx="4059237"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Слои">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869</TotalTime>
  <Words>3075</Words>
  <Application>Microsoft Office PowerPoint</Application>
  <PresentationFormat>Экран (4:3)</PresentationFormat>
  <Paragraphs>239</Paragraphs>
  <Slides>69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69</vt:i4>
      </vt:variant>
    </vt:vector>
  </HeadingPairs>
  <TitlesOfParts>
    <vt:vector size="77" baseType="lpstr">
      <vt:lpstr>Arial</vt:lpstr>
      <vt:lpstr>Times New Roman</vt:lpstr>
      <vt:lpstr>Wingdings</vt:lpstr>
      <vt:lpstr>Calibri</vt:lpstr>
      <vt:lpstr>Georgia</vt:lpstr>
      <vt:lpstr>Trebuchet MS</vt:lpstr>
      <vt:lpstr>Wingdings 2</vt:lpstr>
      <vt:lpstr>Слои</vt:lpstr>
      <vt:lpstr>Слайд 1</vt:lpstr>
      <vt:lpstr>Авторы:</vt:lpstr>
      <vt:lpstr>Слайд 3</vt:lpstr>
      <vt:lpstr>Слайд 4</vt:lpstr>
      <vt:lpstr>1943 г. </vt:lpstr>
      <vt:lpstr>Ж.Я.Котин -выдающийся конструктор бронетанковой техники</vt:lpstr>
      <vt:lpstr>Н.А.Астров - ведущий разработчик  лёгких танков военного периода.</vt:lpstr>
      <vt:lpstr>Слайд 8</vt:lpstr>
      <vt:lpstr>С.А.Гинзбург - советский конструктор бронетехники</vt:lpstr>
      <vt:lpstr>Слайд 10</vt:lpstr>
      <vt:lpstr>Александр Сергеевич Яковлев- конструктор самолета Як-3 </vt:lpstr>
      <vt:lpstr>Семен Алексеевич Лавочкин-конструктор самолета Ла-5</vt:lpstr>
      <vt:lpstr> Андрей Николаевич Туполев - конструктор самолета Ту-2</vt:lpstr>
      <vt:lpstr>Сергей Владимирович  Ильюшин- конструктор самолета Ил-10</vt:lpstr>
      <vt:lpstr>   П.Г.Стрелков - физик,  член-корреспондент АН СССР</vt:lpstr>
      <vt:lpstr>Слайд 16</vt:lpstr>
      <vt:lpstr>А.Т. Качугин - автор  множества патентов и закрытых разработок  Минобороны.</vt:lpstr>
      <vt:lpstr>И.В. Курчатов -советский физик, «отец» советской атомной бомбы</vt:lpstr>
      <vt:lpstr>А.Ф. Иоффе - русский физик и организатор науки.</vt:lpstr>
      <vt:lpstr>П.П. Кобеко – член-корреспондент   академии наук.</vt:lpstr>
      <vt:lpstr>И.В. Сталин,1937 г. </vt:lpstr>
      <vt:lpstr>В.Г. Грабин - конструктор артиллерийских систем, генерал-полковник технических войск  </vt:lpstr>
      <vt:lpstr>Слайд 23</vt:lpstr>
      <vt:lpstr>Ф.Ф. Петров – российский ученый и конструктор.</vt:lpstr>
      <vt:lpstr>И. Гвай,  В. Н. Галковский,  А.П.Павленко,  А. С. Попов – советские конструкторы.</vt:lpstr>
      <vt:lpstr>Академика С.И. Вавилов:</vt:lpstr>
      <vt:lpstr>Слайд 27</vt:lpstr>
      <vt:lpstr>Всесоюзная академия сельскохозяйственных наук имени В.И.Ленина осуществляла научную разработку проблем сельскохозяйственного производства</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Всесоюзный Научно-исследовательский Витаминный институт</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Топографы </vt:lpstr>
      <vt:lpstr>Гидрологи</vt:lpstr>
      <vt:lpstr>Слайд 66</vt:lpstr>
      <vt:lpstr>Флот </vt:lpstr>
      <vt:lpstr>Слайд 68</vt:lpstr>
      <vt:lpstr>Слайд 69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Ликизюк и Романова</dc:creator>
  <cp:lastModifiedBy>Mac mini</cp:lastModifiedBy>
  <cp:revision>75</cp:revision>
  <dcterms:created xsi:type="dcterms:W3CDTF">2010-05-01T14:50:52Z</dcterms:created>
  <dcterms:modified xsi:type="dcterms:W3CDTF">2015-03-20T09:33:55Z</dcterms:modified>
</cp:coreProperties>
</file>