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A8495-7CED-47D2-B408-CAC1C72E0671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CA814-96F5-4F02-85BE-43E2EBBBB8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CA814-96F5-4F02-85BE-43E2EBBBB8B2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66FD152-0AE8-4629-9E0F-7D2630D45347}" type="datetimeFigureOut">
              <a:rPr lang="ru-RU" smtClean="0"/>
              <a:pPr/>
              <a:t>02.12.2008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40DFBD2-E7BA-455B-88C0-FDAAC22C1D6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643570" y="1714488"/>
            <a:ext cx="3286148" cy="164307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Душа, душа, которая всецело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Одной заветной отдалась любви…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                 Ф.И. Тютчев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Рисунок 8" descr="Бунин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tretch>
            <a:fillRect/>
          </a:stretch>
        </p:blipFill>
        <p:spPr>
          <a:xfrm>
            <a:off x="1857356" y="1500174"/>
            <a:ext cx="2500329" cy="3421503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А.И. Куприн  (1870 – 1938)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0"/>
            <a:ext cx="8215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Великая тайна любви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(по повести «Олеся» А.И. Куприна)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5429256" y="5163278"/>
            <a:ext cx="3429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Исследования по теме и проект разработаны и составлены учителем русского языка и литературы высшей категории – Синицыной Л.И.,</a:t>
            </a:r>
          </a:p>
          <a:p>
            <a:pPr algn="ctr"/>
            <a:r>
              <a:rPr lang="ru-RU" sz="1600" b="1" dirty="0" smtClean="0"/>
              <a:t>МОУ СОШ № 10 с УИОП</a:t>
            </a:r>
            <a:endParaRPr lang="ru-RU" sz="16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1643074" cy="409564"/>
          </a:xfrm>
        </p:spPr>
        <p:txBody>
          <a:bodyPr>
            <a:noAutofit/>
          </a:bodyPr>
          <a:lstStyle/>
          <a:p>
            <a:r>
              <a:rPr lang="ru-RU" sz="2800" b="1" i="1" u="sng" dirty="0" smtClean="0">
                <a:solidFill>
                  <a:srgbClr val="002060"/>
                </a:solidFill>
              </a:rPr>
              <a:t>Алена</a:t>
            </a:r>
            <a:endParaRPr lang="ru-RU" sz="2800" b="1" i="1" u="sng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2000240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002060"/>
                </a:solidFill>
              </a:rPr>
              <a:t>О   лесе</a:t>
            </a:r>
            <a:endParaRPr lang="ru-RU" sz="2800" b="1" i="1" u="sng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20" y="642918"/>
            <a:ext cx="100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u="sng" dirty="0" smtClean="0">
                <a:solidFill>
                  <a:srgbClr val="002060"/>
                </a:solidFill>
              </a:rPr>
              <a:t>Олеся</a:t>
            </a:r>
            <a:endParaRPr lang="ru-RU" sz="2400" b="1" i="1" u="sng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285728"/>
            <a:ext cx="2191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Олеся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6215074" y="857232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2357422" y="857232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786314" y="1571612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57290" y="857232"/>
            <a:ext cx="18994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 в русских сказках?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28728" y="2428868"/>
            <a:ext cx="2075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Елена Прекрасная</a:t>
            </a:r>
            <a:endParaRPr lang="ru-RU" b="1" u="sng" dirty="0">
              <a:solidFill>
                <a:srgbClr val="00206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>
            <a:off x="1964513" y="217883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14480" y="2928934"/>
            <a:ext cx="1408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</a:rPr>
              <a:t>( от греч.  ФАКЕЛ)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4414" y="3929066"/>
            <a:ext cx="949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ОГОНЬ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14612" y="4071942"/>
            <a:ext cx="1000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ТЕПЛО,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СВЕТ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9" name="Скругленная соединительная линия 28"/>
          <p:cNvCxnSpPr/>
          <p:nvPr/>
        </p:nvCxnSpPr>
        <p:spPr>
          <a:xfrm rot="16200000" flipH="1">
            <a:off x="2607455" y="3393281"/>
            <a:ext cx="78581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кругленная соединительная линия 32"/>
          <p:cNvCxnSpPr/>
          <p:nvPr/>
        </p:nvCxnSpPr>
        <p:spPr>
          <a:xfrm rot="5400000">
            <a:off x="1428728" y="3286124"/>
            <a:ext cx="642942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85786" y="4429132"/>
            <a:ext cx="16472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Внешне: </a:t>
            </a:r>
          </a:p>
          <a:p>
            <a:pPr algn="ctr"/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Monotype Corsiva" pitchFamily="66" charset="0"/>
                <a:cs typeface="Times New Roman" pitchFamily="18" charset="0"/>
              </a:rPr>
              <a:t>Сдержанная,</a:t>
            </a:r>
          </a:p>
          <a:p>
            <a:pPr algn="ctr"/>
            <a:r>
              <a:rPr lang="ru-RU" sz="1600" b="1" dirty="0" smtClean="0">
                <a:latin typeface="Monotype Corsiva" pitchFamily="66" charset="0"/>
                <a:cs typeface="Times New Roman" pitchFamily="18" charset="0"/>
              </a:rPr>
              <a:t>замкнутая</a:t>
            </a:r>
            <a:endParaRPr lang="ru-RU" sz="1600" b="1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00298" y="5000636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/>
              <a:t>Внутренне:</a:t>
            </a:r>
          </a:p>
          <a:p>
            <a:endParaRPr lang="ru-RU" sz="1400" b="1" u="sng" dirty="0"/>
          </a:p>
          <a:p>
            <a:pPr algn="ctr"/>
            <a:r>
              <a:rPr lang="ru-RU" sz="1600" b="1" dirty="0" smtClean="0">
                <a:latin typeface="Monotype Corsiva" pitchFamily="66" charset="0"/>
              </a:rPr>
              <a:t>Ранимая, тонко </a:t>
            </a:r>
          </a:p>
          <a:p>
            <a:pPr algn="ctr"/>
            <a:r>
              <a:rPr lang="ru-RU" sz="1600" b="1" dirty="0">
                <a:latin typeface="Monotype Corsiva" pitchFamily="66" charset="0"/>
              </a:rPr>
              <a:t>ч</a:t>
            </a:r>
            <a:r>
              <a:rPr lang="ru-RU" sz="1600" b="1" dirty="0" smtClean="0">
                <a:latin typeface="Monotype Corsiva" pitchFamily="66" charset="0"/>
              </a:rPr>
              <a:t>увствующая душа</a:t>
            </a:r>
            <a:endParaRPr lang="ru-RU" sz="1600" b="1" dirty="0">
              <a:latin typeface="Monotype Corsiva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85852" y="6143644"/>
            <a:ext cx="1954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«Горячее сердце»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rot="16200000" flipH="1">
            <a:off x="1321571" y="5536421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2393141" y="5679297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143372" y="2428868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</a:t>
            </a:r>
            <a:r>
              <a:rPr lang="ru-RU" sz="1400" dirty="0" smtClean="0">
                <a:solidFill>
                  <a:srgbClr val="C00000"/>
                </a:solidFill>
              </a:rPr>
              <a:t>связь с природой)</a:t>
            </a:r>
            <a:endParaRPr lang="ru-RU" sz="1400" dirty="0">
              <a:solidFill>
                <a:srgbClr val="C00000"/>
              </a:solidFill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 rot="16200000" flipH="1">
            <a:off x="4679157" y="3107529"/>
            <a:ext cx="50006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071934" y="3429000"/>
            <a:ext cx="26858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Гармоничная личность,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итя природы</a:t>
            </a:r>
          </a:p>
          <a:p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4572000" y="4643446"/>
            <a:ext cx="2557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«Естественный человек»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rot="5400000">
            <a:off x="5214942" y="4214818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072330" y="150017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д</a:t>
            </a:r>
            <a:r>
              <a:rPr lang="ru-RU" dirty="0" smtClean="0">
                <a:solidFill>
                  <a:srgbClr val="C00000"/>
                </a:solidFill>
              </a:rPr>
              <a:t>ля здешних</a:t>
            </a:r>
          </a:p>
        </p:txBody>
      </p:sp>
      <p:cxnSp>
        <p:nvCxnSpPr>
          <p:cNvPr id="71" name="Прямая со стрелкой 70"/>
          <p:cNvCxnSpPr>
            <a:stCxn id="5" idx="2"/>
            <a:endCxn id="66" idx="0"/>
          </p:cNvCxnSpPr>
          <p:nvPr/>
        </p:nvCxnSpPr>
        <p:spPr>
          <a:xfrm rot="16200000" flipH="1">
            <a:off x="7751706" y="1286574"/>
            <a:ext cx="395591" cy="31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43702" y="2214554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Колдунья, ведьмака,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олесская  ведьма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072330" y="3071810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Темные</a:t>
            </a:r>
          </a:p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м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истические силы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396" y="407194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Monotype Corsiva" pitchFamily="66" charset="0"/>
              </a:rPr>
              <a:t>«чужая»</a:t>
            </a:r>
            <a:endParaRPr lang="ru-RU" b="1" i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 rot="10800000" flipV="1">
            <a:off x="7215206" y="1928802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16200000" flipH="1">
            <a:off x="7893867" y="2821777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rot="5400000">
            <a:off x="7858148" y="3643314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rot="16200000" flipH="1">
            <a:off x="4929190" y="2357430"/>
            <a:ext cx="3857652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7500958" y="5286388"/>
            <a:ext cx="100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</a:t>
            </a:r>
            <a:r>
              <a:rPr lang="ru-RU" b="1" dirty="0" smtClean="0">
                <a:solidFill>
                  <a:srgbClr val="C00000"/>
                </a:solidFill>
              </a:rPr>
              <a:t>ля И.Т.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286380" y="571501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Колдунья, чаровница, кудесница 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143504" y="6357958"/>
            <a:ext cx="359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«Тайна», которую он хочет разгадать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cxnSp>
        <p:nvCxnSpPr>
          <p:cNvPr id="95" name="Прямая со стрелкой 94"/>
          <p:cNvCxnSpPr/>
          <p:nvPr/>
        </p:nvCxnSpPr>
        <p:spPr>
          <a:xfrm rot="10800000" flipV="1">
            <a:off x="5929322" y="5572140"/>
            <a:ext cx="150019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rot="10800000" flipV="1">
            <a:off x="7286644" y="564357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8143900" y="5572140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rot="10800000" flipV="1">
            <a:off x="5929322" y="6143644"/>
            <a:ext cx="150020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19" grpId="0"/>
      <p:bldP spid="21" grpId="0"/>
      <p:bldP spid="25" grpId="0"/>
      <p:bldP spid="26" grpId="0"/>
      <p:bldP spid="27" grpId="0"/>
      <p:bldP spid="38" grpId="0"/>
      <p:bldP spid="39" grpId="0"/>
      <p:bldP spid="41" grpId="0"/>
      <p:bldP spid="54" grpId="0"/>
      <p:bldP spid="59" grpId="0"/>
      <p:bldP spid="61" grpId="0"/>
      <p:bldP spid="66" grpId="0"/>
      <p:bldP spid="73" grpId="0"/>
      <p:bldP spid="74" grpId="0"/>
      <p:bldP spid="75" grpId="0"/>
      <p:bldP spid="91" grpId="0"/>
      <p:bldP spid="92" grpId="0"/>
      <p:bldP spid="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68664"/>
          </a:xfrm>
        </p:spPr>
        <p:txBody>
          <a:bodyPr>
            <a:normAutofit/>
          </a:bodyPr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Писатель</a:t>
            </a:r>
            <a:r>
              <a:rPr lang="ru-RU" sz="2000" b="1" dirty="0" smtClean="0">
                <a:solidFill>
                  <a:srgbClr val="002060"/>
                </a:solidFill>
              </a:rPr>
              <a:t> – тот, кто способен понимать сокровенную суть явлений, видеть и слышать то, что не дано другим.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1357298"/>
            <a:ext cx="3456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Иван Тимофеевич</a:t>
            </a:r>
            <a:endParaRPr lang="ru-RU" sz="3200" b="1" i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2071678"/>
            <a:ext cx="2143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Русская форма древнееврейского имени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3286124"/>
            <a:ext cx="211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«Милость Божия»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4429132"/>
            <a:ext cx="37080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i="1" dirty="0" smtClean="0"/>
              <a:t>В это имя русский народ вложил</a:t>
            </a:r>
          </a:p>
          <a:p>
            <a:pPr algn="ctr"/>
            <a:r>
              <a:rPr lang="ru-RU" sz="1600" b="1" i="1" dirty="0"/>
              <a:t>в</a:t>
            </a:r>
            <a:r>
              <a:rPr lang="ru-RU" sz="1600" b="1" i="1" dirty="0" smtClean="0"/>
              <a:t>сё своё представление о себе самом,</a:t>
            </a:r>
          </a:p>
          <a:p>
            <a:pPr algn="ctr"/>
            <a:r>
              <a:rPr lang="ru-RU" sz="1600" b="1" i="1" dirty="0"/>
              <a:t>с</a:t>
            </a:r>
            <a:r>
              <a:rPr lang="ru-RU" sz="1600" b="1" i="1" dirty="0" smtClean="0"/>
              <a:t>о всеми противоречиями,</a:t>
            </a:r>
          </a:p>
          <a:p>
            <a:pPr algn="ctr"/>
            <a:r>
              <a:rPr lang="ru-RU" sz="1600" b="1" i="1" dirty="0"/>
              <a:t>и</a:t>
            </a:r>
            <a:r>
              <a:rPr lang="ru-RU" sz="1600" b="1" i="1" dirty="0" smtClean="0"/>
              <a:t>сканиями и мечтаниями</a:t>
            </a:r>
            <a:endParaRPr lang="ru-RU" sz="1600" b="1" i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000232" y="1928802"/>
            <a:ext cx="142876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0"/>
          </p:cNvCxnSpPr>
          <p:nvPr/>
        </p:nvCxnSpPr>
        <p:spPr>
          <a:xfrm rot="5400000">
            <a:off x="2029189" y="2743577"/>
            <a:ext cx="642942" cy="442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</p:cNvCxnSpPr>
          <p:nvPr/>
        </p:nvCxnSpPr>
        <p:spPr>
          <a:xfrm rot="5400000">
            <a:off x="1535194" y="3834742"/>
            <a:ext cx="773676" cy="415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6578" y="2143116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и</a:t>
            </a:r>
            <a:r>
              <a:rPr lang="ru-RU" b="1" dirty="0" smtClean="0"/>
              <a:t>меет отчество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929454" y="314324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интеллигент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00826" y="3429000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(другое воспитание, другая жизнь,</a:t>
            </a:r>
          </a:p>
          <a:p>
            <a:pPr algn="ctr"/>
            <a:r>
              <a:rPr lang="ru-RU" sz="1600" b="1" dirty="0"/>
              <a:t>д</a:t>
            </a:r>
            <a:r>
              <a:rPr lang="ru-RU" sz="1600" b="1" dirty="0" smtClean="0"/>
              <a:t>ругие нравы)</a:t>
            </a:r>
            <a:endParaRPr lang="ru-RU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786578" y="4500570"/>
            <a:ext cx="2130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Городской житель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3636" y="5357826"/>
            <a:ext cx="2055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«чужой»  для всех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72330" y="6000768"/>
            <a:ext cx="2007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Мечтает стать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писателем</a:t>
            </a:r>
            <a:endParaRPr lang="ru-RU" b="1" i="1" dirty="0">
              <a:solidFill>
                <a:srgbClr val="002060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6715140" y="1785926"/>
            <a:ext cx="128588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20" idx="0"/>
          </p:cNvCxnSpPr>
          <p:nvPr/>
        </p:nvCxnSpPr>
        <p:spPr>
          <a:xfrm rot="16200000" flipH="1">
            <a:off x="7429520" y="2714620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7572396" y="4286256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6929454" y="4929198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7965305" y="5464984"/>
            <a:ext cx="100013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86314" y="3143248"/>
            <a:ext cx="109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Тимофей</a:t>
            </a:r>
            <a:endParaRPr lang="ru-RU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rot="5400000">
            <a:off x="4750595" y="2464587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Рисунок 44" descr="writingonboo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5204450"/>
            <a:ext cx="2214470" cy="136782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9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8" grpId="0"/>
      <p:bldP spid="20" grpId="0"/>
      <p:bldP spid="21" grpId="0"/>
      <p:bldP spid="22" grpId="0"/>
      <p:bldP spid="23" grpId="0"/>
      <p:bldP spid="24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0412" y="0"/>
            <a:ext cx="7433554" cy="107154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</a:rPr>
              <a:t>Гадание – предсказание будущего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571612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u="sng" dirty="0" smtClean="0">
                <a:solidFill>
                  <a:srgbClr val="0000CC"/>
                </a:solidFill>
              </a:rPr>
              <a:t>В этом году</a:t>
            </a:r>
            <a:endParaRPr lang="ru-RU" sz="2400" b="1" i="1" u="sng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72132" y="1571612"/>
            <a:ext cx="2504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u="sng" dirty="0" smtClean="0">
                <a:solidFill>
                  <a:srgbClr val="0000CC"/>
                </a:solidFill>
              </a:rPr>
              <a:t>Через много лет</a:t>
            </a:r>
            <a:endParaRPr lang="ru-RU" sz="2400" b="1" i="1" u="sng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2643182"/>
            <a:ext cx="38795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b="1" i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«падает вам большая любовь»</a:t>
            </a:r>
          </a:p>
          <a:p>
            <a:endParaRPr lang="ru-RU" b="1" i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«позор через вас большой примет»</a:t>
            </a:r>
          </a:p>
          <a:p>
            <a:endParaRPr lang="ru-RU" b="1" i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«печаль ей долгая выходит»</a:t>
            </a:r>
          </a:p>
          <a:p>
            <a:endParaRPr lang="ru-RU" b="1" i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«через вас вся эта беда стрясется»</a:t>
            </a:r>
            <a:endParaRPr lang="ru-RU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4942" y="2285992"/>
            <a:ext cx="34290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«жизнь ваша будет невесёлая»</a:t>
            </a:r>
          </a:p>
          <a:p>
            <a:pPr algn="ctr">
              <a:buFontTx/>
              <a:buChar char="-"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«которые вас будут любить, вы много горя принесёте»</a:t>
            </a:r>
          </a:p>
          <a:p>
            <a:pPr algn="ctr">
              <a:buFontTx/>
              <a:buChar char="-"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«никогда вы не женитесь, так холостым и  умрете»</a:t>
            </a:r>
          </a:p>
          <a:p>
            <a:pPr algn="ctr">
              <a:buFontTx/>
              <a:buChar char="-"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будет много скуки и тяготы в жизни»</a:t>
            </a:r>
          </a:p>
          <a:p>
            <a:pPr algn="ctr">
              <a:buFontTx/>
              <a:buChar char="-"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руки сами на себя наложить захотите – но только не посмеете, так снесёте»</a:t>
            </a:r>
          </a:p>
          <a:p>
            <a:pPr algn="ctr">
              <a:buFontTx/>
              <a:buChar char="-"/>
            </a:pP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сильную нужду будете терпеть»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7072330" y="2000240"/>
            <a:ext cx="48463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2214546" y="2143116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Выгнутая влево стрелка 18"/>
          <p:cNvSpPr/>
          <p:nvPr/>
        </p:nvSpPr>
        <p:spPr>
          <a:xfrm>
            <a:off x="357158" y="500042"/>
            <a:ext cx="1000132" cy="1216152"/>
          </a:xfrm>
          <a:prstGeom prst="curved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Выгнутая вправо стрелка 19"/>
          <p:cNvSpPr/>
          <p:nvPr/>
        </p:nvSpPr>
        <p:spPr>
          <a:xfrm>
            <a:off x="8358214" y="285728"/>
            <a:ext cx="785786" cy="1643074"/>
          </a:xfrm>
          <a:prstGeom prst="curvedLef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ердце 20"/>
          <p:cNvSpPr/>
          <p:nvPr/>
        </p:nvSpPr>
        <p:spPr>
          <a:xfrm>
            <a:off x="2928926" y="5572140"/>
            <a:ext cx="1343028" cy="1057276"/>
          </a:xfrm>
          <a:prstGeom prst="hear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4-конечная звезда 22"/>
          <p:cNvSpPr/>
          <p:nvPr/>
        </p:nvSpPr>
        <p:spPr>
          <a:xfrm>
            <a:off x="857224" y="5429264"/>
            <a:ext cx="914400" cy="914400"/>
          </a:xfrm>
          <a:prstGeom prst="star4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496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00CC"/>
                </a:solidFill>
                <a:latin typeface="Monotype Corsiva" pitchFamily="66" charset="0"/>
              </a:rPr>
              <a:t>Симптомы «сердечной лени»</a:t>
            </a:r>
            <a:endParaRPr lang="ru-RU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 решающие минуты жизни героя охватывает странное нежелание довести начатое до конца: додумать, доделать, договорить.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Жизнь научила Ивана Тимофеевича контролировать душевные порывы для поддержания внутреннего равновесия.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320"/>
            <a:ext cx="8072494" cy="1143000"/>
          </a:xfrm>
        </p:spPr>
        <p:txBody>
          <a:bodyPr>
            <a:normAutofit/>
          </a:bodyPr>
          <a:lstStyle/>
          <a:p>
            <a:pPr algn="ctr"/>
            <a:r>
              <a:rPr lang="ru-RU" i="1" u="sng" dirty="0" smtClean="0">
                <a:solidFill>
                  <a:srgbClr val="002060"/>
                </a:solidFill>
                <a:latin typeface="Monotype Corsiva" pitchFamily="66" charset="0"/>
              </a:rPr>
              <a:t>Сила Олеси  и  слабость Ивана Т.</a:t>
            </a:r>
            <a:endParaRPr lang="ru-RU" i="1" u="sng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857364"/>
            <a:ext cx="3565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sz="1400" b="1" i="1" dirty="0" smtClean="0"/>
              <a:t> Не боится жить в согласии со своим</a:t>
            </a:r>
          </a:p>
          <a:p>
            <a:pPr algn="ctr"/>
            <a:r>
              <a:rPr lang="ru-RU" sz="1400" b="1" i="1" dirty="0" smtClean="0"/>
              <a:t>сердцем, поэтому видит дальше,  знает </a:t>
            </a:r>
          </a:p>
          <a:p>
            <a:pPr algn="ctr"/>
            <a:r>
              <a:rPr lang="ru-RU" sz="1400" b="1" i="1" dirty="0" smtClean="0"/>
              <a:t>больше и чувствует тоньше</a:t>
            </a:r>
            <a:endParaRPr lang="ru-RU" sz="1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3571876"/>
            <a:ext cx="2914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 smtClean="0"/>
              <a:t>- Смелость, самостоятельность</a:t>
            </a:r>
          </a:p>
          <a:p>
            <a:pPr algn="ctr"/>
            <a:r>
              <a:rPr lang="ru-RU" sz="1400" b="1" i="1" dirty="0" smtClean="0"/>
              <a:t>и независимость</a:t>
            </a:r>
            <a:endParaRPr lang="ru-RU" sz="1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5214950"/>
            <a:ext cx="3737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 smtClean="0"/>
              <a:t>- Осознает неразрывные связи окружающей</a:t>
            </a:r>
          </a:p>
          <a:p>
            <a:pPr algn="ctr"/>
            <a:r>
              <a:rPr lang="ru-RU" sz="1400" b="1" i="1" dirty="0" smtClean="0"/>
              <a:t>природы с мудростью жизни</a:t>
            </a:r>
            <a:endParaRPr lang="ru-RU" sz="1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2071678"/>
            <a:ext cx="2571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/>
              <a:t>- Убегающий  от испытаний,  от боли, риска и от ответственности</a:t>
            </a:r>
            <a:endParaRPr lang="ru-RU" sz="1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000760" y="3786190"/>
            <a:ext cx="2696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 smtClean="0"/>
              <a:t>- Сознательно разрушающий </a:t>
            </a:r>
          </a:p>
          <a:p>
            <a:pPr algn="ctr"/>
            <a:r>
              <a:rPr lang="ru-RU" sz="1400" b="1" i="1" dirty="0" smtClean="0"/>
              <a:t>себя, культурно беспомощный</a:t>
            </a:r>
            <a:endParaRPr lang="ru-RU" sz="1400" b="1" i="1" dirty="0"/>
          </a:p>
        </p:txBody>
      </p:sp>
      <p:cxnSp>
        <p:nvCxnSpPr>
          <p:cNvPr id="9" name="Скругленная соединительная линия 8"/>
          <p:cNvCxnSpPr/>
          <p:nvPr/>
        </p:nvCxnSpPr>
        <p:spPr>
          <a:xfrm rot="10800000" flipV="1">
            <a:off x="2143108" y="1071546"/>
            <a:ext cx="928694" cy="71438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кругленная соединительная линия 12"/>
          <p:cNvCxnSpPr/>
          <p:nvPr/>
        </p:nvCxnSpPr>
        <p:spPr>
          <a:xfrm rot="16200000" flipH="1">
            <a:off x="6715140" y="1214422"/>
            <a:ext cx="928694" cy="78581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кругленная соединительная линия 18"/>
          <p:cNvCxnSpPr/>
          <p:nvPr/>
        </p:nvCxnSpPr>
        <p:spPr>
          <a:xfrm rot="5400000">
            <a:off x="1893075" y="2893215"/>
            <a:ext cx="785818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>
            <a:endCxn id="7" idx="0"/>
          </p:cNvCxnSpPr>
          <p:nvPr/>
        </p:nvCxnSpPr>
        <p:spPr>
          <a:xfrm rot="16200000" flipH="1">
            <a:off x="6889169" y="3326409"/>
            <a:ext cx="857256" cy="6230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/>
          <p:nvPr/>
        </p:nvCxnSpPr>
        <p:spPr>
          <a:xfrm rot="5400000">
            <a:off x="2035951" y="4464851"/>
            <a:ext cx="928694" cy="28575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85021" y="4929198"/>
            <a:ext cx="2701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Принял яркий талант</a:t>
            </a:r>
          </a:p>
          <a:p>
            <a:r>
              <a:rPr lang="ru-RU" sz="1400" b="1" i="1" dirty="0" smtClean="0"/>
              <a:t>Олеси за «черное искусство»</a:t>
            </a:r>
            <a:endParaRPr lang="ru-RU" sz="14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6143644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Проглядел свою любовь!</a:t>
            </a:r>
            <a:endParaRPr lang="ru-RU" b="1" i="1" dirty="0"/>
          </a:p>
        </p:txBody>
      </p:sp>
      <p:cxnSp>
        <p:nvCxnSpPr>
          <p:cNvPr id="31" name="Скругленная соединительная линия 30"/>
          <p:cNvCxnSpPr/>
          <p:nvPr/>
        </p:nvCxnSpPr>
        <p:spPr>
          <a:xfrm rot="16200000" flipH="1">
            <a:off x="7572396" y="4429132"/>
            <a:ext cx="642942" cy="64294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кругленная соединительная линия 33"/>
          <p:cNvCxnSpPr/>
          <p:nvPr/>
        </p:nvCxnSpPr>
        <p:spPr>
          <a:xfrm rot="16200000" flipH="1">
            <a:off x="3393273" y="3250405"/>
            <a:ext cx="4714908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829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Роль детали</a:t>
            </a:r>
            <a:endParaRPr lang="ru-RU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7422" y="1142984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</a:rPr>
              <a:t>«кораллы»</a:t>
            </a:r>
            <a:endParaRPr lang="ru-RU" sz="36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2000240"/>
            <a:ext cx="2926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Оберегают от дурного глаза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2786058"/>
            <a:ext cx="2164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Monotype Corsiva" pitchFamily="66" charset="0"/>
              </a:rPr>
              <a:t>Укрепляют память</a:t>
            </a:r>
            <a:endParaRPr lang="ru-RU" sz="2000" b="1" i="1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4612" y="3643314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Хранят от молний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6" y="3071810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Отпугивают демонов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3857628"/>
            <a:ext cx="222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Спасают от искушений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4643446"/>
            <a:ext cx="5083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Monotype Corsiva" pitchFamily="66" charset="0"/>
              </a:rPr>
              <a:t>Облегчают излечение ран, в том числе внутренних, язв</a:t>
            </a:r>
            <a:endParaRPr lang="ru-RU" b="1" i="1" dirty="0"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1357298"/>
            <a:ext cx="30641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талисман гадалок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1714480" y="4929198"/>
            <a:ext cx="6715172" cy="17145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Исчезнув из жизни любимого, Олеся позаботилась о нем!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Олеся приняла любовь как дар!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Куприн показал свою героиню исполненной чувства любви, способной подняться над окружающей пошлостью и бездуховностью, готовой отдать все, не прося ничего взамен.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16200000" flipH="1">
            <a:off x="4786314" y="2000240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214678" y="2071678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2714612" y="1500174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3428992" y="2500306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643570" y="1928802"/>
            <a:ext cx="2286016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3464711" y="3321843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857884" y="1500174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solidFill>
                  <a:srgbClr val="002060"/>
                </a:solidFill>
                <a:latin typeface="Monotype Corsiva" pitchFamily="66" charset="0"/>
              </a:rPr>
              <a:t>ВЫВОДЫ:</a:t>
            </a:r>
            <a:endParaRPr lang="ru-RU" u="sng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714488"/>
            <a:ext cx="8072494" cy="36933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Смысл человеческого существования в стремлении к любви,</a:t>
            </a:r>
          </a:p>
          <a:p>
            <a:pPr marL="342900" indent="-342900"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добру и чистоте.</a:t>
            </a:r>
          </a:p>
          <a:p>
            <a:pPr marL="342900" indent="-342900" algn="ctr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 startAt="2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Степень доброты – важнейшее качество в человеке.</a:t>
            </a:r>
          </a:p>
          <a:p>
            <a:pPr marL="342900" indent="-342900" algn="ctr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 startAt="3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Повесть «Олеся» – это  гимн женской красоте и любви, </a:t>
            </a:r>
          </a:p>
          <a:p>
            <a:pPr marL="342900" indent="-342900"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гимн женщине, духовно</a:t>
            </a:r>
          </a:p>
          <a:p>
            <a:pPr marL="342900" indent="-342900"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чистой и мудрой, </a:t>
            </a:r>
          </a:p>
          <a:p>
            <a:pPr marL="342900" indent="-342900"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гимн возвышенному, первозданному чувству!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</TotalTime>
  <Words>549</Words>
  <Application>Microsoft Office PowerPoint</Application>
  <PresentationFormat>Экран (4:3)</PresentationFormat>
  <Paragraphs>125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Душа, душа, которая всецело Одной заветной отдалась любви…                       Ф.И. Тютчев</vt:lpstr>
      <vt:lpstr>Слайд 2</vt:lpstr>
      <vt:lpstr>Писатель – тот, кто способен понимать сокровенную суть явлений, видеть и слышать то, что не дано другим.</vt:lpstr>
      <vt:lpstr>Гадание – предсказание будущего</vt:lpstr>
      <vt:lpstr>Симптомы «сердечной лени»</vt:lpstr>
      <vt:lpstr>Сила Олеси  и  слабость Ивана Т.</vt:lpstr>
      <vt:lpstr>Роль детали</vt:lpstr>
      <vt:lpstr>ВЫВОДЫ:</vt:lpstr>
    </vt:vector>
  </TitlesOfParts>
  <Company>fucking gays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Великая тайна любви</dc:title>
  <dc:subject>А. Куприн "Олеся"</dc:subject>
  <dc:creator>Синицына Л.И.</dc:creator>
  <cp:lastModifiedBy>школа 10</cp:lastModifiedBy>
  <cp:revision>30</cp:revision>
  <dcterms:created xsi:type="dcterms:W3CDTF">2008-11-30T13:56:58Z</dcterms:created>
  <dcterms:modified xsi:type="dcterms:W3CDTF">2008-12-02T06:11:24Z</dcterms:modified>
</cp:coreProperties>
</file>