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660"/>
  </p:normalViewPr>
  <p:slideViewPr>
    <p:cSldViewPr>
      <p:cViewPr varScale="1">
        <p:scale>
          <a:sx n="46" d="100"/>
          <a:sy n="46" d="100"/>
        </p:scale>
        <p:origin x="-1218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87B5B-4298-4421-A059-277CF31415F7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D3C1E-D4AA-4861-98EC-E51BA4F5FD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D3C1E-D4AA-4861-98EC-E51BA4F5FD0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575608-9B89-4EB4-B335-CF1F23BD7B04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D4E7E-A010-4BFA-8E0B-ED4CCADCCF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575608-9B89-4EB4-B335-CF1F23BD7B04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D4E7E-A010-4BFA-8E0B-ED4CCADCC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575608-9B89-4EB4-B335-CF1F23BD7B04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D4E7E-A010-4BFA-8E0B-ED4CCADCC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575608-9B89-4EB4-B335-CF1F23BD7B04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D4E7E-A010-4BFA-8E0B-ED4CCADCC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575608-9B89-4EB4-B335-CF1F23BD7B04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D4E7E-A010-4BFA-8E0B-ED4CCADCCF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575608-9B89-4EB4-B335-CF1F23BD7B04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D4E7E-A010-4BFA-8E0B-ED4CCADCC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575608-9B89-4EB4-B335-CF1F23BD7B04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D4E7E-A010-4BFA-8E0B-ED4CCADCCF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575608-9B89-4EB4-B335-CF1F23BD7B04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D4E7E-A010-4BFA-8E0B-ED4CCADCC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575608-9B89-4EB4-B335-CF1F23BD7B04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D4E7E-A010-4BFA-8E0B-ED4CCADCC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575608-9B89-4EB4-B335-CF1F23BD7B04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8D4E7E-A010-4BFA-8E0B-ED4CCADCC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8575608-9B89-4EB4-B335-CF1F23BD7B04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68D4E7E-A010-4BFA-8E0B-ED4CCADCC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accent2">
                <a:lumMod val="20000"/>
                <a:lumOff val="8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8575608-9B89-4EB4-B335-CF1F23BD7B04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68D4E7E-A010-4BFA-8E0B-ED4CCADCC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5868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  <a:cs typeface="Levenim MT" pitchFamily="2" charset="-79"/>
              </a:rPr>
              <a:t>Звук и буква «О»</a:t>
            </a:r>
            <a:endParaRPr lang="ru-RU" sz="6000" dirty="0">
              <a:solidFill>
                <a:srgbClr val="FF0000"/>
              </a:solidFill>
              <a:cs typeface="Levenim MT" pitchFamily="2" charset="-79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611560" y="1988840"/>
            <a:ext cx="3168352" cy="3282689"/>
            <a:chOff x="611560" y="1980203"/>
            <a:chExt cx="2664296" cy="2888957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611560" y="2132856"/>
              <a:ext cx="936104" cy="2736304"/>
              <a:chOff x="1043608" y="2204864"/>
              <a:chExt cx="648072" cy="1944216"/>
            </a:xfrm>
          </p:grpSpPr>
          <p:cxnSp>
            <p:nvCxnSpPr>
              <p:cNvPr id="4" name="Прямая соединительная линия 3"/>
              <p:cNvCxnSpPr/>
              <p:nvPr/>
            </p:nvCxnSpPr>
            <p:spPr>
              <a:xfrm flipH="1">
                <a:off x="1043608" y="2204864"/>
                <a:ext cx="648072" cy="0"/>
              </a:xfrm>
              <a:prstGeom prst="line">
                <a:avLst/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" name="Прямая соединительная линия 5"/>
              <p:cNvCxnSpPr/>
              <p:nvPr/>
            </p:nvCxnSpPr>
            <p:spPr>
              <a:xfrm>
                <a:off x="1043608" y="2204864"/>
                <a:ext cx="0" cy="1944216"/>
              </a:xfrm>
              <a:prstGeom prst="line">
                <a:avLst/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1043608" y="4149080"/>
                <a:ext cx="648072" cy="0"/>
              </a:xfrm>
              <a:prstGeom prst="line">
                <a:avLst/>
              </a:prstGeom>
              <a:ln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1095977" y="1980203"/>
              <a:ext cx="1513805" cy="27898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0" dirty="0">
                  <a:solidFill>
                    <a:srgbClr val="FF0000"/>
                  </a:solidFill>
                </a:rPr>
                <a:t>О</a:t>
              </a:r>
            </a:p>
          </p:txBody>
        </p:sp>
        <p:grpSp>
          <p:nvGrpSpPr>
            <p:cNvPr id="23" name="Группа 22"/>
            <p:cNvGrpSpPr/>
            <p:nvPr/>
          </p:nvGrpSpPr>
          <p:grpSpPr>
            <a:xfrm>
              <a:off x="2339752" y="2132856"/>
              <a:ext cx="936104" cy="2736304"/>
              <a:chOff x="2339752" y="2132856"/>
              <a:chExt cx="936104" cy="2736304"/>
            </a:xfrm>
          </p:grpSpPr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2339752" y="2132856"/>
                <a:ext cx="936104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3275856" y="2132856"/>
                <a:ext cx="0" cy="2736304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2411760" y="4869160"/>
                <a:ext cx="864096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5" name="Прямоугольник 24"/>
          <p:cNvSpPr/>
          <p:nvPr/>
        </p:nvSpPr>
        <p:spPr>
          <a:xfrm>
            <a:off x="4319464" y="1412776"/>
            <a:ext cx="48245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cs typeface="Levenim MT" pitchFamily="2" charset="-79"/>
              </a:rPr>
              <a:t>«О»</a:t>
            </a:r>
            <a:r>
              <a:rPr lang="ru-RU" sz="2800" dirty="0" smtClean="0">
                <a:solidFill>
                  <a:srgbClr val="FF0000"/>
                </a:solidFill>
                <a:cs typeface="Levenim MT" pitchFamily="2" charset="-79"/>
              </a:rPr>
              <a:t>-</a:t>
            </a:r>
            <a:r>
              <a:rPr lang="ru-RU" sz="2800" dirty="0" smtClean="0">
                <a:solidFill>
                  <a:srgbClr val="FF0000"/>
                </a:solidFill>
                <a:cs typeface="Levenim MT" pitchFamily="2" charset="-79"/>
              </a:rPr>
              <a:t>веселенький </a:t>
            </a:r>
            <a:r>
              <a:rPr lang="ru-RU" sz="2800" dirty="0">
                <a:solidFill>
                  <a:srgbClr val="FF0000"/>
                </a:solidFill>
                <a:cs typeface="Levenim MT" pitchFamily="2" charset="-79"/>
              </a:rPr>
              <a:t>кружок,</a:t>
            </a:r>
            <a:r>
              <a:rPr lang="ru-RU" sz="2800" dirty="0" smtClean="0">
                <a:solidFill>
                  <a:srgbClr val="FF0000"/>
                </a:solidFill>
                <a:cs typeface="Levenim MT" pitchFamily="2" charset="-79"/>
              </a:rPr>
              <a:t/>
            </a:r>
            <a:br>
              <a:rPr lang="ru-RU" sz="2800" dirty="0" smtClean="0">
                <a:solidFill>
                  <a:srgbClr val="FF0000"/>
                </a:solidFill>
                <a:cs typeface="Levenim MT" pitchFamily="2" charset="-79"/>
              </a:rPr>
            </a:br>
            <a:r>
              <a:rPr lang="ru-RU" sz="2800" dirty="0">
                <a:solidFill>
                  <a:srgbClr val="FF0000"/>
                </a:solidFill>
                <a:cs typeface="Levenim MT" pitchFamily="2" charset="-79"/>
              </a:rPr>
              <a:t>Будто круглый пирожок.</a:t>
            </a:r>
            <a:r>
              <a:rPr lang="ru-RU" sz="2800" dirty="0" smtClean="0">
                <a:solidFill>
                  <a:srgbClr val="FF0000"/>
                </a:solidFill>
                <a:cs typeface="Levenim MT" pitchFamily="2" charset="-79"/>
              </a:rPr>
              <a:t/>
            </a:r>
            <a:br>
              <a:rPr lang="ru-RU" sz="2800" dirty="0" smtClean="0">
                <a:solidFill>
                  <a:srgbClr val="FF0000"/>
                </a:solidFill>
                <a:cs typeface="Levenim MT" pitchFamily="2" charset="-79"/>
              </a:rPr>
            </a:br>
            <a:r>
              <a:rPr lang="ru-RU" sz="2800" dirty="0">
                <a:solidFill>
                  <a:srgbClr val="FF0000"/>
                </a:solidFill>
                <a:cs typeface="Levenim MT" pitchFamily="2" charset="-79"/>
              </a:rPr>
              <a:t>Хорошо, что так легко</a:t>
            </a:r>
            <a:r>
              <a:rPr lang="ru-RU" sz="2800" dirty="0" smtClean="0">
                <a:solidFill>
                  <a:srgbClr val="FF0000"/>
                </a:solidFill>
                <a:cs typeface="Levenim MT" pitchFamily="2" charset="-79"/>
              </a:rPr>
              <a:t/>
            </a:r>
            <a:br>
              <a:rPr lang="ru-RU" sz="2800" dirty="0" smtClean="0">
                <a:solidFill>
                  <a:srgbClr val="FF0000"/>
                </a:solidFill>
                <a:cs typeface="Levenim MT" pitchFamily="2" charset="-79"/>
              </a:rPr>
            </a:br>
            <a:r>
              <a:rPr lang="ru-RU" sz="2800" dirty="0">
                <a:solidFill>
                  <a:srgbClr val="FF0000"/>
                </a:solidFill>
                <a:cs typeface="Levenim MT" pitchFamily="2" charset="-79"/>
              </a:rPr>
              <a:t>Нам запомнить букву </a:t>
            </a:r>
            <a:r>
              <a:rPr lang="ru-RU" sz="2800" dirty="0" smtClean="0">
                <a:solidFill>
                  <a:srgbClr val="FF0000"/>
                </a:solidFill>
                <a:cs typeface="Levenim MT" pitchFamily="2" charset="-79"/>
              </a:rPr>
              <a:t>«О».</a:t>
            </a:r>
            <a:r>
              <a:rPr lang="ru-RU" sz="2800" dirty="0" smtClean="0">
                <a:solidFill>
                  <a:srgbClr val="FF0000"/>
                </a:solidFill>
                <a:cs typeface="Levenim MT" pitchFamily="2" charset="-79"/>
              </a:rPr>
              <a:t/>
            </a:r>
            <a:br>
              <a:rPr lang="ru-RU" sz="2800" dirty="0" smtClean="0">
                <a:solidFill>
                  <a:srgbClr val="FF0000"/>
                </a:solidFill>
                <a:cs typeface="Levenim MT" pitchFamily="2" charset="-79"/>
              </a:rPr>
            </a:br>
            <a:endParaRPr lang="ru-RU" sz="2800" dirty="0">
              <a:solidFill>
                <a:srgbClr val="FF0000"/>
              </a:solidFill>
              <a:cs typeface="Levenim MT" pitchFamily="2" charset="-79"/>
            </a:endParaRPr>
          </a:p>
        </p:txBody>
      </p:sp>
      <p:pic>
        <p:nvPicPr>
          <p:cNvPr id="17410" name="Picture 2" descr="http://supercook.ru/decoration/images-decoration/shangi-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429000"/>
            <a:ext cx="2784730" cy="292692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upload.wikimedia.org/wikipedia/commons/5/56/Notenschluesse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8"/>
            <a:ext cx="2438400" cy="531495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 flipV="1">
            <a:off x="4283968" y="1484784"/>
            <a:ext cx="172819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0" dirty="0" smtClean="0">
                <a:solidFill>
                  <a:srgbClr val="FF0000"/>
                </a:solidFill>
              </a:rPr>
              <a:t>О</a:t>
            </a:r>
            <a:endParaRPr lang="ru-RU" sz="25000" dirty="0">
              <a:solidFill>
                <a:srgbClr val="FF000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932040" y="4437112"/>
            <a:ext cx="309634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051720" y="260648"/>
            <a:ext cx="5184576" cy="51845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123728" y="5288340"/>
            <a:ext cx="563724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dirty="0" smtClean="0">
                <a:cs typeface="Levenim MT" pitchFamily="2" charset="-79"/>
              </a:rPr>
              <a:t>ГЛАСНЫЙ</a:t>
            </a:r>
            <a:endParaRPr lang="ru-RU" sz="9600" dirty="0">
              <a:cs typeface="Levenim MT" pitchFamily="2" charset="-79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47664" y="620688"/>
          <a:ext cx="6096000" cy="1671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167196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1835696" y="836712"/>
            <a:ext cx="1368152" cy="12961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3796" name="Picture 4" descr="http://stihi.ru/pics/2012/10/23/53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068960"/>
            <a:ext cx="2257425" cy="2962276"/>
          </a:xfrm>
          <a:prstGeom prst="rect">
            <a:avLst/>
          </a:prstGeom>
          <a:noFill/>
        </p:spPr>
      </p:pic>
      <p:pic>
        <p:nvPicPr>
          <p:cNvPr id="33800" name="Picture 8" descr="http://unipro.in.ua/published/publicdata/UNIPRODB/attachments/SC/products_pictures/big_0_en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3068960"/>
            <a:ext cx="2489588" cy="2664296"/>
          </a:xfrm>
          <a:prstGeom prst="rect">
            <a:avLst/>
          </a:prstGeom>
          <a:noFill/>
        </p:spPr>
      </p:pic>
      <p:pic>
        <p:nvPicPr>
          <p:cNvPr id="5121" name="Picture 1" descr="C:\Users\1\Desktop\osa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3429000"/>
            <a:ext cx="2563813" cy="1812925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47664" y="620688"/>
          <a:ext cx="6096000" cy="1671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167196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3923928" y="764704"/>
            <a:ext cx="1368152" cy="13681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770" name="Picture 2" descr="http://expert-mebel.com.ua/img/common/product/2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3356992"/>
            <a:ext cx="3072342" cy="2304256"/>
          </a:xfrm>
          <a:prstGeom prst="rect">
            <a:avLst/>
          </a:prstGeom>
          <a:noFill/>
        </p:spPr>
      </p:pic>
      <p:pic>
        <p:nvPicPr>
          <p:cNvPr id="4098" name="Picture 2" descr="http://www.krita.ru/upload/iblock/454/454b5450deb4b74f947e0d82de0b938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3789040"/>
            <a:ext cx="2941121" cy="1799966"/>
          </a:xfrm>
          <a:prstGeom prst="rect">
            <a:avLst/>
          </a:prstGeom>
          <a:noFill/>
        </p:spPr>
      </p:pic>
      <p:pic>
        <p:nvPicPr>
          <p:cNvPr id="4100" name="Picture 4" descr="https://upload.wikimedia.org/wikipedia/ru/thumb/6/67/Sea_Mink.jpg/265px-Sea_Min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3429000"/>
            <a:ext cx="2267744" cy="2310533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47664" y="620688"/>
          <a:ext cx="6096000" cy="1671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167196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5940152" y="764704"/>
            <a:ext cx="1440160" cy="13681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http://xn----8sb3amdkhp.xn--p1ai/images/site/slider/slider-img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60648" y="2996952"/>
            <a:ext cx="5688632" cy="3079989"/>
          </a:xfrm>
          <a:prstGeom prst="rect">
            <a:avLst/>
          </a:prstGeom>
          <a:noFill/>
        </p:spPr>
      </p:pic>
      <p:pic>
        <p:nvPicPr>
          <p:cNvPr id="3076" name="Picture 4" descr="https://upload.wikimedia.org/wikipedia/ru/3/3e/ZyablikovoMetroStn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429000"/>
            <a:ext cx="3072341" cy="2304256"/>
          </a:xfrm>
          <a:prstGeom prst="rect">
            <a:avLst/>
          </a:prstGeom>
          <a:noFill/>
        </p:spPr>
      </p:pic>
      <p:pic>
        <p:nvPicPr>
          <p:cNvPr id="3078" name="Picture 6" descr="http://www.mn.ru/images/33400/89/33400891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35688" y="3645024"/>
            <a:ext cx="2808312" cy="1872208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51720" y="5085184"/>
            <a:ext cx="774035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/>
              <a:t>Посмотри на колесо-</a:t>
            </a:r>
            <a:br>
              <a:rPr lang="ru-RU" sz="4400" dirty="0" smtClean="0"/>
            </a:br>
            <a:r>
              <a:rPr lang="ru-RU" sz="4400" dirty="0" smtClean="0"/>
              <a:t>И увидишь </a:t>
            </a:r>
            <a:r>
              <a:rPr lang="ru-RU" sz="4400" smtClean="0"/>
              <a:t>букву </a:t>
            </a:r>
            <a:r>
              <a:rPr lang="ru-RU" sz="4400" smtClean="0"/>
              <a:t>«О».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pic>
        <p:nvPicPr>
          <p:cNvPr id="2051" name="Picture 3" descr="C:\Users\1\Desktop\izh_b_27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60648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439</TotalTime>
  <Words>19</Words>
  <Application>Microsoft Office PowerPoint</Application>
  <PresentationFormat>Экран (4:3)</PresentationFormat>
  <Paragraphs>7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Метро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26</cp:revision>
  <dcterms:created xsi:type="dcterms:W3CDTF">2015-03-24T10:46:37Z</dcterms:created>
  <dcterms:modified xsi:type="dcterms:W3CDTF">2015-03-27T19:23:09Z</dcterms:modified>
</cp:coreProperties>
</file>