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305" r:id="rId6"/>
    <p:sldId id="340" r:id="rId7"/>
    <p:sldId id="261" r:id="rId8"/>
    <p:sldId id="262" r:id="rId9"/>
    <p:sldId id="263" r:id="rId10"/>
    <p:sldId id="264" r:id="rId11"/>
    <p:sldId id="306" r:id="rId12"/>
    <p:sldId id="265" r:id="rId13"/>
    <p:sldId id="266" r:id="rId14"/>
    <p:sldId id="290" r:id="rId15"/>
    <p:sldId id="307" r:id="rId16"/>
    <p:sldId id="308" r:id="rId17"/>
    <p:sldId id="309" r:id="rId18"/>
    <p:sldId id="267" r:id="rId19"/>
    <p:sldId id="270" r:id="rId20"/>
    <p:sldId id="271" r:id="rId21"/>
    <p:sldId id="302" r:id="rId22"/>
    <p:sldId id="303" r:id="rId23"/>
    <p:sldId id="310" r:id="rId24"/>
    <p:sldId id="311" r:id="rId25"/>
    <p:sldId id="312" r:id="rId26"/>
    <p:sldId id="272" r:id="rId27"/>
    <p:sldId id="273" r:id="rId28"/>
    <p:sldId id="313" r:id="rId29"/>
    <p:sldId id="274" r:id="rId30"/>
    <p:sldId id="275" r:id="rId31"/>
    <p:sldId id="314" r:id="rId32"/>
    <p:sldId id="276" r:id="rId33"/>
    <p:sldId id="277" r:id="rId34"/>
    <p:sldId id="278" r:id="rId35"/>
    <p:sldId id="279" r:id="rId36"/>
    <p:sldId id="280" r:id="rId37"/>
    <p:sldId id="281" r:id="rId38"/>
    <p:sldId id="315" r:id="rId39"/>
    <p:sldId id="316" r:id="rId40"/>
    <p:sldId id="317" r:id="rId41"/>
    <p:sldId id="338" r:id="rId42"/>
    <p:sldId id="339" r:id="rId43"/>
    <p:sldId id="334" r:id="rId44"/>
    <p:sldId id="332" r:id="rId45"/>
    <p:sldId id="335" r:id="rId46"/>
    <p:sldId id="336" r:id="rId47"/>
    <p:sldId id="337" r:id="rId48"/>
    <p:sldId id="333" r:id="rId49"/>
    <p:sldId id="319" r:id="rId50"/>
    <p:sldId id="321" r:id="rId51"/>
    <p:sldId id="322" r:id="rId52"/>
    <p:sldId id="323" r:id="rId53"/>
    <p:sldId id="324" r:id="rId54"/>
    <p:sldId id="325" r:id="rId55"/>
    <p:sldId id="326" r:id="rId56"/>
    <p:sldId id="327" r:id="rId57"/>
    <p:sldId id="329" r:id="rId58"/>
    <p:sldId id="328" r:id="rId59"/>
    <p:sldId id="330" r:id="rId6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14" autoAdjust="0"/>
    <p:restoredTop sz="94660"/>
  </p:normalViewPr>
  <p:slideViewPr>
    <p:cSldViewPr>
      <p:cViewPr varScale="1">
        <p:scale>
          <a:sx n="43" d="100"/>
          <a:sy n="43" d="100"/>
        </p:scale>
        <p:origin x="-70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Равнобедренный треугольник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540544" y="776288"/>
            <a:ext cx="8062912" cy="1470025"/>
          </a:xfrm>
        </p:spPr>
        <p:txBody>
          <a:bodyPr anchor="b"/>
          <a:lstStyle>
            <a:lvl1pPr algn="r">
              <a:defRPr sz="4400"/>
            </a:lvl1pPr>
          </a:lstStyle>
          <a:p>
            <a:r>
              <a:rPr lang="ru-RU" smtClean="0"/>
              <a:t>Образец заголовка</a:t>
            </a:r>
            <a:endParaRPr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27"/>
          <p:cNvSpPr>
            <a:spLocks noGrp="1"/>
          </p:cNvSpPr>
          <p:nvPr>
            <p:ph type="dt" sz="half" idx="10"/>
          </p:nvPr>
        </p:nvSpPr>
        <p:spPr>
          <a:xfrm>
            <a:off x="1371600" y="6011863"/>
            <a:ext cx="5791200" cy="365125"/>
          </a:xfrm>
        </p:spPr>
        <p:txBody>
          <a:bodyPr tIns="0" bIns="0" anchor="t"/>
          <a:lstStyle>
            <a:lvl1pPr algn="r">
              <a:defRPr sz="1000"/>
            </a:lvl1pPr>
          </a:lstStyle>
          <a:p>
            <a:pPr>
              <a:defRPr/>
            </a:pPr>
            <a:fld id="{845994FA-DEFB-4B8B-A53F-9C67441B21E9}" type="datetimeFigureOut">
              <a:rPr lang="ru-RU"/>
              <a:pPr>
                <a:defRPr/>
              </a:pPr>
              <a:t>31.03.2011</a:t>
            </a:fld>
            <a:endParaRPr lang="ru-RU"/>
          </a:p>
        </p:txBody>
      </p:sp>
      <p:sp>
        <p:nvSpPr>
          <p:cNvPr id="6" name="Нижний колонтитул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ru-RU"/>
          </a:p>
        </p:txBody>
      </p:sp>
      <p:sp>
        <p:nvSpPr>
          <p:cNvPr id="7" name="Номер слайда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7635E7AC-9095-4E50-A504-4D58A79A4B8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DFCD81FC-4B3A-4B01-BF27-8EAE4C5BE936}" type="datetimeFigureOut">
              <a:rPr lang="ru-RU"/>
              <a:pPr>
                <a:defRPr/>
              </a:pPr>
              <a:t>31.03.2011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6C3B8304-8BF5-401E-B074-AD23B7CEB84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C4252781-0DAB-40D0-BC38-7474C3DD251B}" type="datetimeFigureOut">
              <a:rPr lang="ru-RU"/>
              <a:pPr>
                <a:defRPr/>
              </a:pPr>
              <a:t>31.03.2011</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19C30166-8077-4258-8234-929CF91B6434}"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lang="ru-RU" smtClean="0"/>
              <a:t>Образец заголовка</a:t>
            </a:r>
            <a:endParaRPr lang="en-US"/>
          </a:p>
        </p:txBody>
      </p:sp>
      <p:sp>
        <p:nvSpPr>
          <p:cNvPr id="3" name="Содержимое 2"/>
          <p:cNvSpPr>
            <a:spLocks noGrp="1"/>
          </p:cNvSpPr>
          <p:nvPr>
            <p:ph idx="1"/>
          </p:nvPr>
        </p:nvSpPr>
        <p:spPr>
          <a:xfrm>
            <a:off x="457200" y="1882808"/>
            <a:ext cx="8229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791075" y="6480175"/>
            <a:ext cx="2133600" cy="301625"/>
          </a:xfrm>
        </p:spPr>
        <p:txBody>
          <a:bodyPr/>
          <a:lstStyle>
            <a:lvl1pPr>
              <a:defRPr/>
            </a:lvl1pPr>
          </a:lstStyle>
          <a:p>
            <a:pPr>
              <a:defRPr/>
            </a:pPr>
            <a:fld id="{D0178ABD-2CE4-4628-868D-A07035200CBD}" type="datetimeFigureOut">
              <a:rPr lang="ru-RU"/>
              <a:pPr>
                <a:defRPr/>
              </a:pPr>
              <a:t>31.03.2011</a:t>
            </a:fld>
            <a:endParaRPr lang="ru-RU"/>
          </a:p>
        </p:txBody>
      </p:sp>
      <p:sp>
        <p:nvSpPr>
          <p:cNvPr id="5" name="Нижний колонтитул 4"/>
          <p:cNvSpPr>
            <a:spLocks noGrp="1"/>
          </p:cNvSpPr>
          <p:nvPr>
            <p:ph type="ftr" sz="quarter" idx="11"/>
          </p:nvPr>
        </p:nvSpPr>
        <p:spPr>
          <a:xfrm>
            <a:off x="457200" y="6481763"/>
            <a:ext cx="4259263" cy="300037"/>
          </a:xfrm>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2A3F57C-0013-4F63-A091-E6C50105814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4" name="Прямоугольный треугольник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Равнобедренный треугольник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Прямая соединительная линия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Прямая соединительная линия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lstStyle>
            <a:lvl1pPr marL="0" algn="l">
              <a:buNone/>
              <a:defRPr sz="3600" b="1" cap="none" baseline="0"/>
            </a:lvl1pPr>
          </a:lstStyle>
          <a:p>
            <a:r>
              <a:rPr lang="ru-RU" smtClean="0"/>
              <a:t>Образец заголовка</a:t>
            </a:r>
            <a:endParaRPr lang="en-US"/>
          </a:p>
        </p:txBody>
      </p:sp>
      <p:sp>
        <p:nvSpPr>
          <p:cNvPr id="3" name="Текст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Дата 3"/>
          <p:cNvSpPr>
            <a:spLocks noGrp="1"/>
          </p:cNvSpPr>
          <p:nvPr>
            <p:ph type="dt" sz="half" idx="10"/>
          </p:nvPr>
        </p:nvSpPr>
        <p:spPr>
          <a:xfrm>
            <a:off x="6956425" y="6477000"/>
            <a:ext cx="2133600" cy="304800"/>
          </a:xfrm>
        </p:spPr>
        <p:txBody>
          <a:bodyPr/>
          <a:lstStyle>
            <a:lvl1pPr>
              <a:defRPr/>
            </a:lvl1pPr>
          </a:lstStyle>
          <a:p>
            <a:pPr>
              <a:defRPr/>
            </a:pPr>
            <a:fld id="{024B5507-3139-418F-96A0-B8BFBB117B8D}" type="datetimeFigureOut">
              <a:rPr lang="ru-RU"/>
              <a:pPr>
                <a:defRPr/>
              </a:pPr>
              <a:t>31.03.2011</a:t>
            </a:fld>
            <a:endParaRPr lang="ru-RU"/>
          </a:p>
        </p:txBody>
      </p:sp>
      <p:sp>
        <p:nvSpPr>
          <p:cNvPr id="9" name="Нижний колонтитул 4"/>
          <p:cNvSpPr>
            <a:spLocks noGrp="1"/>
          </p:cNvSpPr>
          <p:nvPr>
            <p:ph type="ftr" sz="quarter" idx="11"/>
          </p:nvPr>
        </p:nvSpPr>
        <p:spPr>
          <a:xfrm>
            <a:off x="2619375" y="6481763"/>
            <a:ext cx="4260850" cy="300037"/>
          </a:xfrm>
        </p:spPr>
        <p:txBody>
          <a:bodyPr/>
          <a:lstStyle>
            <a:lvl1pPr>
              <a:defRPr/>
            </a:lvl1pPr>
          </a:lstStyle>
          <a:p>
            <a:pPr>
              <a:defRPr/>
            </a:pPr>
            <a:endParaRPr lang="ru-RU"/>
          </a:p>
        </p:txBody>
      </p:sp>
      <p:sp>
        <p:nvSpPr>
          <p:cNvPr id="10" name="Номер слайда 5"/>
          <p:cNvSpPr>
            <a:spLocks noGrp="1"/>
          </p:cNvSpPr>
          <p:nvPr>
            <p:ph type="sldNum" sz="quarter" idx="12"/>
          </p:nvPr>
        </p:nvSpPr>
        <p:spPr>
          <a:xfrm>
            <a:off x="8450263" y="809625"/>
            <a:ext cx="503237" cy="300038"/>
          </a:xfrm>
        </p:spPr>
        <p:txBody>
          <a:bodyPr/>
          <a:lstStyle>
            <a:lvl1pPr>
              <a:defRPr/>
            </a:lvl1pPr>
          </a:lstStyle>
          <a:p>
            <a:pPr>
              <a:defRPr/>
            </a:pPr>
            <a:fld id="{2FADB6F1-1DBF-4861-83B7-89329F06B646}"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lang="ru-RU" smtClean="0"/>
              <a:t>Образец заголовка</a:t>
            </a:r>
            <a:endParaRPr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045B5CBE-0553-4DEB-B9D8-20DC80012762}" type="datetimeFigureOut">
              <a:rPr lang="ru-RU"/>
              <a:pPr>
                <a:defRPr/>
              </a:pPr>
              <a:t>31.03.2011</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B18950A4-55A4-4AC9-9B11-46316724BABC}"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ru-RU" smtClean="0"/>
              <a:t>Образец заголовка</a:t>
            </a:r>
            <a:endParaRPr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a:xfrm>
            <a:off x="4791075" y="6481763"/>
            <a:ext cx="2130425" cy="301625"/>
          </a:xfrm>
        </p:spPr>
        <p:txBody>
          <a:bodyPr/>
          <a:lstStyle>
            <a:lvl1pPr>
              <a:defRPr/>
            </a:lvl1pPr>
          </a:lstStyle>
          <a:p>
            <a:pPr>
              <a:defRPr/>
            </a:pPr>
            <a:fld id="{54680E5C-840D-4AC9-945E-0962D473D914}" type="datetimeFigureOut">
              <a:rPr lang="ru-RU"/>
              <a:pPr>
                <a:defRPr/>
              </a:pPr>
              <a:t>31.03.2011</a:t>
            </a:fld>
            <a:endParaRPr lang="ru-RU"/>
          </a:p>
        </p:txBody>
      </p:sp>
      <p:sp>
        <p:nvSpPr>
          <p:cNvPr id="8" name="Нижний колонтитул 7"/>
          <p:cNvSpPr>
            <a:spLocks noGrp="1"/>
          </p:cNvSpPr>
          <p:nvPr>
            <p:ph type="ftr" sz="quarter" idx="11"/>
          </p:nvPr>
        </p:nvSpPr>
        <p:spPr>
          <a:xfrm>
            <a:off x="457200" y="6481763"/>
            <a:ext cx="4260850" cy="301625"/>
          </a:xfrm>
        </p:spPr>
        <p:txBody>
          <a:bodyPr/>
          <a:lstStyle>
            <a:lvl1pPr>
              <a:defRPr/>
            </a:lvl1pPr>
          </a:lstStyle>
          <a:p>
            <a:pPr>
              <a:defRPr/>
            </a:pPr>
            <a:endParaRPr lang="ru-RU"/>
          </a:p>
        </p:txBody>
      </p:sp>
      <p:sp>
        <p:nvSpPr>
          <p:cNvPr id="9" name="Номер слайда 8"/>
          <p:cNvSpPr>
            <a:spLocks noGrp="1"/>
          </p:cNvSpPr>
          <p:nvPr>
            <p:ph type="sldNum" sz="quarter" idx="12"/>
          </p:nvPr>
        </p:nvSpPr>
        <p:spPr>
          <a:xfrm>
            <a:off x="7589838" y="6483350"/>
            <a:ext cx="503237" cy="301625"/>
          </a:xfrm>
        </p:spPr>
        <p:txBody>
          <a:bodyPr/>
          <a:lstStyle>
            <a:lvl1pPr algn="ctr">
              <a:defRPr/>
            </a:lvl1pPr>
          </a:lstStyle>
          <a:p>
            <a:pPr>
              <a:defRPr/>
            </a:pPr>
            <a:fld id="{D595DFA0-0276-4154-8430-22EF162DE41B}"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9D0EA6AA-A4FE-4329-9F3C-36EEB00CAF4A}" type="datetimeFigureOut">
              <a:rPr lang="ru-RU"/>
              <a:pPr>
                <a:defRPr/>
              </a:pPr>
              <a:t>31.03.2011</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D2A4C245-14F4-4537-A70A-609FD6CDD06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C6C21786-8E1F-415D-9BE1-05370AE71793}" type="datetimeFigureOut">
              <a:rPr lang="ru-RU"/>
              <a:pPr>
                <a:defRPr/>
              </a:pPr>
              <a:t>31.03.2011</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C4B36C7E-C2C1-4048-B566-CA1748A7063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ru-RU" smtClean="0"/>
              <a:t>Образец заголовка</a:t>
            </a:r>
            <a:endParaRPr lang="en-US"/>
          </a:p>
        </p:txBody>
      </p:sp>
      <p:sp>
        <p:nvSpPr>
          <p:cNvPr id="3" name="Текст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a:xfrm>
            <a:off x="6278563" y="6556375"/>
            <a:ext cx="2133600" cy="301625"/>
          </a:xfrm>
        </p:spPr>
        <p:txBody>
          <a:bodyPr/>
          <a:lstStyle>
            <a:lvl1pPr>
              <a:defRPr sz="900"/>
            </a:lvl1pPr>
          </a:lstStyle>
          <a:p>
            <a:pPr>
              <a:defRPr/>
            </a:pPr>
            <a:fld id="{C7F0D016-4382-4619-9489-8C9C8A9D992F}" type="datetimeFigureOut">
              <a:rPr lang="ru-RU"/>
              <a:pPr>
                <a:defRPr/>
              </a:pPr>
              <a:t>31.03.2011</a:t>
            </a:fld>
            <a:endParaRPr lang="ru-RU"/>
          </a:p>
        </p:txBody>
      </p:sp>
      <p:sp>
        <p:nvSpPr>
          <p:cNvPr id="6" name="Нижний колонтитул 5"/>
          <p:cNvSpPr>
            <a:spLocks noGrp="1"/>
          </p:cNvSpPr>
          <p:nvPr>
            <p:ph type="ftr" sz="quarter" idx="11"/>
          </p:nvPr>
        </p:nvSpPr>
        <p:spPr>
          <a:xfrm>
            <a:off x="1135063" y="6556375"/>
            <a:ext cx="5143500" cy="301625"/>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410575" y="6556375"/>
            <a:ext cx="503238" cy="301625"/>
          </a:xfrm>
        </p:spPr>
        <p:txBody>
          <a:bodyPr/>
          <a:lstStyle>
            <a:lvl1pPr>
              <a:defRPr sz="900"/>
            </a:lvl1pPr>
          </a:lstStyle>
          <a:p>
            <a:pPr>
              <a:defRPr/>
            </a:pPr>
            <a:fld id="{B4D18B61-E63F-40D8-B524-1D4A40A9DDE5}"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ru-RU" smtClean="0"/>
              <a:t>Образец заголовка</a:t>
            </a:r>
            <a:endParaRPr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4"/>
          <p:cNvSpPr>
            <a:spLocks noGrp="1"/>
          </p:cNvSpPr>
          <p:nvPr>
            <p:ph type="dt" sz="half" idx="10"/>
          </p:nvPr>
        </p:nvSpPr>
        <p:spPr>
          <a:xfrm>
            <a:off x="6108700" y="6556375"/>
            <a:ext cx="2101850" cy="301625"/>
          </a:xfrm>
        </p:spPr>
        <p:txBody>
          <a:bodyPr/>
          <a:lstStyle>
            <a:lvl1pPr>
              <a:defRPr sz="900"/>
            </a:lvl1pPr>
          </a:lstStyle>
          <a:p>
            <a:pPr>
              <a:defRPr/>
            </a:pPr>
            <a:fld id="{7FC222B7-A7FC-45DD-8837-4F0870D0AAE5}" type="datetimeFigureOut">
              <a:rPr lang="ru-RU"/>
              <a:pPr>
                <a:defRPr/>
              </a:pPr>
              <a:t>31.03.2011</a:t>
            </a:fld>
            <a:endParaRPr lang="ru-RU"/>
          </a:p>
        </p:txBody>
      </p:sp>
      <p:sp>
        <p:nvSpPr>
          <p:cNvPr id="6" name="Нижний колонтитул 5"/>
          <p:cNvSpPr>
            <a:spLocks noGrp="1"/>
          </p:cNvSpPr>
          <p:nvPr>
            <p:ph type="ftr" sz="quarter" idx="11"/>
          </p:nvPr>
        </p:nvSpPr>
        <p:spPr>
          <a:xfrm>
            <a:off x="1169988" y="6557963"/>
            <a:ext cx="4948237" cy="301625"/>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216900" y="6556375"/>
            <a:ext cx="366713" cy="301625"/>
          </a:xfrm>
        </p:spPr>
        <p:txBody>
          <a:bodyPr/>
          <a:lstStyle>
            <a:lvl1pPr algn="ctr">
              <a:defRPr sz="900"/>
            </a:lvl1pPr>
          </a:lstStyle>
          <a:p>
            <a:pPr>
              <a:defRPr/>
            </a:pPr>
            <a:fld id="{E0D58639-CF26-45C4-AA54-ED83D6DFD45D}"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Прямая соединительная линия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8288"/>
            <a:ext cx="8229600" cy="1398587"/>
          </a:xfrm>
          <a:prstGeom prst="rect">
            <a:avLst/>
          </a:prstGeom>
        </p:spPr>
        <p:txBody>
          <a:bodyPr vert="horz" anchor="ctr">
            <a:normAutofit/>
          </a:bodyPr>
          <a:lstStyle/>
          <a:p>
            <a:r>
              <a:rPr lang="ru-RU" smtClean="0"/>
              <a:t>Образец заголовка</a:t>
            </a:r>
            <a:endParaRPr lang="en-US"/>
          </a:p>
        </p:txBody>
      </p:sp>
      <p:sp>
        <p:nvSpPr>
          <p:cNvPr id="1030" name="Текст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a:solidFill>
                  <a:schemeClr val="tx1"/>
                </a:solidFill>
                <a:latin typeface="+mn-lt"/>
                <a:cs typeface="+mn-cs"/>
              </a:defRPr>
            </a:lvl1pPr>
          </a:lstStyle>
          <a:p>
            <a:pPr>
              <a:defRPr/>
            </a:pPr>
            <a:fld id="{7F1EB0FB-3FA4-4DD3-B5A3-5382C8C388C0}" type="datetimeFigureOut">
              <a:rPr lang="ru-RU"/>
              <a:pPr>
                <a:defRPr/>
              </a:pPr>
              <a:t>31.03.2011</a:t>
            </a:fld>
            <a:endParaRPr lang="ru-RU"/>
          </a:p>
        </p:txBody>
      </p:sp>
      <p:sp>
        <p:nvSpPr>
          <p:cNvPr id="3" name="Нижний колонтитул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ru-RU"/>
          </a:p>
        </p:txBody>
      </p:sp>
      <p:sp>
        <p:nvSpPr>
          <p:cNvPr id="23" name="Номер слайда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a:solidFill>
                  <a:schemeClr val="tx1"/>
                </a:solidFill>
                <a:latin typeface="+mn-lt"/>
                <a:cs typeface="+mn-cs"/>
              </a:defRPr>
            </a:lvl1pPr>
          </a:lstStyle>
          <a:p>
            <a:pPr>
              <a:defRPr/>
            </a:pPr>
            <a:fld id="{34225EAA-1C20-4C7B-A6A4-96ACC37F2B57}"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35" r:id="rId1"/>
    <p:sldLayoutId id="2147483736" r:id="rId2"/>
    <p:sldLayoutId id="2147483737" r:id="rId3"/>
    <p:sldLayoutId id="2147483730" r:id="rId4"/>
    <p:sldLayoutId id="2147483738" r:id="rId5"/>
    <p:sldLayoutId id="2147483731" r:id="rId6"/>
    <p:sldLayoutId id="2147483732" r:id="rId7"/>
    <p:sldLayoutId id="2147483739" r:id="rId8"/>
    <p:sldLayoutId id="2147483740" r:id="rId9"/>
    <p:sldLayoutId id="2147483733" r:id="rId10"/>
    <p:sldLayoutId id="2147483734" r:id="rId11"/>
  </p:sldLayoutIdLst>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hyperlink" Target="http://www.sunhome.ru/prose/35" TargetMode="Externa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hyperlink" Target="http://otvetin.ru/another/2224-chto-takoe-mirazh.html"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28728" y="1428736"/>
            <a:ext cx="6031720" cy="1470025"/>
          </a:xfrm>
        </p:spPr>
        <p:txBody>
          <a:bodyPr/>
          <a:lstStyle/>
          <a:p>
            <a:pPr marL="484632" indent="0" eaLnBrk="1" fontAlgn="auto" hangingPunct="1">
              <a:spcAft>
                <a:spcPts val="0"/>
              </a:spcAft>
              <a:defRPr/>
            </a:pPr>
            <a:r>
              <a:rPr lang="ru-RU" sz="8800" b="1" dirty="0" smtClean="0">
                <a:solidFill>
                  <a:schemeClr val="accent1">
                    <a:tint val="83000"/>
                    <a:satMod val="150000"/>
                  </a:schemeClr>
                </a:solidFill>
              </a:rPr>
              <a:t>МИРАЖИ</a:t>
            </a:r>
            <a:endParaRPr lang="ru-RU" sz="8800" b="1" dirty="0">
              <a:solidFill>
                <a:schemeClr val="accent1">
                  <a:tint val="83000"/>
                  <a:satMod val="150000"/>
                </a:schemeClr>
              </a:solidFill>
            </a:endParaRPr>
          </a:p>
        </p:txBody>
      </p:sp>
      <p:sp>
        <p:nvSpPr>
          <p:cNvPr id="3" name="Подзаголовок 2"/>
          <p:cNvSpPr>
            <a:spLocks noGrp="1"/>
          </p:cNvSpPr>
          <p:nvPr>
            <p:ph type="subTitle" idx="1"/>
          </p:nvPr>
        </p:nvSpPr>
        <p:spPr>
          <a:xfrm>
            <a:off x="714348" y="3286124"/>
            <a:ext cx="8062912" cy="1752600"/>
          </a:xfrm>
        </p:spPr>
        <p:txBody>
          <a:bodyPr>
            <a:normAutofit/>
          </a:bodyPr>
          <a:lstStyle/>
          <a:p>
            <a:pPr eaLnBrk="1" fontAlgn="auto" hangingPunct="1">
              <a:spcAft>
                <a:spcPts val="0"/>
              </a:spcAft>
              <a:buFont typeface="Wingdings 2"/>
              <a:buNone/>
              <a:defRPr/>
            </a:pPr>
            <a:r>
              <a:rPr lang="ru-RU" b="1" dirty="0" smtClean="0"/>
              <a:t>МОУ  « </a:t>
            </a:r>
            <a:r>
              <a:rPr lang="ru-RU" b="1" dirty="0" err="1" smtClean="0"/>
              <a:t>Нурлатская</a:t>
            </a:r>
            <a:r>
              <a:rPr lang="ru-RU" b="1" dirty="0" smtClean="0"/>
              <a:t> гимназия» ,4-а класс</a:t>
            </a:r>
          </a:p>
          <a:p>
            <a:pPr eaLnBrk="1" fontAlgn="auto" hangingPunct="1">
              <a:spcAft>
                <a:spcPts val="0"/>
              </a:spcAft>
              <a:buFont typeface="Wingdings 2"/>
              <a:buNone/>
              <a:defRPr/>
            </a:pPr>
            <a:r>
              <a:rPr lang="ru-RU" b="1" dirty="0" smtClean="0"/>
              <a:t>Республика Татарстан ,город Нурлат</a:t>
            </a:r>
          </a:p>
          <a:p>
            <a:pPr eaLnBrk="1" fontAlgn="auto" hangingPunct="1">
              <a:spcAft>
                <a:spcPts val="0"/>
              </a:spcAft>
              <a:buFont typeface="Wingdings 2"/>
              <a:buNone/>
              <a:defRPr/>
            </a:pPr>
            <a:r>
              <a:rPr lang="ru-RU" b="1" dirty="0" err="1" smtClean="0"/>
              <a:t>Сайфутдинова</a:t>
            </a:r>
            <a:r>
              <a:rPr lang="ru-RU" b="1" dirty="0" smtClean="0"/>
              <a:t>  </a:t>
            </a:r>
            <a:r>
              <a:rPr lang="ru-RU" b="1" dirty="0" err="1" smtClean="0"/>
              <a:t>Айназа</a:t>
            </a:r>
            <a:r>
              <a:rPr lang="ru-RU" b="1" dirty="0" smtClean="0"/>
              <a:t>.</a:t>
            </a:r>
            <a:endParaRPr lang="ru-RU"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019026"/>
          </a:xfrm>
        </p:spPr>
        <p:txBody>
          <a:bodyPr>
            <a:normAutofit fontScale="90000"/>
          </a:bodyPr>
          <a:lstStyle/>
          <a:p>
            <a:pPr marL="484632" indent="0" eaLnBrk="1" fontAlgn="auto" hangingPunct="1">
              <a:spcAft>
                <a:spcPts val="0"/>
              </a:spcAft>
              <a:defRPr/>
            </a:pPr>
            <a:r>
              <a:rPr lang="ru-RU" sz="3100" b="1" dirty="0" smtClean="0">
                <a:solidFill>
                  <a:schemeClr val="accent1">
                    <a:tint val="83000"/>
                    <a:satMod val="150000"/>
                  </a:schemeClr>
                </a:solidFill>
              </a:rPr>
              <a:t>         Нижний (озерный) мираж</a:t>
            </a:r>
            <a:r>
              <a:rPr lang="ru-RU" sz="3100" dirty="0" smtClean="0">
                <a:solidFill>
                  <a:schemeClr val="accent1">
                    <a:tint val="83000"/>
                    <a:satMod val="150000"/>
                  </a:schemeClr>
                </a:solidFill>
              </a:rPr>
              <a:t/>
            </a:r>
            <a:br>
              <a:rPr lang="ru-RU" sz="3100" dirty="0" smtClean="0">
                <a:solidFill>
                  <a:schemeClr val="accent1">
                    <a:tint val="83000"/>
                    <a:satMod val="150000"/>
                  </a:schemeClr>
                </a:solidFill>
              </a:rPr>
            </a:br>
            <a:r>
              <a:rPr lang="ru-RU" sz="3100" dirty="0" smtClean="0">
                <a:solidFill>
                  <a:schemeClr val="tx1">
                    <a:lumMod val="95000"/>
                  </a:schemeClr>
                </a:solidFill>
                <a:latin typeface="Tahoma" pitchFamily="34" charset="0"/>
                <a:ea typeface="Tahoma" pitchFamily="34" charset="0"/>
                <a:cs typeface="Tahoma" pitchFamily="34" charset="0"/>
              </a:rPr>
              <a:t>Нижние миражи весьма обычны. Например, вода, наблюдаемая на песке в пустыне или на горячем асфальте, является миражом неба над горячим песком или асфальтом. Приземление самолета в фильмах или автомобильные гонки по телевиденью часто снимают очень близко к поверхности горячего асфальта. Тогда ниже автомобиля или самолета вы можете видеть их зеркальное </a:t>
            </a:r>
            <a:r>
              <a:rPr lang="ru-RU" sz="3100" dirty="0" smtClean="0">
                <a:solidFill>
                  <a:schemeClr val="tx1"/>
                </a:solidFill>
                <a:latin typeface="Tahoma" pitchFamily="34" charset="0"/>
                <a:ea typeface="Tahoma" pitchFamily="34" charset="0"/>
                <a:cs typeface="Tahoma" pitchFamily="34" charset="0"/>
              </a:rPr>
              <a:t>изображение (нижний мираж), </a:t>
            </a:r>
            <a:r>
              <a:rPr lang="ru-RU" sz="3200" dirty="0" smtClean="0">
                <a:solidFill>
                  <a:schemeClr val="tx1"/>
                </a:solidFill>
                <a:latin typeface="Tahoma" pitchFamily="34" charset="0"/>
                <a:ea typeface="Tahoma" pitchFamily="34" charset="0"/>
                <a:cs typeface="Tahoma" pitchFamily="34" charset="0"/>
              </a:rPr>
              <a:t>а также мираж неба. </a:t>
            </a:r>
            <a:endParaRPr lang="ru-RU" sz="31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Рисунок 2" descr="Миражи: Рис.2"/>
          <p:cNvPicPr>
            <a:picLocks noChangeAspect="1" noChangeArrowheads="1"/>
          </p:cNvPicPr>
          <p:nvPr/>
        </p:nvPicPr>
        <p:blipFill>
          <a:blip r:embed="rId2"/>
          <a:stretch>
            <a:fillRect/>
          </a:stretch>
        </p:blipFill>
        <p:spPr bwMode="auto">
          <a:xfrm>
            <a:off x="2071670" y="2143116"/>
            <a:ext cx="4486275" cy="2476500"/>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019026"/>
          </a:xfrm>
        </p:spPr>
        <p:txBody>
          <a:bodyPr/>
          <a:lstStyle/>
          <a:p>
            <a:pPr marL="484632" indent="0" eaLnBrk="1" fontAlgn="auto" hangingPunct="1">
              <a:spcAft>
                <a:spcPts val="0"/>
              </a:spcAft>
              <a:defRPr/>
            </a:pPr>
            <a:r>
              <a:rPr lang="ru-RU" sz="2800" dirty="0" smtClean="0">
                <a:solidFill>
                  <a:schemeClr val="tx1"/>
                </a:solidFill>
                <a:latin typeface="Tahoma" pitchFamily="34" charset="0"/>
                <a:ea typeface="Tahoma" pitchFamily="34" charset="0"/>
                <a:cs typeface="Tahoma" pitchFamily="34" charset="0"/>
              </a:rPr>
              <a:t> По такому же принципу, если вы смотрите на объект, например, вдоль стены, нагретой солнцем, то вы можете почти всегда увидеть мираж объекта рядом со стеной.  Если в жаркий летний день встать на железнодорожное полотно или холмик над ним, когда солнце находится немного сбоку или сбоку и чуть впереди железнодорожного пути, то можно разглядеть, как рельсы в двух-трех километрах от нас как будто погружаются в искрящееся озеро, словно пути залило наводнением.</a:t>
            </a:r>
            <a:r>
              <a:rPr lang="ru-RU" sz="2800" dirty="0" smtClean="0">
                <a:solidFill>
                  <a:schemeClr val="accent1">
                    <a:tint val="83000"/>
                    <a:satMod val="150000"/>
                  </a:schemeClr>
                </a:solidFill>
                <a:latin typeface="Tahoma" pitchFamily="34" charset="0"/>
                <a:ea typeface="Tahoma" pitchFamily="34" charset="0"/>
                <a:cs typeface="Tahoma" pitchFamily="34" charset="0"/>
              </a:rPr>
              <a:t> </a:t>
            </a:r>
            <a:endParaRPr lang="ru-RU" sz="2800" dirty="0">
              <a:solidFill>
                <a:schemeClr val="accent1">
                  <a:tint val="83000"/>
                  <a:satMod val="150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304778"/>
          </a:xfrm>
        </p:spPr>
        <p:txBody>
          <a:bodyPr/>
          <a:lstStyle/>
          <a:p>
            <a:pPr marL="484632" indent="0" eaLnBrk="1" fontAlgn="auto" hangingPunct="1">
              <a:spcAft>
                <a:spcPts val="0"/>
              </a:spcAft>
              <a:defRPr/>
            </a:pPr>
            <a:r>
              <a:rPr lang="ru-RU" sz="2800" dirty="0" smtClean="0">
                <a:solidFill>
                  <a:schemeClr val="tx1"/>
                </a:solidFill>
                <a:latin typeface="Tahoma" pitchFamily="34" charset="0"/>
                <a:ea typeface="Tahoma" pitchFamily="34" charset="0"/>
                <a:cs typeface="Tahoma" pitchFamily="34" charset="0"/>
              </a:rPr>
              <a:t>Попробуем приблизиться к "озеру" - оно отодвинется, и сколько бы мы ни шли по направлению к нему, оно неизменно будет находиться в 2-3 километрах от нас.</a:t>
            </a:r>
            <a:br>
              <a:rPr lang="ru-RU" sz="2800" dirty="0" smtClean="0">
                <a:solidFill>
                  <a:schemeClr val="tx1"/>
                </a:solidFill>
                <a:latin typeface="Tahoma" pitchFamily="34" charset="0"/>
                <a:ea typeface="Tahoma" pitchFamily="34" charset="0"/>
                <a:cs typeface="Tahoma" pitchFamily="34" charset="0"/>
              </a:rPr>
            </a:br>
            <a:r>
              <a:rPr lang="ru-RU" sz="2800" dirty="0" smtClean="0">
                <a:solidFill>
                  <a:schemeClr val="tx1"/>
                </a:solidFill>
                <a:latin typeface="Tahoma" pitchFamily="34" charset="0"/>
                <a:ea typeface="Tahoma" pitchFamily="34" charset="0"/>
                <a:cs typeface="Tahoma" pitchFamily="34" charset="0"/>
              </a:rPr>
              <a:t> Такие "озерные" миражи доводили до отчаяния путников пустыни, изнывавших от зноя и жажды. Они видели также в 2-3 километрах вожделенную воду, брели к ней из последних сил, но вода отступала, а потом точно растворялась в воздухе</a:t>
            </a:r>
            <a:r>
              <a:rPr lang="ru-RU" sz="2800" dirty="0" smtClean="0">
                <a:solidFill>
                  <a:schemeClr val="tx1"/>
                </a:solidFill>
              </a:rPr>
              <a:t>.</a:t>
            </a:r>
            <a:endParaRPr lang="ru-RU" sz="28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Рисунок 3" descr="Миражи: Рис.3"/>
          <p:cNvPicPr>
            <a:picLocks noChangeAspect="1" noChangeArrowheads="1"/>
          </p:cNvPicPr>
          <p:nvPr/>
        </p:nvPicPr>
        <p:blipFill>
          <a:blip r:embed="rId2"/>
          <a:stretch>
            <a:fillRect/>
          </a:stretch>
        </p:blipFill>
        <p:spPr bwMode="auto">
          <a:xfrm>
            <a:off x="2428860" y="1357298"/>
            <a:ext cx="3771900" cy="2476500"/>
          </a:xfrm>
          <a:prstGeom prst="rect">
            <a:avLst/>
          </a:prstGeom>
          <a:noFill/>
          <a:ln>
            <a:noFill/>
          </a:ln>
        </p:spPr>
      </p:pic>
      <p:sp>
        <p:nvSpPr>
          <p:cNvPr id="21507" name="Rectangle 6"/>
          <p:cNvSpPr>
            <a:spLocks noChangeArrowheads="1"/>
          </p:cNvSpPr>
          <p:nvPr/>
        </p:nvSpPr>
        <p:spPr bwMode="auto">
          <a:xfrm>
            <a:off x="0" y="2943225"/>
            <a:ext cx="9144000" cy="0"/>
          </a:xfrm>
          <a:prstGeom prst="rect">
            <a:avLst/>
          </a:prstGeom>
          <a:noFill/>
          <a:ln w="9525">
            <a:noFill/>
            <a:miter lim="800000"/>
            <a:headEnd/>
            <a:tailEnd/>
          </a:ln>
        </p:spPr>
        <p:txBody>
          <a:bodyPr wrap="none" anchor="ctr">
            <a:spAutoFit/>
          </a:bodyPr>
          <a:lstStyle/>
          <a:p>
            <a:endParaRPr lang="ru-RU" sz="900">
              <a:solidFill>
                <a:srgbClr val="333333"/>
              </a:solidFill>
              <a:latin typeface="Tahoma" pitchFamily="34" charset="0"/>
              <a:ea typeface="Times New Roman" pitchFamily="18" charset="0"/>
              <a:cs typeface="Tahoma" pitchFamily="34" charset="0"/>
            </a:endParaRPr>
          </a:p>
          <a:p>
            <a:pPr eaLnBrk="0" hangingPunct="0"/>
            <a:r>
              <a:rPr lang="ru-RU" sz="900">
                <a:solidFill>
                  <a:srgbClr val="333333"/>
                </a:solidFill>
                <a:latin typeface="Tahoma" pitchFamily="34" charset="0"/>
                <a:ea typeface="Times New Roman" pitchFamily="18" charset="0"/>
                <a:cs typeface="Tahoma" pitchFamily="34" charset="0"/>
              </a:rPr>
              <a:t/>
            </a:r>
            <a:br>
              <a:rPr lang="ru-RU" sz="900">
                <a:solidFill>
                  <a:srgbClr val="333333"/>
                </a:solidFill>
                <a:latin typeface="Tahoma" pitchFamily="34" charset="0"/>
                <a:ea typeface="Times New Roman" pitchFamily="18" charset="0"/>
                <a:cs typeface="Tahoma" pitchFamily="34" charset="0"/>
              </a:rPr>
            </a:br>
            <a:r>
              <a:rPr lang="ru-RU" sz="900">
                <a:solidFill>
                  <a:srgbClr val="333333"/>
                </a:solidFill>
                <a:latin typeface="Tahoma" pitchFamily="34" charset="0"/>
                <a:ea typeface="Times New Roman" pitchFamily="18" charset="0"/>
                <a:cs typeface="Tahoma" pitchFamily="34" charset="0"/>
              </a:rPr>
              <a:t/>
            </a:r>
            <a:br>
              <a:rPr lang="ru-RU" sz="900">
                <a:solidFill>
                  <a:srgbClr val="333333"/>
                </a:solidFill>
                <a:latin typeface="Tahoma" pitchFamily="34" charset="0"/>
                <a:ea typeface="Times New Roman" pitchFamily="18" charset="0"/>
                <a:cs typeface="Tahoma" pitchFamily="34" charset="0"/>
              </a:rPr>
            </a:br>
            <a:endParaRPr lang="ru-RU">
              <a:latin typeface="Century Gothic" pitchFamily="34" charset="0"/>
              <a:ea typeface="Times New Roman" pitchFamily="18" charset="0"/>
              <a:cs typeface="Tahoma" pitchFamily="34" charset="0"/>
            </a:endParaRPr>
          </a:p>
        </p:txBody>
      </p:sp>
      <p:sp>
        <p:nvSpPr>
          <p:cNvPr id="21508" name="TextBox 7"/>
          <p:cNvSpPr txBox="1">
            <a:spLocks noChangeArrowheads="1"/>
          </p:cNvSpPr>
          <p:nvPr/>
        </p:nvSpPr>
        <p:spPr bwMode="auto">
          <a:xfrm>
            <a:off x="1500166" y="4572008"/>
            <a:ext cx="6357937" cy="1323975"/>
          </a:xfrm>
          <a:prstGeom prst="rect">
            <a:avLst/>
          </a:prstGeom>
          <a:noFill/>
          <a:ln w="9525">
            <a:noFill/>
            <a:miter lim="800000"/>
            <a:headEnd/>
            <a:tailEnd/>
          </a:ln>
        </p:spPr>
        <p:txBody>
          <a:bodyPr>
            <a:spAutoFit/>
          </a:bodyPr>
          <a:lstStyle/>
          <a:p>
            <a:r>
              <a:rPr lang="ru-RU">
                <a:solidFill>
                  <a:srgbClr val="333333"/>
                </a:solidFill>
                <a:latin typeface="Tahoma" pitchFamily="34" charset="0"/>
                <a:ea typeface="Times New Roman" pitchFamily="18" charset="0"/>
                <a:cs typeface="Tahoma" pitchFamily="34" charset="0"/>
              </a:rPr>
              <a:t>На фото парусник почти пропадает в нижнем мираже. Виднеется только парус. </a:t>
            </a:r>
            <a:endParaRPr lang="ru-RU" sz="4400">
              <a:latin typeface="Century Gothic" pitchFamily="34" charset="0"/>
              <a:ea typeface="Times New Roman" pitchFamily="18" charset="0"/>
              <a:cs typeface="Tahoma" pitchFamily="34" charset="0"/>
            </a:endParaRPr>
          </a:p>
          <a:p>
            <a:endParaRPr lang="ru-RU">
              <a:ea typeface="Times New Roman" pitchFamily="18" charset="0"/>
              <a:cs typeface="Tahoma" pitchFamily="34" charset="0"/>
            </a:endParaRPr>
          </a:p>
        </p:txBody>
      </p:sp>
      <p:sp>
        <p:nvSpPr>
          <p:cNvPr id="21509" name="Rectangle 9"/>
          <p:cNvSpPr>
            <a:spLocks noChangeArrowheads="1"/>
          </p:cNvSpPr>
          <p:nvPr/>
        </p:nvSpPr>
        <p:spPr bwMode="auto">
          <a:xfrm>
            <a:off x="0" y="2943225"/>
            <a:ext cx="9144000" cy="0"/>
          </a:xfrm>
          <a:prstGeom prst="rect">
            <a:avLst/>
          </a:prstGeom>
          <a:noFill/>
          <a:ln w="9525">
            <a:noFill/>
            <a:miter lim="800000"/>
            <a:headEnd/>
            <a:tailEnd/>
          </a:ln>
        </p:spPr>
        <p:txBody>
          <a:bodyPr wrap="none" anchor="ctr">
            <a:spAutoFit/>
          </a:bodyPr>
          <a:lstStyle/>
          <a:p>
            <a:endParaRPr lang="ru-RU" sz="900">
              <a:solidFill>
                <a:srgbClr val="333333"/>
              </a:solidFill>
              <a:latin typeface="Tahoma" pitchFamily="34" charset="0"/>
              <a:ea typeface="Times New Roman" pitchFamily="18" charset="0"/>
              <a:cs typeface="Tahoma" pitchFamily="34" charset="0"/>
            </a:endParaRPr>
          </a:p>
          <a:p>
            <a:pPr eaLnBrk="0" hangingPunct="0"/>
            <a:r>
              <a:rPr lang="ru-RU" sz="900">
                <a:solidFill>
                  <a:srgbClr val="333333"/>
                </a:solidFill>
                <a:latin typeface="Tahoma" pitchFamily="34" charset="0"/>
                <a:ea typeface="Times New Roman" pitchFamily="18" charset="0"/>
                <a:cs typeface="Tahoma" pitchFamily="34" charset="0"/>
              </a:rPr>
              <a:t/>
            </a:r>
            <a:br>
              <a:rPr lang="ru-RU" sz="900">
                <a:solidFill>
                  <a:srgbClr val="333333"/>
                </a:solidFill>
                <a:latin typeface="Tahoma" pitchFamily="34" charset="0"/>
                <a:ea typeface="Times New Roman" pitchFamily="18" charset="0"/>
                <a:cs typeface="Tahoma" pitchFamily="34" charset="0"/>
              </a:rPr>
            </a:br>
            <a:r>
              <a:rPr lang="ru-RU" sz="900">
                <a:solidFill>
                  <a:srgbClr val="333333"/>
                </a:solidFill>
                <a:latin typeface="Tahoma" pitchFamily="34" charset="0"/>
                <a:ea typeface="Times New Roman" pitchFamily="18" charset="0"/>
                <a:cs typeface="Tahoma" pitchFamily="34" charset="0"/>
              </a:rPr>
              <a:t/>
            </a:r>
            <a:br>
              <a:rPr lang="ru-RU" sz="900">
                <a:solidFill>
                  <a:srgbClr val="333333"/>
                </a:solidFill>
                <a:latin typeface="Tahoma" pitchFamily="34" charset="0"/>
                <a:ea typeface="Times New Roman" pitchFamily="18" charset="0"/>
                <a:cs typeface="Tahoma" pitchFamily="34" charset="0"/>
              </a:rPr>
            </a:br>
            <a:endParaRPr lang="ru-RU">
              <a:latin typeface="Century Gothic" pitchFamily="34" charset="0"/>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Рисунок 4" descr="Миражи: Рис.4"/>
          <p:cNvSpPr>
            <a:spLocks noChangeAspect="1" noChangeArrowheads="1"/>
          </p:cNvSpPr>
          <p:nvPr/>
        </p:nvSpPr>
        <p:spPr bwMode="auto">
          <a:xfrm>
            <a:off x="928688" y="428625"/>
            <a:ext cx="7410450" cy="5786438"/>
          </a:xfrm>
          <a:prstGeom prst="rect">
            <a:avLst/>
          </a:prstGeom>
          <a:noFill/>
          <a:ln w="9525">
            <a:noFill/>
            <a:miter lim="800000"/>
            <a:headEnd/>
            <a:tailEnd/>
          </a:ln>
        </p:spPr>
        <p:txBody>
          <a:bodyPr/>
          <a:lstStyle/>
          <a:p>
            <a:endParaRPr lang="ru-RU"/>
          </a:p>
        </p:txBody>
      </p:sp>
      <p:sp>
        <p:nvSpPr>
          <p:cNvPr id="22531" name="Rectangle 3"/>
          <p:cNvSpPr>
            <a:spLocks noChangeArrowheads="1"/>
          </p:cNvSpPr>
          <p:nvPr/>
        </p:nvSpPr>
        <p:spPr bwMode="auto">
          <a:xfrm>
            <a:off x="3214678" y="4857760"/>
            <a:ext cx="2170113" cy="461962"/>
          </a:xfrm>
          <a:prstGeom prst="rect">
            <a:avLst/>
          </a:prstGeom>
          <a:noFill/>
          <a:ln w="9525">
            <a:noFill/>
            <a:miter lim="800000"/>
            <a:headEnd/>
            <a:tailEnd/>
          </a:ln>
        </p:spPr>
        <p:txBody>
          <a:bodyPr anchor="ctr">
            <a:spAutoFit/>
          </a:bodyPr>
          <a:lstStyle/>
          <a:p>
            <a:r>
              <a:rPr lang="ru-RU" sz="2400" dirty="0">
                <a:solidFill>
                  <a:srgbClr val="333333"/>
                </a:solidFill>
                <a:latin typeface="Tahoma" pitchFamily="34" charset="0"/>
                <a:ea typeface="Times New Roman" pitchFamily="18" charset="0"/>
                <a:cs typeface="Tahoma" pitchFamily="34" charset="0"/>
              </a:rPr>
              <a:t>Маяк </a:t>
            </a:r>
            <a:r>
              <a:rPr lang="ru-RU" sz="2400" dirty="0" err="1">
                <a:solidFill>
                  <a:srgbClr val="333333"/>
                </a:solidFill>
                <a:latin typeface="Tahoma" pitchFamily="34" charset="0"/>
                <a:ea typeface="Times New Roman" pitchFamily="18" charset="0"/>
                <a:cs typeface="Tahoma" pitchFamily="34" charset="0"/>
              </a:rPr>
              <a:t>Исокари</a:t>
            </a:r>
            <a:endParaRPr lang="ru-RU" sz="2400" dirty="0">
              <a:latin typeface="Century Gothic" pitchFamily="34" charset="0"/>
              <a:ea typeface="Times New Roman" pitchFamily="18" charset="0"/>
              <a:cs typeface="Tahoma" pitchFamily="34" charset="0"/>
            </a:endParaRPr>
          </a:p>
        </p:txBody>
      </p:sp>
      <p:pic>
        <p:nvPicPr>
          <p:cNvPr id="22533" name="Рисунок 4" descr="Миражи: Рис.4"/>
          <p:cNvPicPr>
            <a:picLocks noChangeAspect="1" noChangeArrowheads="1"/>
          </p:cNvPicPr>
          <p:nvPr/>
        </p:nvPicPr>
        <p:blipFill>
          <a:blip r:embed="rId2"/>
          <a:stretch>
            <a:fillRect/>
          </a:stretch>
        </p:blipFill>
        <p:spPr bwMode="auto">
          <a:xfrm>
            <a:off x="2285984" y="1785926"/>
            <a:ext cx="3790950" cy="2476500"/>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Рисунок 5" descr="Миражи: Рис.5"/>
          <p:cNvPicPr>
            <a:picLocks noChangeAspect="1" noChangeArrowheads="1"/>
          </p:cNvPicPr>
          <p:nvPr/>
        </p:nvPicPr>
        <p:blipFill>
          <a:blip r:embed="rId2"/>
          <a:stretch>
            <a:fillRect/>
          </a:stretch>
        </p:blipFill>
        <p:spPr bwMode="auto">
          <a:xfrm>
            <a:off x="2357422" y="2071678"/>
            <a:ext cx="4048125" cy="2476500"/>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Рисунок 6" descr="Миражи: Рис.6"/>
          <p:cNvPicPr>
            <a:picLocks noChangeAspect="1" noChangeArrowheads="1"/>
          </p:cNvPicPr>
          <p:nvPr/>
        </p:nvPicPr>
        <p:blipFill>
          <a:blip r:embed="rId2"/>
          <a:stretch>
            <a:fillRect/>
          </a:stretch>
        </p:blipFill>
        <p:spPr bwMode="auto">
          <a:xfrm>
            <a:off x="2714612" y="1785926"/>
            <a:ext cx="3733800" cy="2476500"/>
          </a:xfrm>
          <a:prstGeom prst="rect">
            <a:avLst/>
          </a:prstGeom>
          <a:noFill/>
          <a:ln>
            <a:noFill/>
          </a:ln>
        </p:spPr>
      </p:pic>
      <p:sp>
        <p:nvSpPr>
          <p:cNvPr id="24579" name="TextBox 2"/>
          <p:cNvSpPr txBox="1">
            <a:spLocks noChangeArrowheads="1"/>
          </p:cNvSpPr>
          <p:nvPr/>
        </p:nvSpPr>
        <p:spPr bwMode="auto">
          <a:xfrm>
            <a:off x="1714480" y="4929198"/>
            <a:ext cx="5621338" cy="523875"/>
          </a:xfrm>
          <a:prstGeom prst="rect">
            <a:avLst/>
          </a:prstGeom>
          <a:noFill/>
          <a:ln w="9525">
            <a:noFill/>
            <a:miter lim="800000"/>
            <a:headEnd/>
            <a:tailEnd/>
          </a:ln>
        </p:spPr>
        <p:txBody>
          <a:bodyPr wrap="none">
            <a:spAutoFit/>
          </a:bodyPr>
          <a:lstStyle/>
          <a:p>
            <a:r>
              <a:rPr lang="ru-RU" sz="2800" dirty="0"/>
              <a:t>Нижний мираж и мираж корабли</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090464"/>
          </a:xfrm>
        </p:spPr>
        <p:txBody>
          <a:bodyPr>
            <a:normAutofit fontScale="90000"/>
          </a:bodyPr>
          <a:lstStyle/>
          <a:p>
            <a:pPr marL="484632" indent="0" algn="ctr" eaLnBrk="1" fontAlgn="auto" hangingPunct="1">
              <a:spcAft>
                <a:spcPts val="0"/>
              </a:spcAft>
              <a:defRPr/>
            </a:pPr>
            <a:r>
              <a:rPr lang="ru-RU" b="1" dirty="0" smtClean="0">
                <a:solidFill>
                  <a:schemeClr val="accent1">
                    <a:tint val="83000"/>
                    <a:satMod val="150000"/>
                  </a:schemeClr>
                </a:solidFill>
              </a:rPr>
              <a:t>Верхние миражи </a:t>
            </a:r>
            <a:br>
              <a:rPr lang="ru-RU" b="1" dirty="0" smtClean="0">
                <a:solidFill>
                  <a:schemeClr val="accent1">
                    <a:tint val="83000"/>
                    <a:satMod val="150000"/>
                  </a:schemeClr>
                </a:solidFill>
              </a:rPr>
            </a:br>
            <a:r>
              <a:rPr lang="ru-RU" b="1" dirty="0" smtClean="0">
                <a:solidFill>
                  <a:schemeClr val="accent1">
                    <a:tint val="83000"/>
                    <a:satMod val="150000"/>
                  </a:schemeClr>
                </a:solidFill>
              </a:rPr>
              <a:t>(</a:t>
            </a:r>
            <a:r>
              <a:rPr lang="ru-RU" b="1" dirty="0" err="1" smtClean="0">
                <a:solidFill>
                  <a:schemeClr val="accent1">
                    <a:tint val="83000"/>
                    <a:satMod val="150000"/>
                  </a:schemeClr>
                </a:solidFill>
              </a:rPr>
              <a:t>миражи</a:t>
            </a:r>
            <a:r>
              <a:rPr lang="ru-RU" b="1" dirty="0" smtClean="0">
                <a:solidFill>
                  <a:schemeClr val="accent1">
                    <a:tint val="83000"/>
                    <a:satMod val="150000"/>
                  </a:schemeClr>
                </a:solidFill>
              </a:rPr>
              <a:t>  дальнего    видения)</a:t>
            </a:r>
            <a:r>
              <a:rPr lang="ru-RU" dirty="0" smtClean="0">
                <a:solidFill>
                  <a:schemeClr val="accent1">
                    <a:tint val="83000"/>
                    <a:satMod val="150000"/>
                  </a:schemeClr>
                </a:solidFill>
              </a:rPr>
              <a:t/>
            </a:r>
            <a:br>
              <a:rPr lang="ru-RU" dirty="0" smtClean="0">
                <a:solidFill>
                  <a:schemeClr val="accent1">
                    <a:tint val="83000"/>
                    <a:satMod val="150000"/>
                  </a:schemeClr>
                </a:solidFill>
              </a:rPr>
            </a:br>
            <a:r>
              <a:rPr lang="ru-RU" sz="2800" dirty="0" smtClean="0">
                <a:solidFill>
                  <a:schemeClr val="tx1"/>
                </a:solidFill>
                <a:latin typeface="Tahoma" pitchFamily="34" charset="0"/>
                <a:ea typeface="Tahoma" pitchFamily="34" charset="0"/>
                <a:cs typeface="Tahoma" pitchFamily="34" charset="0"/>
              </a:rPr>
              <a:t>Этот вид миражей по своему происхождению не сложнее "озерных", но разнообразнее. Их принято называть </a:t>
            </a:r>
            <a:r>
              <a:rPr lang="ru-RU" sz="2800" b="1" dirty="0" smtClean="0">
                <a:solidFill>
                  <a:schemeClr val="tx1"/>
                </a:solidFill>
                <a:latin typeface="Tahoma" pitchFamily="34" charset="0"/>
                <a:ea typeface="Tahoma" pitchFamily="34" charset="0"/>
                <a:cs typeface="Tahoma" pitchFamily="34" charset="0"/>
              </a:rPr>
              <a:t>"миражами дальнего видения"</a:t>
            </a:r>
            <a:r>
              <a:rPr lang="ru-RU" sz="2800" dirty="0" smtClean="0">
                <a:solidFill>
                  <a:schemeClr val="tx1"/>
                </a:solidFill>
                <a:latin typeface="Tahoma" pitchFamily="34" charset="0"/>
                <a:ea typeface="Tahoma" pitchFamily="34" charset="0"/>
                <a:cs typeface="Tahoma" pitchFamily="34" charset="0"/>
              </a:rPr>
              <a:t>.</a:t>
            </a:r>
            <a:r>
              <a:rPr lang="ru-RU" sz="2800" dirty="0" smtClean="0">
                <a:latin typeface="Tahoma" pitchFamily="34" charset="0"/>
                <a:ea typeface="Times New Roman" pitchFamily="18" charset="0"/>
                <a:cs typeface="Tahoma" pitchFamily="34" charset="0"/>
              </a:rPr>
              <a:t> </a:t>
            </a:r>
            <a:r>
              <a:rPr lang="ru-RU" sz="2800" dirty="0" smtClean="0">
                <a:solidFill>
                  <a:schemeClr val="tx1"/>
                </a:solidFill>
              </a:rPr>
              <a:t>Жители Лазурного берега Франции ясным утром не раз видели, как на горизонте Средиземного моря, где вода сливается с небом, из моря поднимается цепочка Корсиканских гор, до которой от Лазурного берега примерно двести километров.</a:t>
            </a:r>
            <a:br>
              <a:rPr lang="ru-RU" sz="2800" dirty="0" smtClean="0">
                <a:solidFill>
                  <a:schemeClr val="tx1"/>
                </a:solidFill>
              </a:rPr>
            </a:b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304778"/>
          </a:xfrm>
        </p:spPr>
        <p:txBody>
          <a:bodyPr/>
          <a:lstStyle/>
          <a:p>
            <a:pPr marL="484632" indent="0" eaLnBrk="1" fontAlgn="auto" hangingPunct="1">
              <a:spcAft>
                <a:spcPts val="0"/>
              </a:spcAft>
              <a:defRPr/>
            </a:pPr>
            <a:r>
              <a:rPr lang="ru-RU" sz="2800" dirty="0" smtClean="0">
                <a:solidFill>
                  <a:schemeClr val="tx1"/>
                </a:solidFill>
                <a:latin typeface="Tahoma" pitchFamily="34" charset="0"/>
                <a:ea typeface="Tahoma" pitchFamily="34" charset="0"/>
                <a:cs typeface="Tahoma" pitchFamily="34" charset="0"/>
              </a:rPr>
              <a:t>В том же случае, если дело происходит в самой пустыне, поверхность которой и прилегающие слои воздуха раскалены солнцем, наверху давление воздуха может оказаться большим, лучи станут загибаться в другую сторону.</a:t>
            </a:r>
            <a:r>
              <a:rPr lang="ru-RU" sz="2800" dirty="0" smtClean="0">
                <a:latin typeface="Tahoma" pitchFamily="34" charset="0"/>
                <a:ea typeface="Times New Roman" pitchFamily="18" charset="0"/>
                <a:cs typeface="Tahoma" pitchFamily="34" charset="0"/>
              </a:rPr>
              <a:t> </a:t>
            </a:r>
            <a:r>
              <a:rPr lang="ru-RU" sz="2800" dirty="0" smtClean="0">
                <a:solidFill>
                  <a:schemeClr val="tx1">
                    <a:lumMod val="95000"/>
                  </a:schemeClr>
                </a:solidFill>
                <a:latin typeface="Tahoma" pitchFamily="34" charset="0"/>
                <a:ea typeface="Times New Roman" pitchFamily="18" charset="0"/>
                <a:cs typeface="Tahoma" pitchFamily="34" charset="0"/>
              </a:rPr>
              <a:t>И тогда уже любопытные явления будут происходить с теми лучами, которые должны были, отразившись от предмета, сразу уткнуться в землю. </a:t>
            </a:r>
            <a:r>
              <a:rPr lang="ru-RU" sz="2800" dirty="0" err="1" smtClean="0">
                <a:solidFill>
                  <a:schemeClr val="tx1">
                    <a:lumMod val="95000"/>
                  </a:schemeClr>
                </a:solidFill>
                <a:latin typeface="Tahoma" pitchFamily="34" charset="0"/>
                <a:ea typeface="Times New Roman" pitchFamily="18" charset="0"/>
                <a:cs typeface="Tahoma" pitchFamily="34" charset="0"/>
              </a:rPr>
              <a:t>Hо</a:t>
            </a:r>
            <a:r>
              <a:rPr lang="ru-RU" sz="2800" dirty="0" smtClean="0">
                <a:solidFill>
                  <a:schemeClr val="tx1">
                    <a:lumMod val="95000"/>
                  </a:schemeClr>
                </a:solidFill>
                <a:latin typeface="Tahoma" pitchFamily="34" charset="0"/>
                <a:ea typeface="Times New Roman" pitchFamily="18" charset="0"/>
                <a:cs typeface="Tahoma" pitchFamily="34" charset="0"/>
              </a:rPr>
              <a:t> нет, они будут заворачивать кверху и, пройдя перигей где-то возле самой поверхности, уйдут в него.</a:t>
            </a:r>
            <a:r>
              <a:rPr lang="ru-RU" sz="2800" dirty="0" smtClean="0">
                <a:solidFill>
                  <a:schemeClr val="tx1">
                    <a:lumMod val="95000"/>
                  </a:schemeClr>
                </a:solidFill>
                <a:ea typeface="Times New Roman" pitchFamily="18" charset="0"/>
                <a:cs typeface="Tahoma" pitchFamily="34" charset="0"/>
              </a:rPr>
              <a:t/>
            </a:r>
            <a:br>
              <a:rPr lang="ru-RU" sz="2800" dirty="0" smtClean="0">
                <a:solidFill>
                  <a:schemeClr val="tx1">
                    <a:lumMod val="95000"/>
                  </a:schemeClr>
                </a:solidFill>
                <a:ea typeface="Times New Roman" pitchFamily="18" charset="0"/>
                <a:cs typeface="Tahoma" pitchFamily="34" charset="0"/>
              </a:rPr>
            </a:br>
            <a:r>
              <a:rPr lang="ru-RU" sz="2800" dirty="0" smtClean="0">
                <a:solidFill>
                  <a:schemeClr val="tx1"/>
                </a:solidFill>
                <a:latin typeface="Tahoma" pitchFamily="34" charset="0"/>
                <a:ea typeface="Tahoma" pitchFamily="34" charset="0"/>
                <a:cs typeface="Tahoma" pitchFamily="34" charset="0"/>
              </a:rPr>
              <a:t/>
            </a:r>
            <a:br>
              <a:rPr lang="ru-RU" sz="2800" dirty="0" smtClean="0">
                <a:solidFill>
                  <a:schemeClr val="tx1"/>
                </a:solidFill>
                <a:latin typeface="Tahoma" pitchFamily="34" charset="0"/>
                <a:ea typeface="Tahoma" pitchFamily="34" charset="0"/>
                <a:cs typeface="Tahoma" pitchFamily="34" charset="0"/>
              </a:rPr>
            </a:b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67494"/>
            <a:ext cx="8229600" cy="5947588"/>
          </a:xfrm>
        </p:spPr>
        <p:txBody>
          <a:bodyPr>
            <a:normAutofit fontScale="90000"/>
          </a:bodyPr>
          <a:lstStyle/>
          <a:p>
            <a:pPr marL="484632" indent="0" eaLnBrk="1" fontAlgn="auto" hangingPunct="1">
              <a:spcAft>
                <a:spcPts val="0"/>
              </a:spcAft>
              <a:defRPr/>
            </a:pPr>
            <a:r>
              <a:rPr lang="ru-RU" sz="4000" dirty="0" smtClean="0">
                <a:solidFill>
                  <a:schemeClr val="accent1">
                    <a:tint val="83000"/>
                    <a:satMod val="150000"/>
                  </a:schemeClr>
                </a:solidFill>
              </a:rPr>
              <a:t>Содержание  работы:</a:t>
            </a:r>
            <a:br>
              <a:rPr lang="ru-RU" sz="4000" dirty="0" smtClean="0">
                <a:solidFill>
                  <a:schemeClr val="accent1">
                    <a:tint val="83000"/>
                    <a:satMod val="150000"/>
                  </a:schemeClr>
                </a:solidFill>
              </a:rPr>
            </a:br>
            <a:r>
              <a:rPr lang="ru-RU" sz="2800" dirty="0" smtClean="0">
                <a:solidFill>
                  <a:schemeClr val="bg1"/>
                </a:solidFill>
                <a:effectLst/>
              </a:rPr>
              <a:t>1.Введение.</a:t>
            </a:r>
            <a:br>
              <a:rPr lang="ru-RU" sz="2800" dirty="0" smtClean="0">
                <a:solidFill>
                  <a:schemeClr val="bg1"/>
                </a:solidFill>
                <a:effectLst/>
              </a:rPr>
            </a:br>
            <a:r>
              <a:rPr lang="ru-RU" sz="2800" dirty="0" smtClean="0">
                <a:solidFill>
                  <a:schemeClr val="bg1"/>
                </a:solidFill>
                <a:effectLst/>
              </a:rPr>
              <a:t>2. Цель и задачи  работы.</a:t>
            </a:r>
            <a:br>
              <a:rPr lang="ru-RU" sz="2800" dirty="0" smtClean="0">
                <a:solidFill>
                  <a:schemeClr val="bg1"/>
                </a:solidFill>
                <a:effectLst/>
              </a:rPr>
            </a:br>
            <a:r>
              <a:rPr lang="ru-RU" sz="2800" dirty="0" smtClean="0">
                <a:solidFill>
                  <a:schemeClr val="bg1"/>
                </a:solidFill>
                <a:effectLst/>
              </a:rPr>
              <a:t>3. Атмосферные миражи</a:t>
            </a:r>
            <a:br>
              <a:rPr lang="ru-RU" sz="2800" dirty="0" smtClean="0">
                <a:solidFill>
                  <a:schemeClr val="bg1"/>
                </a:solidFill>
                <a:effectLst/>
              </a:rPr>
            </a:br>
            <a:r>
              <a:rPr lang="ru-RU" sz="2800" dirty="0" smtClean="0">
                <a:solidFill>
                  <a:schemeClr val="bg1"/>
                </a:solidFill>
                <a:effectLst/>
              </a:rPr>
              <a:t>- нижние озёрные миражи</a:t>
            </a:r>
            <a:br>
              <a:rPr lang="ru-RU" sz="2800" dirty="0" smtClean="0">
                <a:solidFill>
                  <a:schemeClr val="bg1"/>
                </a:solidFill>
                <a:effectLst/>
              </a:rPr>
            </a:br>
            <a:r>
              <a:rPr lang="ru-RU" sz="2800" dirty="0" smtClean="0">
                <a:solidFill>
                  <a:schemeClr val="bg1"/>
                </a:solidFill>
                <a:effectLst/>
              </a:rPr>
              <a:t>- верхние миражи ( </a:t>
            </a:r>
            <a:r>
              <a:rPr lang="ru-RU" sz="2800" dirty="0" err="1" smtClean="0">
                <a:solidFill>
                  <a:schemeClr val="bg1"/>
                </a:solidFill>
                <a:effectLst/>
              </a:rPr>
              <a:t>миражи</a:t>
            </a:r>
            <a:r>
              <a:rPr lang="ru-RU" sz="2800" dirty="0" smtClean="0">
                <a:solidFill>
                  <a:schemeClr val="bg1"/>
                </a:solidFill>
                <a:effectLst/>
              </a:rPr>
              <a:t>  дальнего видения) </a:t>
            </a:r>
            <a:br>
              <a:rPr lang="ru-RU" sz="2800" dirty="0" smtClean="0">
                <a:solidFill>
                  <a:schemeClr val="bg1"/>
                </a:solidFill>
                <a:effectLst/>
              </a:rPr>
            </a:br>
            <a:r>
              <a:rPr lang="ru-RU" sz="2800" dirty="0" smtClean="0">
                <a:solidFill>
                  <a:schemeClr val="bg1"/>
                </a:solidFill>
                <a:effectLst/>
              </a:rPr>
              <a:t>- боковые миражи</a:t>
            </a:r>
            <a:br>
              <a:rPr lang="ru-RU" sz="2800" dirty="0" smtClean="0">
                <a:solidFill>
                  <a:schemeClr val="bg1"/>
                </a:solidFill>
                <a:effectLst/>
              </a:rPr>
            </a:br>
            <a:r>
              <a:rPr lang="ru-RU" sz="2800" dirty="0" smtClean="0">
                <a:solidFill>
                  <a:schemeClr val="bg1"/>
                </a:solidFill>
                <a:effectLst/>
              </a:rPr>
              <a:t>- Фата- Моргана</a:t>
            </a:r>
            <a:br>
              <a:rPr lang="ru-RU" sz="2800" dirty="0" smtClean="0">
                <a:solidFill>
                  <a:schemeClr val="bg1"/>
                </a:solidFill>
                <a:effectLst/>
              </a:rPr>
            </a:br>
            <a:r>
              <a:rPr lang="ru-RU" sz="2800" dirty="0" smtClean="0">
                <a:solidFill>
                  <a:schemeClr val="bg1"/>
                </a:solidFill>
                <a:effectLst/>
              </a:rPr>
              <a:t>- миражи – призраки</a:t>
            </a:r>
            <a:br>
              <a:rPr lang="ru-RU" sz="2800" dirty="0" smtClean="0">
                <a:solidFill>
                  <a:schemeClr val="bg1"/>
                </a:solidFill>
                <a:effectLst/>
              </a:rPr>
            </a:br>
            <a:r>
              <a:rPr lang="ru-RU" sz="2800" dirty="0" smtClean="0">
                <a:solidFill>
                  <a:schemeClr val="bg1"/>
                </a:solidFill>
                <a:effectLst/>
              </a:rPr>
              <a:t>- полярное сияние</a:t>
            </a:r>
            <a:br>
              <a:rPr lang="ru-RU" sz="2800" dirty="0" smtClean="0">
                <a:solidFill>
                  <a:schemeClr val="bg1"/>
                </a:solidFill>
                <a:effectLst/>
              </a:rPr>
            </a:br>
            <a:r>
              <a:rPr lang="ru-RU" sz="2800" dirty="0" smtClean="0">
                <a:solidFill>
                  <a:schemeClr val="bg1"/>
                </a:solidFill>
                <a:effectLst/>
              </a:rPr>
              <a:t>4. Истории о миражах…</a:t>
            </a:r>
            <a:br>
              <a:rPr lang="ru-RU" sz="2800" dirty="0" smtClean="0">
                <a:solidFill>
                  <a:schemeClr val="bg1"/>
                </a:solidFill>
                <a:effectLst/>
              </a:rPr>
            </a:br>
            <a:r>
              <a:rPr lang="ru-RU" sz="2800" dirty="0" smtClean="0">
                <a:solidFill>
                  <a:schemeClr val="bg1"/>
                </a:solidFill>
                <a:effectLst/>
              </a:rPr>
              <a:t>5. Заключение.</a:t>
            </a:r>
            <a:br>
              <a:rPr lang="ru-RU" sz="2800" dirty="0" smtClean="0">
                <a:solidFill>
                  <a:schemeClr val="bg1"/>
                </a:solidFill>
                <a:effectLst/>
              </a:rPr>
            </a:br>
            <a:r>
              <a:rPr lang="ru-RU" sz="2800" dirty="0" smtClean="0">
                <a:solidFill>
                  <a:schemeClr val="bg1"/>
                </a:solidFill>
                <a:effectLst/>
              </a:rPr>
              <a:t>6. Источники использованных материалов</a:t>
            </a:r>
            <a:endParaRPr lang="ru-RU" sz="2800" dirty="0">
              <a:solidFill>
                <a:schemeClr val="bg1"/>
              </a:solidFill>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304778"/>
          </a:xfrm>
        </p:spPr>
        <p:txBody>
          <a:bodyPr/>
          <a:lstStyle/>
          <a:p>
            <a:pPr marL="484632" indent="0" eaLnBrk="1" fontAlgn="auto" hangingPunct="1">
              <a:spcAft>
                <a:spcPts val="0"/>
              </a:spcAft>
              <a:defRPr/>
            </a:pPr>
            <a:r>
              <a:rPr lang="ru-RU" sz="2800" dirty="0" smtClean="0">
                <a:solidFill>
                  <a:schemeClr val="tx1"/>
                </a:solidFill>
                <a:latin typeface="Tahoma" pitchFamily="34" charset="0"/>
                <a:ea typeface="Tahoma" pitchFamily="34" charset="0"/>
                <a:cs typeface="Tahoma" pitchFamily="34" charset="0"/>
              </a:rPr>
              <a:t>В "Метеорологии" Аристотеля приведен характерный пример: жители Сиракуз видели иногда в течение нескольких часов берег континентальной Италии, хотя до него 150 км. Подобные явления также вызваны перераспределением теплых и холодных слоев воздуха. по направлению последнего отрезка пути светового луча.</a:t>
            </a:r>
            <a:br>
              <a:rPr lang="ru-RU" sz="2800" dirty="0" smtClean="0">
                <a:solidFill>
                  <a:schemeClr val="tx1"/>
                </a:solidFill>
                <a:latin typeface="Tahoma" pitchFamily="34" charset="0"/>
                <a:ea typeface="Tahoma" pitchFamily="34" charset="0"/>
                <a:cs typeface="Tahoma" pitchFamily="34" charset="0"/>
              </a:rPr>
            </a:b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Рисунок 7" descr="Миражи: Рис.7"/>
          <p:cNvPicPr>
            <a:picLocks noChangeAspect="1" noChangeArrowheads="1"/>
          </p:cNvPicPr>
          <p:nvPr/>
        </p:nvPicPr>
        <p:blipFill>
          <a:blip r:embed="rId2"/>
          <a:stretch>
            <a:fillRect/>
          </a:stretch>
        </p:blipFill>
        <p:spPr bwMode="auto">
          <a:xfrm>
            <a:off x="2428860" y="1785926"/>
            <a:ext cx="3933825" cy="2476500"/>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Рисунок 8" descr="Миражи: Рис.8"/>
          <p:cNvPicPr>
            <a:picLocks noChangeAspect="1" noChangeArrowheads="1"/>
          </p:cNvPicPr>
          <p:nvPr/>
        </p:nvPicPr>
        <p:blipFill>
          <a:blip r:embed="rId2"/>
          <a:stretch>
            <a:fillRect/>
          </a:stretch>
        </p:blipFill>
        <p:spPr bwMode="auto">
          <a:xfrm>
            <a:off x="2571736" y="1928802"/>
            <a:ext cx="3857625" cy="2476500"/>
          </a:xfrm>
          <a:prstGeom prst="rect">
            <a:avLst/>
          </a:prstGeom>
          <a:noFill/>
          <a:ln>
            <a:noFill/>
          </a:ln>
        </p:spPr>
      </p:pic>
      <p:sp>
        <p:nvSpPr>
          <p:cNvPr id="29699" name="TextBox 2"/>
          <p:cNvSpPr txBox="1">
            <a:spLocks noChangeArrowheads="1"/>
          </p:cNvSpPr>
          <p:nvPr/>
        </p:nvSpPr>
        <p:spPr bwMode="auto">
          <a:xfrm>
            <a:off x="857250" y="714375"/>
            <a:ext cx="7500938" cy="738188"/>
          </a:xfrm>
          <a:prstGeom prst="rect">
            <a:avLst/>
          </a:prstGeom>
          <a:noFill/>
          <a:ln w="9525">
            <a:noFill/>
            <a:miter lim="800000"/>
            <a:headEnd/>
            <a:tailEnd/>
          </a:ln>
        </p:spPr>
        <p:txBody>
          <a:bodyPr>
            <a:spAutoFit/>
          </a:bodyPr>
          <a:lstStyle/>
          <a:p>
            <a:r>
              <a:rPr lang="ru-RU" sz="2400">
                <a:latin typeface="Tahoma" pitchFamily="34" charset="0"/>
                <a:cs typeface="Tahoma" pitchFamily="34" charset="0"/>
              </a:rPr>
              <a:t>Лодка на фоне с типичным верхним  миражом </a:t>
            </a:r>
          </a:p>
          <a:p>
            <a:endParaRPr lang="ru-RU">
              <a:latin typeface="Century Gothic"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Рисунок 9" descr="Миражи: Рис.9"/>
          <p:cNvPicPr>
            <a:picLocks noChangeAspect="1" noChangeArrowheads="1"/>
          </p:cNvPicPr>
          <p:nvPr/>
        </p:nvPicPr>
        <p:blipFill>
          <a:blip r:embed="rId2"/>
          <a:stretch>
            <a:fillRect/>
          </a:stretch>
        </p:blipFill>
        <p:spPr bwMode="auto">
          <a:xfrm>
            <a:off x="2428860" y="3000372"/>
            <a:ext cx="3848100" cy="2476500"/>
          </a:xfrm>
          <a:prstGeom prst="rect">
            <a:avLst/>
          </a:prstGeom>
          <a:noFill/>
          <a:ln>
            <a:noFill/>
          </a:ln>
        </p:spPr>
      </p:pic>
      <p:sp>
        <p:nvSpPr>
          <p:cNvPr id="30723" name="Rectangle 4"/>
          <p:cNvSpPr>
            <a:spLocks noChangeArrowheads="1"/>
          </p:cNvSpPr>
          <p:nvPr/>
        </p:nvSpPr>
        <p:spPr bwMode="auto">
          <a:xfrm>
            <a:off x="1357290" y="785794"/>
            <a:ext cx="6786563" cy="1938337"/>
          </a:xfrm>
          <a:prstGeom prst="rect">
            <a:avLst/>
          </a:prstGeom>
          <a:noFill/>
          <a:ln w="9525">
            <a:noFill/>
            <a:miter lim="800000"/>
            <a:headEnd/>
            <a:tailEnd/>
          </a:ln>
        </p:spPr>
        <p:txBody>
          <a:bodyPr anchor="ctr">
            <a:spAutoFit/>
          </a:bodyPr>
          <a:lstStyle/>
          <a:p>
            <a:r>
              <a:rPr lang="ru-RU" sz="2000">
                <a:latin typeface="Tahoma" pitchFamily="34" charset="0"/>
                <a:ea typeface="Times New Roman" pitchFamily="18" charset="0"/>
                <a:cs typeface="Tahoma" pitchFamily="34" charset="0"/>
              </a:rPr>
              <a:t>20 апреля 1999 года обычный фрахтовщик практиковался в водах юго-западного архипелага Финляндии.</a:t>
            </a:r>
            <a:br>
              <a:rPr lang="ru-RU" sz="2000">
                <a:latin typeface="Tahoma" pitchFamily="34" charset="0"/>
                <a:ea typeface="Times New Roman" pitchFamily="18" charset="0"/>
                <a:cs typeface="Tahoma" pitchFamily="34" charset="0"/>
              </a:rPr>
            </a:br>
            <a:r>
              <a:rPr lang="ru-RU" sz="2000">
                <a:latin typeface="Tahoma" pitchFamily="34" charset="0"/>
                <a:ea typeface="Times New Roman" pitchFamily="18" charset="0"/>
                <a:cs typeface="Tahoma" pitchFamily="34" charset="0"/>
              </a:rPr>
              <a:t>Судно принимало множество различных форм; иногда казалось было 2 корабля, одно из которых было вверх дном. </a:t>
            </a:r>
            <a:endParaRPr lang="ru-RU" sz="2000">
              <a:latin typeface="Century Gothic" pitchFamily="34" charset="0"/>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Рисунок 10" descr="Миражи: Рис.10"/>
          <p:cNvPicPr>
            <a:picLocks noChangeAspect="1" noChangeArrowheads="1"/>
          </p:cNvPicPr>
          <p:nvPr/>
        </p:nvPicPr>
        <p:blipFill>
          <a:blip r:embed="rId2"/>
          <a:stretch>
            <a:fillRect/>
          </a:stretch>
        </p:blipFill>
        <p:spPr bwMode="auto">
          <a:xfrm>
            <a:off x="2571736" y="1928802"/>
            <a:ext cx="3895725" cy="2476500"/>
          </a:xfrm>
          <a:prstGeom prst="rect">
            <a:avLst/>
          </a:prstGeom>
          <a:noFill/>
          <a:ln>
            <a:noFill/>
          </a:ln>
        </p:spPr>
      </p:pic>
      <p:sp>
        <p:nvSpPr>
          <p:cNvPr id="31747" name="Rectangle 4"/>
          <p:cNvSpPr>
            <a:spLocks noChangeArrowheads="1"/>
          </p:cNvSpPr>
          <p:nvPr/>
        </p:nvSpPr>
        <p:spPr bwMode="auto">
          <a:xfrm>
            <a:off x="2214563" y="714375"/>
            <a:ext cx="4202112" cy="461963"/>
          </a:xfrm>
          <a:prstGeom prst="rect">
            <a:avLst/>
          </a:prstGeom>
          <a:noFill/>
          <a:ln w="9525">
            <a:noFill/>
            <a:miter lim="800000"/>
            <a:headEnd/>
            <a:tailEnd/>
          </a:ln>
        </p:spPr>
        <p:txBody>
          <a:bodyPr wrap="none" anchor="ctr">
            <a:spAutoFit/>
          </a:bodyPr>
          <a:lstStyle/>
          <a:p>
            <a:r>
              <a:rPr lang="ru-RU" sz="2400">
                <a:latin typeface="Tahoma" pitchFamily="34" charset="0"/>
                <a:ea typeface="Times New Roman" pitchFamily="18" charset="0"/>
                <a:cs typeface="Tahoma" pitchFamily="34" charset="0"/>
              </a:rPr>
              <a:t>Верхний мираж и парусник</a:t>
            </a:r>
            <a:r>
              <a:rPr lang="ru-RU">
                <a:solidFill>
                  <a:srgbClr val="333333"/>
                </a:solidFill>
                <a:latin typeface="Tahoma" pitchFamily="34" charset="0"/>
                <a:ea typeface="Times New Roman" pitchFamily="18" charset="0"/>
                <a:cs typeface="Tahoma" pitchFamily="34" charset="0"/>
              </a:rPr>
              <a:t>. </a:t>
            </a:r>
            <a:endParaRPr lang="ru-RU">
              <a:latin typeface="Century Gothic" pitchFamily="34" charset="0"/>
              <a:ea typeface="Times New Roman" pitchFamily="18" charset="0"/>
              <a:cs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Рисунок 11" descr="Миражи: Рис.11"/>
          <p:cNvPicPr>
            <a:picLocks noChangeAspect="1" noChangeArrowheads="1"/>
          </p:cNvPicPr>
          <p:nvPr/>
        </p:nvPicPr>
        <p:blipFill>
          <a:blip r:embed="rId2"/>
          <a:stretch>
            <a:fillRect/>
          </a:stretch>
        </p:blipFill>
        <p:spPr bwMode="auto">
          <a:xfrm>
            <a:off x="2857488" y="2357430"/>
            <a:ext cx="3724275" cy="2476500"/>
          </a:xfrm>
          <a:prstGeom prst="rect">
            <a:avLst/>
          </a:prstGeom>
          <a:noFill/>
          <a:ln>
            <a:noFill/>
          </a:ln>
        </p:spPr>
      </p:pic>
      <p:sp>
        <p:nvSpPr>
          <p:cNvPr id="32771" name="TextBox 5"/>
          <p:cNvSpPr txBox="1">
            <a:spLocks noChangeArrowheads="1"/>
          </p:cNvSpPr>
          <p:nvPr/>
        </p:nvSpPr>
        <p:spPr bwMode="auto">
          <a:xfrm>
            <a:off x="1428750" y="785813"/>
            <a:ext cx="6500813" cy="738187"/>
          </a:xfrm>
          <a:prstGeom prst="rect">
            <a:avLst/>
          </a:prstGeom>
          <a:noFill/>
          <a:ln w="9525">
            <a:noFill/>
            <a:miter lim="800000"/>
            <a:headEnd/>
            <a:tailEnd/>
          </a:ln>
        </p:spPr>
        <p:txBody>
          <a:bodyPr>
            <a:spAutoFit/>
          </a:bodyPr>
          <a:lstStyle/>
          <a:p>
            <a:r>
              <a:rPr lang="ru-RU"/>
              <a:t/>
            </a:r>
            <a:br>
              <a:rPr lang="ru-RU"/>
            </a:br>
            <a:r>
              <a:rPr lang="ru-RU" sz="2400"/>
              <a:t>Домик на архипелаге с верхним миражом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5947588"/>
          </a:xfrm>
        </p:spPr>
        <p:txBody>
          <a:bodyPr>
            <a:noAutofit/>
          </a:bodyPr>
          <a:lstStyle/>
          <a:p>
            <a:pPr marL="484632" indent="0" eaLnBrk="1" fontAlgn="auto" hangingPunct="1">
              <a:spcAft>
                <a:spcPts val="0"/>
              </a:spcAft>
              <a:defRPr/>
            </a:pPr>
            <a:r>
              <a:rPr lang="ru-RU" sz="2800" b="1" dirty="0" smtClean="0">
                <a:solidFill>
                  <a:schemeClr val="accent1">
                    <a:tint val="83000"/>
                    <a:satMod val="150000"/>
                  </a:schemeClr>
                </a:solidFill>
              </a:rPr>
              <a:t>                  Боковые миражи</a:t>
            </a:r>
            <a:r>
              <a:rPr lang="ru-RU" sz="2800" dirty="0" smtClean="0">
                <a:solidFill>
                  <a:schemeClr val="accent1">
                    <a:tint val="83000"/>
                    <a:satMod val="150000"/>
                  </a:schemeClr>
                </a:solidFill>
              </a:rPr>
              <a:t/>
            </a:r>
            <a:br>
              <a:rPr lang="ru-RU" sz="2800" dirty="0" smtClean="0">
                <a:solidFill>
                  <a:schemeClr val="accent1">
                    <a:tint val="83000"/>
                    <a:satMod val="150000"/>
                  </a:schemeClr>
                </a:solidFill>
              </a:rPr>
            </a:br>
            <a:r>
              <a:rPr lang="ru-RU" sz="2800" dirty="0" smtClean="0">
                <a:solidFill>
                  <a:schemeClr val="tx1"/>
                </a:solidFill>
                <a:latin typeface="Tahoma" pitchFamily="34" charset="0"/>
                <a:ea typeface="Tahoma" pitchFamily="34" charset="0"/>
                <a:cs typeface="Tahoma" pitchFamily="34" charset="0"/>
              </a:rPr>
              <a:t>Этот вид миражей может возникнуть в тех случаях, когда слои воздуха одинаковой плотности располагаются в атмосфере не горизонтально, как обычно, а наклонно или даже вертикально. Такие условия создаются летом, утром вскоре после восхода Солнца у скалистых берегов моря или озера, когда берег уже освещен Солнцем, а поверхность воды и воздух над ней еще холодные</a:t>
            </a:r>
            <a:r>
              <a:rPr lang="ru-RU" sz="2800" dirty="0" smtClean="0">
                <a:solidFill>
                  <a:schemeClr val="accent1">
                    <a:tint val="83000"/>
                    <a:satMod val="150000"/>
                  </a:schemeClr>
                </a:solidFill>
              </a:rPr>
              <a:t>. </a:t>
            </a:r>
            <a:endParaRPr lang="ru-RU" sz="2800" dirty="0">
              <a:solidFill>
                <a:schemeClr val="accent1">
                  <a:tint val="83000"/>
                  <a:satMod val="150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61902"/>
          </a:xfrm>
        </p:spPr>
        <p:txBody>
          <a:bodyPr/>
          <a:lstStyle/>
          <a:p>
            <a:pPr marL="484632" indent="0" eaLnBrk="1" fontAlgn="auto" hangingPunct="1">
              <a:spcAft>
                <a:spcPts val="0"/>
              </a:spcAft>
              <a:defRPr/>
            </a:pPr>
            <a:r>
              <a:rPr lang="ru-RU" dirty="0" smtClean="0">
                <a:solidFill>
                  <a:schemeClr val="accent1">
                    <a:tint val="83000"/>
                    <a:satMod val="150000"/>
                  </a:schemeClr>
                </a:solidFill>
                <a:latin typeface="Tahoma" pitchFamily="34" charset="0"/>
                <a:ea typeface="Tahoma" pitchFamily="34" charset="0"/>
                <a:cs typeface="Tahoma" pitchFamily="34" charset="0"/>
              </a:rPr>
              <a:t> </a:t>
            </a:r>
            <a:r>
              <a:rPr lang="ru-RU" sz="3100" dirty="0" smtClean="0">
                <a:solidFill>
                  <a:schemeClr val="tx1"/>
                </a:solidFill>
                <a:latin typeface="Tahoma" pitchFamily="34" charset="0"/>
                <a:ea typeface="Tahoma" pitchFamily="34" charset="0"/>
                <a:cs typeface="Tahoma" pitchFamily="34" charset="0"/>
              </a:rPr>
              <a:t>Боковые миражи неоднократно наблюдались на Женевском озере. Видели лодку, которая приближалась к берегу, а рядом с нею в точности такая же лодка удалялась от берега. Боковой мираж может появиться у каменной стены дома, нагретой Солнцем, и даже сбоку от нагретой печи.</a:t>
            </a:r>
            <a:endParaRPr lang="ru-RU" sz="31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Рисунок 12" descr="Миражи: Рис.12"/>
          <p:cNvPicPr>
            <a:picLocks noChangeAspect="1" noChangeArrowheads="1"/>
          </p:cNvPicPr>
          <p:nvPr/>
        </p:nvPicPr>
        <p:blipFill>
          <a:blip r:embed="rId2"/>
          <a:stretch>
            <a:fillRect/>
          </a:stretch>
        </p:blipFill>
        <p:spPr bwMode="auto">
          <a:xfrm>
            <a:off x="2500298" y="2000240"/>
            <a:ext cx="4391025" cy="2476500"/>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019026"/>
          </a:xfrm>
        </p:spPr>
        <p:txBody>
          <a:bodyPr/>
          <a:lstStyle/>
          <a:p>
            <a:pPr marL="484632" indent="0" eaLnBrk="1" fontAlgn="auto" hangingPunct="1">
              <a:spcAft>
                <a:spcPts val="0"/>
              </a:spcAft>
              <a:defRPr/>
            </a:pPr>
            <a:r>
              <a:rPr lang="ru-RU" sz="2800" b="1" dirty="0" smtClean="0">
                <a:solidFill>
                  <a:schemeClr val="accent1">
                    <a:tint val="83000"/>
                    <a:satMod val="150000"/>
                  </a:schemeClr>
                </a:solidFill>
              </a:rPr>
              <a:t>                   Фата-Моргана</a:t>
            </a:r>
            <a:r>
              <a:rPr lang="ru-RU" sz="2800" dirty="0" smtClean="0">
                <a:solidFill>
                  <a:schemeClr val="accent1">
                    <a:tint val="83000"/>
                    <a:satMod val="150000"/>
                  </a:schemeClr>
                </a:solidFill>
              </a:rPr>
              <a:t/>
            </a:r>
            <a:br>
              <a:rPr lang="ru-RU" sz="2800" dirty="0" smtClean="0">
                <a:solidFill>
                  <a:schemeClr val="accent1">
                    <a:tint val="83000"/>
                    <a:satMod val="150000"/>
                  </a:schemeClr>
                </a:solidFill>
              </a:rPr>
            </a:br>
            <a:r>
              <a:rPr lang="ru-RU" sz="2800" dirty="0" smtClean="0">
                <a:solidFill>
                  <a:schemeClr val="tx1"/>
                </a:solidFill>
                <a:latin typeface="Tahoma" pitchFamily="34" charset="0"/>
                <a:ea typeface="Tahoma" pitchFamily="34" charset="0"/>
                <a:cs typeface="Tahoma" pitchFamily="34" charset="0"/>
              </a:rPr>
              <a:t>Фата-Моргана – сложное оптическое явление в атмосфере, состоящее из нескольких форм миражей, при котором отдаленные предметы видны многократно и с разнообразными искажениями. Фата-Моргана возникает, когда в нижних слоях атмосферы образуется несколько чередующихся слоев воздуха различной плотности, способных давать зеркальные отражения.</a:t>
            </a: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736"/>
            <a:ext cx="8229600" cy="5072098"/>
          </a:xfrm>
        </p:spPr>
        <p:txBody>
          <a:bodyPr>
            <a:normAutofit fontScale="90000"/>
          </a:bodyPr>
          <a:lstStyle/>
          <a:p>
            <a:pPr marL="484632" indent="0" eaLnBrk="1" fontAlgn="auto" hangingPunct="1">
              <a:spcAft>
                <a:spcPts val="0"/>
              </a:spcAft>
              <a:defRPr/>
            </a:pPr>
            <a:r>
              <a:rPr lang="ru-RU" sz="3100" dirty="0" smtClean="0">
                <a:solidFill>
                  <a:schemeClr val="tx1"/>
                </a:solidFill>
                <a:latin typeface="Tahoma" pitchFamily="34" charset="0"/>
                <a:ea typeface="Tahoma" pitchFamily="34" charset="0"/>
                <a:cs typeface="Tahoma" pitchFamily="34" charset="0"/>
              </a:rPr>
              <a:t>Древние египтяне верили, что мираж - это призрак страны, которой больше нет на свете. Легенда говорит о том, что у каждого места на Земле есть своя душа. Наблюдаемые в пустынях миражи объясняются тем, что горячий воздух действует подобно зеркалу. Явление это довольно частое - так, в Сахаре ежегодно наблюдается около 160 тысяч миражей: они бывают стабильными и блуждающими, вертикальными и горизонтальными.</a:t>
            </a:r>
            <a:r>
              <a:rPr lang="ru-RU" dirty="0" smtClean="0">
                <a:solidFill>
                  <a:schemeClr val="tx1"/>
                </a:solidFill>
                <a:latin typeface="Tahoma" pitchFamily="34" charset="0"/>
                <a:ea typeface="Tahoma" pitchFamily="34" charset="0"/>
                <a:cs typeface="Tahoma" pitchFamily="34" charset="0"/>
              </a:rPr>
              <a:t/>
            </a:r>
            <a:br>
              <a:rPr lang="ru-RU" dirty="0" smtClean="0">
                <a:solidFill>
                  <a:schemeClr val="tx1"/>
                </a:solidFill>
                <a:latin typeface="Tahoma" pitchFamily="34" charset="0"/>
                <a:ea typeface="Tahoma" pitchFamily="34" charset="0"/>
                <a:cs typeface="Tahoma" pitchFamily="34" charset="0"/>
              </a:rPr>
            </a:br>
            <a:endParaRPr lang="ru-RU" sz="3100" dirty="0">
              <a:solidFill>
                <a:schemeClr val="tx1"/>
              </a:solidFill>
              <a:latin typeface="Tahoma" pitchFamily="34" charset="0"/>
              <a:ea typeface="Tahoma" pitchFamily="34" charset="0"/>
              <a:cs typeface="Tahoma" pitchFamily="34" charset="0"/>
            </a:endParaRPr>
          </a:p>
        </p:txBody>
      </p:sp>
      <p:sp>
        <p:nvSpPr>
          <p:cNvPr id="10243" name="TextBox 2"/>
          <p:cNvSpPr txBox="1">
            <a:spLocks noChangeArrowheads="1"/>
          </p:cNvSpPr>
          <p:nvPr/>
        </p:nvSpPr>
        <p:spPr bwMode="auto">
          <a:xfrm>
            <a:off x="3000375" y="714375"/>
            <a:ext cx="3500438" cy="646113"/>
          </a:xfrm>
          <a:prstGeom prst="rect">
            <a:avLst/>
          </a:prstGeom>
          <a:noFill/>
          <a:ln w="9525">
            <a:noFill/>
            <a:miter lim="800000"/>
            <a:headEnd/>
            <a:tailEnd/>
          </a:ln>
        </p:spPr>
        <p:txBody>
          <a:bodyPr>
            <a:spAutoFit/>
          </a:bodyPr>
          <a:lstStyle/>
          <a:p>
            <a:r>
              <a:rPr lang="ru-RU" sz="3600" b="1">
                <a:solidFill>
                  <a:schemeClr val="accent1"/>
                </a:solidFill>
              </a:rPr>
              <a:t>Введение.</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019026"/>
          </a:xfrm>
        </p:spPr>
        <p:txBody>
          <a:bodyPr/>
          <a:lstStyle/>
          <a:p>
            <a:pPr marL="484632" indent="0" eaLnBrk="1" fontAlgn="auto" hangingPunct="1">
              <a:spcAft>
                <a:spcPts val="0"/>
              </a:spcAft>
              <a:defRPr/>
            </a:pPr>
            <a:r>
              <a:rPr lang="ru-RU" sz="2800" dirty="0" smtClean="0">
                <a:solidFill>
                  <a:schemeClr val="tx1"/>
                </a:solidFill>
                <a:latin typeface="Tahoma" pitchFamily="34" charset="0"/>
                <a:ea typeface="Tahoma" pitchFamily="34" charset="0"/>
                <a:cs typeface="Tahoma" pitchFamily="34" charset="0"/>
              </a:rPr>
              <a:t>В результате отражения, а также и преломления лучей реально существующие предметы дают на горизонте или над ним по нескольку искаженных изображений, частично налагающихся друг на друга и быстро меняющихся во времени, что и создает причудливую картину Фата-Моргана.</a:t>
            </a:r>
            <a:br>
              <a:rPr lang="ru-RU" sz="2800" dirty="0" smtClean="0">
                <a:solidFill>
                  <a:schemeClr val="tx1"/>
                </a:solidFill>
                <a:latin typeface="Tahoma" pitchFamily="34" charset="0"/>
                <a:ea typeface="Tahoma" pitchFamily="34" charset="0"/>
                <a:cs typeface="Tahoma" pitchFamily="34" charset="0"/>
              </a:rPr>
            </a:b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Рисунок 13" descr="Миражи: Рис.13"/>
          <p:cNvPicPr>
            <a:picLocks noChangeAspect="1" noChangeArrowheads="1"/>
          </p:cNvPicPr>
          <p:nvPr/>
        </p:nvPicPr>
        <p:blipFill>
          <a:blip r:embed="rId2"/>
          <a:stretch>
            <a:fillRect/>
          </a:stretch>
        </p:blipFill>
        <p:spPr bwMode="auto">
          <a:xfrm>
            <a:off x="1857356" y="1643050"/>
            <a:ext cx="5943600" cy="3810000"/>
          </a:xfrm>
          <a:prstGeom prst="rect">
            <a:avLst/>
          </a:prstGeom>
          <a:noFill/>
          <a:ln>
            <a:noFill/>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61902"/>
          </a:xfrm>
        </p:spPr>
        <p:txBody>
          <a:bodyPr/>
          <a:lstStyle/>
          <a:p>
            <a:pPr marL="484632" indent="0" eaLnBrk="1" fontAlgn="auto" hangingPunct="1">
              <a:spcAft>
                <a:spcPts val="0"/>
              </a:spcAft>
              <a:defRPr/>
            </a:pPr>
            <a:r>
              <a:rPr lang="ru-RU" sz="2800" dirty="0" smtClean="0">
                <a:solidFill>
                  <a:schemeClr val="tx1"/>
                </a:solidFill>
                <a:latin typeface="Tahoma" pitchFamily="34" charset="0"/>
                <a:ea typeface="Tahoma" pitchFamily="34" charset="0"/>
                <a:cs typeface="Tahoma" pitchFamily="34" charset="0"/>
              </a:rPr>
              <a:t>Свое название мираж получил в честь сказочной героини Фаты </a:t>
            </a:r>
            <a:r>
              <a:rPr lang="ru-RU" sz="2800" dirty="0" err="1" smtClean="0">
                <a:solidFill>
                  <a:schemeClr val="tx1"/>
                </a:solidFill>
                <a:latin typeface="Tahoma" pitchFamily="34" charset="0"/>
                <a:ea typeface="Tahoma" pitchFamily="34" charset="0"/>
                <a:cs typeface="Tahoma" pitchFamily="34" charset="0"/>
              </a:rPr>
              <a:t>Морганы</a:t>
            </a:r>
            <a:r>
              <a:rPr lang="ru-RU" sz="2800" dirty="0" smtClean="0">
                <a:solidFill>
                  <a:schemeClr val="tx1"/>
                </a:solidFill>
                <a:latin typeface="Tahoma" pitchFamily="34" charset="0"/>
                <a:ea typeface="Tahoma" pitchFamily="34" charset="0"/>
                <a:cs typeface="Tahoma" pitchFamily="34" charset="0"/>
              </a:rPr>
              <a:t> или, в переводе с итальянского, феи </a:t>
            </a:r>
            <a:r>
              <a:rPr lang="ru-RU" sz="2800" dirty="0" err="1" smtClean="0">
                <a:solidFill>
                  <a:schemeClr val="tx1"/>
                </a:solidFill>
                <a:latin typeface="Tahoma" pitchFamily="34" charset="0"/>
                <a:ea typeface="Tahoma" pitchFamily="34" charset="0"/>
                <a:cs typeface="Tahoma" pitchFamily="34" charset="0"/>
              </a:rPr>
              <a:t>Морганы</a:t>
            </a:r>
            <a:r>
              <a:rPr lang="ru-RU" sz="2800" dirty="0" smtClean="0">
                <a:solidFill>
                  <a:schemeClr val="tx1"/>
                </a:solidFill>
                <a:latin typeface="Tahoma" pitchFamily="34" charset="0"/>
                <a:ea typeface="Tahoma" pitchFamily="34" charset="0"/>
                <a:cs typeface="Tahoma" pitchFamily="34" charset="0"/>
              </a:rPr>
              <a:t>. Говорят, что она сводная сестра короля Артура, отвергнутая возлюбленная </a:t>
            </a:r>
            <a:r>
              <a:rPr lang="ru-RU" sz="2800" dirty="0" err="1" smtClean="0">
                <a:solidFill>
                  <a:schemeClr val="tx1"/>
                </a:solidFill>
                <a:latin typeface="Tahoma" pitchFamily="34" charset="0"/>
                <a:ea typeface="Tahoma" pitchFamily="34" charset="0"/>
                <a:cs typeface="Tahoma" pitchFamily="34" charset="0"/>
              </a:rPr>
              <a:t>Ланцелота</a:t>
            </a:r>
            <a:r>
              <a:rPr lang="ru-RU" sz="2800" dirty="0" smtClean="0">
                <a:solidFill>
                  <a:schemeClr val="tx1"/>
                </a:solidFill>
                <a:latin typeface="Tahoma" pitchFamily="34" charset="0"/>
                <a:ea typeface="Tahoma" pitchFamily="34" charset="0"/>
                <a:cs typeface="Tahoma" pitchFamily="34" charset="0"/>
              </a:rPr>
              <a:t>, поселилась от огорчения на дне моря, в хрустальном дворце, и с тех пор обманывает мореплавателей призрачными видениями.</a:t>
            </a:r>
            <a:br>
              <a:rPr lang="ru-RU" sz="2800" dirty="0" smtClean="0">
                <a:solidFill>
                  <a:schemeClr val="tx1"/>
                </a:solidFill>
                <a:latin typeface="Tahoma" pitchFamily="34" charset="0"/>
                <a:ea typeface="Tahoma" pitchFamily="34" charset="0"/>
                <a:cs typeface="Tahoma" pitchFamily="34" charset="0"/>
              </a:rPr>
            </a:b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233340"/>
          </a:xfrm>
        </p:spPr>
        <p:txBody>
          <a:bodyPr/>
          <a:lstStyle/>
          <a:p>
            <a:pPr marL="484632" indent="0" eaLnBrk="1" fontAlgn="auto" hangingPunct="1">
              <a:spcAft>
                <a:spcPts val="0"/>
              </a:spcAft>
              <a:defRPr/>
            </a:pPr>
            <a:r>
              <a:rPr lang="ru-RU" sz="2800" dirty="0" smtClean="0">
                <a:solidFill>
                  <a:schemeClr val="tx1"/>
                </a:solidFill>
                <a:latin typeface="Tahoma" pitchFamily="34" charset="0"/>
                <a:ea typeface="Tahoma" pitchFamily="34" charset="0"/>
                <a:cs typeface="Tahoma" pitchFamily="34" charset="0"/>
              </a:rPr>
              <a:t>3</a:t>
            </a:r>
            <a:r>
              <a:rPr lang="ru-RU" sz="2800" dirty="0" smtClean="0">
                <a:solidFill>
                  <a:schemeClr val="accent1">
                    <a:tint val="83000"/>
                    <a:satMod val="150000"/>
                  </a:schemeClr>
                </a:solidFill>
                <a:latin typeface="Tahoma" pitchFamily="34" charset="0"/>
                <a:ea typeface="Tahoma" pitchFamily="34" charset="0"/>
                <a:cs typeface="Tahoma" pitchFamily="34" charset="0"/>
              </a:rPr>
              <a:t> </a:t>
            </a:r>
            <a:r>
              <a:rPr lang="ru-RU" sz="2800" dirty="0" smtClean="0">
                <a:solidFill>
                  <a:schemeClr val="tx1"/>
                </a:solidFill>
                <a:latin typeface="Tahoma" pitchFamily="34" charset="0"/>
                <a:ea typeface="Tahoma" pitchFamily="34" charset="0"/>
                <a:cs typeface="Tahoma" pitchFamily="34" charset="0"/>
              </a:rPr>
              <a:t>апреля 1900 года защитники крепости </a:t>
            </a:r>
            <a:r>
              <a:rPr lang="ru-RU" sz="2800" dirty="0" err="1" smtClean="0">
                <a:solidFill>
                  <a:schemeClr val="tx1"/>
                </a:solidFill>
                <a:latin typeface="Tahoma" pitchFamily="34" charset="0"/>
                <a:ea typeface="Tahoma" pitchFamily="34" charset="0"/>
                <a:cs typeface="Tahoma" pitchFamily="34" charset="0"/>
              </a:rPr>
              <a:t>Блумфонтейн</a:t>
            </a:r>
            <a:r>
              <a:rPr lang="ru-RU" sz="2800" dirty="0" smtClean="0">
                <a:solidFill>
                  <a:schemeClr val="tx1"/>
                </a:solidFill>
                <a:latin typeface="Tahoma" pitchFamily="34" charset="0"/>
                <a:ea typeface="Tahoma" pitchFamily="34" charset="0"/>
                <a:cs typeface="Tahoma" pitchFamily="34" charset="0"/>
              </a:rPr>
              <a:t> , в Англии, увидели в небе боевые порядки британской армии, притом так четко, что можно было различить пуговицы на красных мундирах офицеров. Это было воспринято как дурное предзнаменование. Через два дня крепость сдалась.</a:t>
            </a:r>
            <a:br>
              <a:rPr lang="ru-RU" sz="2800" dirty="0" smtClean="0">
                <a:solidFill>
                  <a:schemeClr val="tx1"/>
                </a:solidFill>
                <a:latin typeface="Tahoma" pitchFamily="34" charset="0"/>
                <a:ea typeface="Tahoma" pitchFamily="34" charset="0"/>
                <a:cs typeface="Tahoma" pitchFamily="34" charset="0"/>
              </a:rPr>
            </a:b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233340"/>
          </a:xfrm>
        </p:spPr>
        <p:txBody>
          <a:bodyPr/>
          <a:lstStyle/>
          <a:p>
            <a:pPr marL="484632" indent="0" eaLnBrk="1" fontAlgn="auto" hangingPunct="1">
              <a:spcAft>
                <a:spcPts val="0"/>
              </a:spcAft>
              <a:defRPr/>
            </a:pPr>
            <a:r>
              <a:rPr lang="ru-RU" sz="2800" dirty="0" smtClean="0">
                <a:solidFill>
                  <a:schemeClr val="tx1"/>
                </a:solidFill>
                <a:latin typeface="Tahoma" pitchFamily="34" charset="0"/>
                <a:ea typeface="Tahoma" pitchFamily="34" charset="0"/>
                <a:cs typeface="Tahoma" pitchFamily="34" charset="0"/>
              </a:rPr>
              <a:t>В 1902 году Роберт Вуд, американский ученый, не без основания заслуживший прозвище "чародей физической лаборатории", сфотографировал двух мальчиков, мирно бредущих по водам </a:t>
            </a:r>
            <a:r>
              <a:rPr lang="ru-RU" sz="2800" dirty="0" err="1" smtClean="0">
                <a:solidFill>
                  <a:schemeClr val="tx1"/>
                </a:solidFill>
                <a:latin typeface="Tahoma" pitchFamily="34" charset="0"/>
                <a:ea typeface="Tahoma" pitchFamily="34" charset="0"/>
                <a:cs typeface="Tahoma" pitchFamily="34" charset="0"/>
              </a:rPr>
              <a:t>Чесапикского</a:t>
            </a:r>
            <a:r>
              <a:rPr lang="ru-RU" sz="2800" dirty="0" smtClean="0">
                <a:solidFill>
                  <a:schemeClr val="tx1"/>
                </a:solidFill>
                <a:latin typeface="Tahoma" pitchFamily="34" charset="0"/>
                <a:ea typeface="Tahoma" pitchFamily="34" charset="0"/>
                <a:cs typeface="Tahoma" pitchFamily="34" charset="0"/>
              </a:rPr>
              <a:t> залива между яхтами. Причем рост мальчиков на фотографии превышал 3 метра.</a:t>
            </a: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233340"/>
          </a:xfrm>
        </p:spPr>
        <p:txBody>
          <a:bodyPr/>
          <a:lstStyle/>
          <a:p>
            <a:pPr marL="484632" indent="0" eaLnBrk="1" fontAlgn="auto" hangingPunct="1">
              <a:spcAft>
                <a:spcPts val="0"/>
              </a:spcAft>
              <a:defRPr/>
            </a:pPr>
            <a:r>
              <a:rPr lang="ru-RU" sz="2800" dirty="0" smtClean="0">
                <a:solidFill>
                  <a:schemeClr val="tx1"/>
                </a:solidFill>
                <a:latin typeface="Tahoma" pitchFamily="34" charset="0"/>
                <a:ea typeface="Tahoma" pitchFamily="34" charset="0"/>
                <a:cs typeface="Tahoma" pitchFamily="34" charset="0"/>
              </a:rPr>
              <a:t>Один человек в 1852 году с расстояния 4 км видел </a:t>
            </a:r>
            <a:r>
              <a:rPr lang="ru-RU" sz="2800" dirty="0" err="1" smtClean="0">
                <a:solidFill>
                  <a:schemeClr val="tx1"/>
                </a:solidFill>
                <a:latin typeface="Tahoma" pitchFamily="34" charset="0"/>
                <a:ea typeface="Tahoma" pitchFamily="34" charset="0"/>
                <a:cs typeface="Tahoma" pitchFamily="34" charset="0"/>
              </a:rPr>
              <a:t>Страстбургскую</a:t>
            </a:r>
            <a:r>
              <a:rPr lang="ru-RU" sz="2800" dirty="0" smtClean="0">
                <a:solidFill>
                  <a:schemeClr val="tx1"/>
                </a:solidFill>
                <a:latin typeface="Tahoma" pitchFamily="34" charset="0"/>
                <a:ea typeface="Tahoma" pitchFamily="34" charset="0"/>
                <a:cs typeface="Tahoma" pitchFamily="34" charset="0"/>
              </a:rPr>
              <a:t> колокольню на расстоянии, как ему казалось, двух километров. Изображение было гигантским, точно колокольня предстала перед ним увеличенная в 20 раз.</a:t>
            </a:r>
            <a:br>
              <a:rPr lang="ru-RU" sz="2800" dirty="0" smtClean="0">
                <a:solidFill>
                  <a:schemeClr val="tx1"/>
                </a:solidFill>
                <a:latin typeface="Tahoma" pitchFamily="34" charset="0"/>
                <a:ea typeface="Tahoma" pitchFamily="34" charset="0"/>
                <a:cs typeface="Tahoma" pitchFamily="34" charset="0"/>
              </a:rPr>
            </a:b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304778"/>
          </a:xfrm>
        </p:spPr>
        <p:txBody>
          <a:bodyPr/>
          <a:lstStyle/>
          <a:p>
            <a:pPr marL="484632" indent="0" eaLnBrk="1" fontAlgn="auto" hangingPunct="1">
              <a:spcAft>
                <a:spcPts val="0"/>
              </a:spcAft>
              <a:defRPr/>
            </a:pPr>
            <a:r>
              <a:rPr lang="ru-RU" sz="3100" dirty="0" smtClean="0">
                <a:solidFill>
                  <a:schemeClr val="tx1"/>
                </a:solidFill>
                <a:latin typeface="Tahoma" pitchFamily="34" charset="0"/>
                <a:ea typeface="Tahoma" pitchFamily="34" charset="0"/>
                <a:cs typeface="Tahoma" pitchFamily="34" charset="0"/>
              </a:rPr>
              <a:t>К </a:t>
            </a:r>
            <a:r>
              <a:rPr lang="ru-RU" sz="3100" b="1" dirty="0" smtClean="0">
                <a:solidFill>
                  <a:schemeClr val="accent1"/>
                </a:solidFill>
                <a:latin typeface="Tahoma" pitchFamily="34" charset="0"/>
                <a:ea typeface="Tahoma" pitchFamily="34" charset="0"/>
                <a:cs typeface="Tahoma" pitchFamily="34" charset="0"/>
              </a:rPr>
              <a:t>фата-морганам</a:t>
            </a:r>
            <a:r>
              <a:rPr lang="ru-RU" sz="3100" dirty="0" smtClean="0">
                <a:solidFill>
                  <a:schemeClr val="tx1"/>
                </a:solidFill>
                <a:latin typeface="Tahoma" pitchFamily="34" charset="0"/>
                <a:ea typeface="Tahoma" pitchFamily="34" charset="0"/>
                <a:cs typeface="Tahoma" pitchFamily="34" charset="0"/>
              </a:rPr>
              <a:t> можно отнести и многочисленных "</a:t>
            </a:r>
            <a:r>
              <a:rPr lang="ru-RU" sz="3100" b="1" i="1" dirty="0" smtClean="0">
                <a:solidFill>
                  <a:schemeClr val="accent1"/>
                </a:solidFill>
                <a:latin typeface="Tahoma" pitchFamily="34" charset="0"/>
                <a:ea typeface="Tahoma" pitchFamily="34" charset="0"/>
                <a:cs typeface="Tahoma" pitchFamily="34" charset="0"/>
              </a:rPr>
              <a:t>летучих голландцев</a:t>
            </a:r>
            <a:r>
              <a:rPr lang="ru-RU" sz="3100" dirty="0" smtClean="0">
                <a:solidFill>
                  <a:schemeClr val="tx1"/>
                </a:solidFill>
                <a:latin typeface="Tahoma" pitchFamily="34" charset="0"/>
                <a:ea typeface="Tahoma" pitchFamily="34" charset="0"/>
                <a:cs typeface="Tahoma" pitchFamily="34" charset="0"/>
              </a:rPr>
              <a:t>", которых до сих пор видят мореплаватели.</a:t>
            </a:r>
            <a:br>
              <a:rPr lang="ru-RU" sz="3100" dirty="0" smtClean="0">
                <a:solidFill>
                  <a:schemeClr val="tx1"/>
                </a:solidFill>
                <a:latin typeface="Tahoma" pitchFamily="34" charset="0"/>
                <a:ea typeface="Tahoma" pitchFamily="34" charset="0"/>
                <a:cs typeface="Tahoma" pitchFamily="34" charset="0"/>
              </a:rPr>
            </a:br>
            <a:r>
              <a:rPr lang="ru-RU" sz="3100" dirty="0" smtClean="0">
                <a:solidFill>
                  <a:schemeClr val="tx1"/>
                </a:solidFill>
                <a:latin typeface="Tahoma" pitchFamily="34" charset="0"/>
                <a:ea typeface="Tahoma" pitchFamily="34" charset="0"/>
                <a:cs typeface="Tahoma" pitchFamily="34" charset="0"/>
              </a:rPr>
              <a:t>В 11 часов утра 10 декабря 1941 года команда британского транспорта "</a:t>
            </a:r>
            <a:r>
              <a:rPr lang="ru-RU" sz="3100" dirty="0" err="1" smtClean="0">
                <a:solidFill>
                  <a:schemeClr val="tx1"/>
                </a:solidFill>
                <a:latin typeface="Tahoma" pitchFamily="34" charset="0"/>
                <a:ea typeface="Tahoma" pitchFamily="34" charset="0"/>
                <a:cs typeface="Tahoma" pitchFamily="34" charset="0"/>
              </a:rPr>
              <a:t>Вендор</a:t>
            </a:r>
            <a:r>
              <a:rPr lang="ru-RU" sz="3100" dirty="0" smtClean="0">
                <a:solidFill>
                  <a:schemeClr val="tx1"/>
                </a:solidFill>
                <a:latin typeface="Tahoma" pitchFamily="34" charset="0"/>
                <a:ea typeface="Tahoma" pitchFamily="34" charset="0"/>
                <a:cs typeface="Tahoma" pitchFamily="34" charset="0"/>
              </a:rPr>
              <a:t>", находящегося в районе Мальдивских островов, заметила на горизонте горящий корабль. "</a:t>
            </a:r>
            <a:r>
              <a:rPr lang="ru-RU" sz="3100" dirty="0" err="1" smtClean="0">
                <a:solidFill>
                  <a:schemeClr val="tx1"/>
                </a:solidFill>
                <a:latin typeface="Tahoma" pitchFamily="34" charset="0"/>
                <a:ea typeface="Tahoma" pitchFamily="34" charset="0"/>
                <a:cs typeface="Tahoma" pitchFamily="34" charset="0"/>
              </a:rPr>
              <a:t>Вендор</a:t>
            </a:r>
            <a:r>
              <a:rPr lang="ru-RU" sz="3100" dirty="0" smtClean="0">
                <a:solidFill>
                  <a:schemeClr val="tx1"/>
                </a:solidFill>
                <a:latin typeface="Tahoma" pitchFamily="34" charset="0"/>
                <a:ea typeface="Tahoma" pitchFamily="34" charset="0"/>
                <a:cs typeface="Tahoma" pitchFamily="34" charset="0"/>
              </a:rPr>
              <a:t>" пошел на выручку терпящим бедствие, но через час горящий корабль завалился набок и затонул</a:t>
            </a:r>
            <a:r>
              <a:rPr lang="ru-RU" dirty="0" smtClean="0">
                <a:solidFill>
                  <a:schemeClr val="accent1">
                    <a:tint val="83000"/>
                    <a:satMod val="150000"/>
                  </a:schemeClr>
                </a:solidFill>
                <a:latin typeface="Tahoma" pitchFamily="34" charset="0"/>
                <a:ea typeface="Tahoma" pitchFamily="34" charset="0"/>
                <a:cs typeface="Tahoma" pitchFamily="34" charset="0"/>
              </a:rPr>
              <a:t>. </a:t>
            </a:r>
            <a:endParaRPr lang="ru-RU" dirty="0">
              <a:solidFill>
                <a:schemeClr val="accent1">
                  <a:tint val="83000"/>
                  <a:satMod val="150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61902"/>
          </a:xfrm>
        </p:spPr>
        <p:txBody>
          <a:bodyPr/>
          <a:lstStyle/>
          <a:p>
            <a:pPr marL="484632" indent="0" eaLnBrk="1" fontAlgn="auto" hangingPunct="1">
              <a:spcAft>
                <a:spcPts val="0"/>
              </a:spcAft>
              <a:defRPr/>
            </a:pPr>
            <a:r>
              <a:rPr lang="ru-RU" sz="2800" dirty="0" smtClean="0">
                <a:solidFill>
                  <a:schemeClr val="tx1">
                    <a:lumMod val="95000"/>
                  </a:schemeClr>
                </a:solidFill>
              </a:rPr>
              <a:t>"</a:t>
            </a:r>
            <a:r>
              <a:rPr lang="ru-RU" sz="2800" dirty="0" err="1" smtClean="0">
                <a:solidFill>
                  <a:schemeClr val="tx1">
                    <a:lumMod val="95000"/>
                  </a:schemeClr>
                </a:solidFill>
                <a:latin typeface="Tahoma" pitchFamily="34" charset="0"/>
                <a:ea typeface="Tahoma" pitchFamily="34" charset="0"/>
                <a:cs typeface="Tahoma" pitchFamily="34" charset="0"/>
              </a:rPr>
              <a:t>Вендор</a:t>
            </a:r>
            <a:r>
              <a:rPr lang="ru-RU" sz="2800" dirty="0" smtClean="0">
                <a:solidFill>
                  <a:schemeClr val="tx1">
                    <a:lumMod val="95000"/>
                  </a:schemeClr>
                </a:solidFill>
                <a:latin typeface="Tahoma" pitchFamily="34" charset="0"/>
                <a:ea typeface="Tahoma" pitchFamily="34" charset="0"/>
                <a:cs typeface="Tahoma" pitchFamily="34" charset="0"/>
              </a:rPr>
              <a:t>" подошел к предполагаемому месту гибели корабля, но, несмотря на тщательные поиски, не нашел не только никаких обломков, но даже и пятен мазута. В порту назначения, в Индии, командир "</a:t>
            </a:r>
            <a:r>
              <a:rPr lang="ru-RU" sz="2800" dirty="0" err="1" smtClean="0">
                <a:solidFill>
                  <a:schemeClr val="tx1">
                    <a:lumMod val="95000"/>
                  </a:schemeClr>
                </a:solidFill>
                <a:latin typeface="Tahoma" pitchFamily="34" charset="0"/>
                <a:ea typeface="Tahoma" pitchFamily="34" charset="0"/>
                <a:cs typeface="Tahoma" pitchFamily="34" charset="0"/>
              </a:rPr>
              <a:t>Вендора</a:t>
            </a:r>
            <a:r>
              <a:rPr lang="ru-RU" sz="2800" dirty="0" smtClean="0">
                <a:solidFill>
                  <a:schemeClr val="tx1">
                    <a:lumMod val="95000"/>
                  </a:schemeClr>
                </a:solidFill>
                <a:latin typeface="Tahoma" pitchFamily="34" charset="0"/>
                <a:ea typeface="Tahoma" pitchFamily="34" charset="0"/>
                <a:cs typeface="Tahoma" pitchFamily="34" charset="0"/>
              </a:rPr>
              <a:t>" узнал, что в ту самую минуту, когда его команда наблюдала трагедию, тонул крейсер, атакованный японскими торпедоносцами неподалеку от Цейлона. Расстояние между кораблями на тот момент составляло </a:t>
            </a:r>
            <a:r>
              <a:rPr lang="ru-RU" sz="2800" b="1" dirty="0" smtClean="0">
                <a:solidFill>
                  <a:schemeClr val="tx1">
                    <a:lumMod val="95000"/>
                  </a:schemeClr>
                </a:solidFill>
                <a:latin typeface="Tahoma" pitchFamily="34" charset="0"/>
                <a:ea typeface="Tahoma" pitchFamily="34" charset="0"/>
                <a:cs typeface="Tahoma" pitchFamily="34" charset="0"/>
              </a:rPr>
              <a:t>900 км</a:t>
            </a:r>
            <a:r>
              <a:rPr lang="ru-RU" sz="2800" dirty="0" smtClean="0">
                <a:solidFill>
                  <a:schemeClr val="tx1">
                    <a:lumMod val="95000"/>
                  </a:schemeClr>
                </a:solidFill>
                <a:latin typeface="Tahoma" pitchFamily="34" charset="0"/>
                <a:ea typeface="Tahoma" pitchFamily="34" charset="0"/>
                <a:cs typeface="Tahoma" pitchFamily="34" charset="0"/>
              </a:rPr>
              <a:t>.</a:t>
            </a:r>
            <a:br>
              <a:rPr lang="ru-RU" sz="2800" dirty="0" smtClean="0">
                <a:solidFill>
                  <a:schemeClr val="tx1">
                    <a:lumMod val="95000"/>
                  </a:schemeClr>
                </a:solidFill>
                <a:latin typeface="Tahoma" pitchFamily="34" charset="0"/>
                <a:ea typeface="Tahoma" pitchFamily="34" charset="0"/>
                <a:cs typeface="Tahoma" pitchFamily="34" charset="0"/>
              </a:rPr>
            </a:br>
            <a:endParaRPr lang="ru-RU" sz="2800" dirty="0">
              <a:solidFill>
                <a:schemeClr val="tx1">
                  <a:lumMod val="95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ChangeArrowheads="1"/>
          </p:cNvSpPr>
          <p:nvPr/>
        </p:nvSpPr>
        <p:spPr bwMode="auto">
          <a:xfrm>
            <a:off x="571500" y="428625"/>
            <a:ext cx="7572375" cy="1816100"/>
          </a:xfrm>
          <a:prstGeom prst="rect">
            <a:avLst/>
          </a:prstGeom>
          <a:noFill/>
          <a:ln w="9525">
            <a:noFill/>
            <a:miter lim="800000"/>
            <a:headEnd/>
            <a:tailEnd/>
          </a:ln>
        </p:spPr>
        <p:txBody>
          <a:bodyPr anchor="ctr">
            <a:spAutoFit/>
          </a:bodyPr>
          <a:lstStyle/>
          <a:p>
            <a:pPr eaLnBrk="0" hangingPunct="0"/>
            <a:r>
              <a:rPr lang="ru-RU" sz="2800">
                <a:latin typeface="Tahoma" pitchFamily="34" charset="0"/>
                <a:cs typeface="Tahoma" pitchFamily="34" charset="0"/>
              </a:rPr>
              <a:t>Другие же видения ставят нас в тупик и сегодня. Шведский полярный исследователь Hорденшельд не раз наблюдал в Арктике </a:t>
            </a:r>
            <a:r>
              <a:rPr lang="ru-RU" sz="2800" b="1">
                <a:solidFill>
                  <a:schemeClr val="accent2"/>
                </a:solidFill>
                <a:latin typeface="Tahoma" pitchFamily="34" charset="0"/>
                <a:cs typeface="Tahoma" pitchFamily="34" charset="0"/>
              </a:rPr>
              <a:t>миражи-оборотни</a:t>
            </a:r>
            <a:r>
              <a:rPr lang="ru-RU" sz="2800">
                <a:latin typeface="Tahoma" pitchFamily="34" charset="0"/>
                <a:cs typeface="Tahoma" pitchFamily="34" charset="0"/>
              </a:rPr>
              <a:t>:</a:t>
            </a:r>
          </a:p>
        </p:txBody>
      </p:sp>
      <p:sp>
        <p:nvSpPr>
          <p:cNvPr id="46083" name="Прямоугольник 3"/>
          <p:cNvSpPr>
            <a:spLocks noChangeArrowheads="1"/>
          </p:cNvSpPr>
          <p:nvPr/>
        </p:nvSpPr>
        <p:spPr bwMode="auto">
          <a:xfrm>
            <a:off x="642938" y="2214563"/>
            <a:ext cx="7215187" cy="4400550"/>
          </a:xfrm>
          <a:prstGeom prst="rect">
            <a:avLst/>
          </a:prstGeom>
          <a:noFill/>
          <a:ln w="9525">
            <a:noFill/>
            <a:miter lim="800000"/>
            <a:headEnd/>
            <a:tailEnd/>
          </a:ln>
        </p:spPr>
        <p:txBody>
          <a:bodyPr>
            <a:spAutoFit/>
          </a:bodyPr>
          <a:lstStyle/>
          <a:p>
            <a:r>
              <a:rPr lang="ru-RU" sz="2800"/>
              <a:t>"</a:t>
            </a:r>
            <a:r>
              <a:rPr lang="ru-RU" sz="2800" i="1"/>
              <a:t>Однажды медведь, приближения которого поджидали и которого все хорошо видели, вместо того, чтобы подойти своею обычной мягкой походкой, зигзагами и нюхая воздух, соображая, годятся ли ему чужеземцы в пищу, как раз в момент прицела снайпера... распустил исполинские крылья и улетел в виде маленькой зеленой чайки. </a:t>
            </a:r>
            <a:endParaRPr lang="ru-RU" sz="28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Прямоугольник 1"/>
          <p:cNvSpPr>
            <a:spLocks noChangeArrowheads="1"/>
          </p:cNvSpPr>
          <p:nvPr/>
        </p:nvSpPr>
        <p:spPr bwMode="auto">
          <a:xfrm>
            <a:off x="785813" y="857250"/>
            <a:ext cx="7929562" cy="4832350"/>
          </a:xfrm>
          <a:prstGeom prst="rect">
            <a:avLst/>
          </a:prstGeom>
          <a:noFill/>
          <a:ln w="9525">
            <a:noFill/>
            <a:miter lim="800000"/>
            <a:headEnd/>
            <a:tailEnd/>
          </a:ln>
        </p:spPr>
        <p:txBody>
          <a:bodyPr>
            <a:spAutoFit/>
          </a:bodyPr>
          <a:lstStyle/>
          <a:p>
            <a:r>
              <a:rPr lang="ru-RU" sz="2800">
                <a:latin typeface="Tahoma" pitchFamily="34" charset="0"/>
                <a:cs typeface="Tahoma" pitchFamily="34" charset="0"/>
              </a:rPr>
              <a:t>В другой раз, во время этого же санного похода, охотники, находясь в палатке, раскинутой для отдыха, услышали крик возившегося около нее повара: "Медведь, большой медведь! Hет – олень, совсем маленький олень».  В то же мгновенье из палатки раздался выстрел, и убитый "медведь-олень" оказался маленьким песцом, который жизнью заплатил за честь несколько мгновений изображать крупного зверя".</a:t>
            </a:r>
          </a:p>
          <a:p>
            <a:endParaRPr lang="ru-RU" sz="280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019026"/>
          </a:xfrm>
        </p:spPr>
        <p:txBody>
          <a:bodyPr>
            <a:normAutofit fontScale="90000"/>
          </a:bodyPr>
          <a:lstStyle/>
          <a:p>
            <a:pPr marL="484632" indent="0" eaLnBrk="1" fontAlgn="auto" hangingPunct="1">
              <a:spcAft>
                <a:spcPts val="0"/>
              </a:spcAft>
              <a:defRPr/>
            </a:pPr>
            <a:r>
              <a:rPr lang="ru-RU" dirty="0" smtClean="0">
                <a:solidFill>
                  <a:schemeClr val="accent1">
                    <a:tint val="83000"/>
                    <a:satMod val="150000"/>
                  </a:schemeClr>
                </a:solidFill>
              </a:rPr>
              <a:t/>
            </a:r>
            <a:br>
              <a:rPr lang="ru-RU" dirty="0" smtClean="0">
                <a:solidFill>
                  <a:schemeClr val="accent1">
                    <a:tint val="83000"/>
                    <a:satMod val="150000"/>
                  </a:schemeClr>
                </a:solidFill>
              </a:rPr>
            </a:br>
            <a:r>
              <a:rPr lang="ru-RU" sz="3100" dirty="0" smtClean="0">
                <a:solidFill>
                  <a:schemeClr val="tx1"/>
                </a:solidFill>
                <a:latin typeface="Tahoma" pitchFamily="34" charset="0"/>
                <a:ea typeface="Tahoma" pitchFamily="34" charset="0"/>
                <a:cs typeface="Tahoma" pitchFamily="34" charset="0"/>
              </a:rPr>
              <a:t>8 мая 2006 года тысячи туристов и местных жителей наблюдали мираж, который длился в течение четырех часов в  </a:t>
            </a:r>
            <a:r>
              <a:rPr lang="ru-RU" sz="3100" dirty="0" err="1" smtClean="0">
                <a:solidFill>
                  <a:schemeClr val="tx1"/>
                </a:solidFill>
                <a:latin typeface="Tahoma" pitchFamily="34" charset="0"/>
                <a:ea typeface="Tahoma" pitchFamily="34" charset="0"/>
                <a:cs typeface="Tahoma" pitchFamily="34" charset="0"/>
              </a:rPr>
              <a:t>Penglai</a:t>
            </a:r>
            <a:r>
              <a:rPr lang="ru-RU" sz="3100" dirty="0" smtClean="0">
                <a:solidFill>
                  <a:schemeClr val="tx1"/>
                </a:solidFill>
                <a:latin typeface="Tahoma" pitchFamily="34" charset="0"/>
                <a:ea typeface="Tahoma" pitchFamily="34" charset="0"/>
                <a:cs typeface="Tahoma" pitchFamily="34" charset="0"/>
              </a:rPr>
              <a:t>  у восточного побережья Китая в воскресенье. Туманы создали изображение города, с современными высотными зданиями, широкими городскими улицами и шумными автомобилями.</a:t>
            </a:r>
            <a:r>
              <a:rPr lang="ru-RU" sz="3200" dirty="0" smtClean="0">
                <a:solidFill>
                  <a:schemeClr val="tx1"/>
                </a:solidFill>
                <a:latin typeface="Tahoma" pitchFamily="34" charset="0"/>
                <a:ea typeface="Tahoma" pitchFamily="34" charset="0"/>
                <a:cs typeface="Tahoma" pitchFamily="34" charset="0"/>
              </a:rPr>
              <a:t> В городе </a:t>
            </a:r>
            <a:r>
              <a:rPr lang="ru-RU" sz="3200" dirty="0" err="1" smtClean="0">
                <a:solidFill>
                  <a:schemeClr val="tx1"/>
                </a:solidFill>
                <a:latin typeface="Tahoma" pitchFamily="34" charset="0"/>
                <a:ea typeface="Tahoma" pitchFamily="34" charset="0"/>
                <a:cs typeface="Tahoma" pitchFamily="34" charset="0"/>
              </a:rPr>
              <a:t>Penglai</a:t>
            </a:r>
            <a:r>
              <a:rPr lang="ru-RU" sz="3200" dirty="0" smtClean="0">
                <a:solidFill>
                  <a:schemeClr val="tx1"/>
                </a:solidFill>
                <a:latin typeface="Tahoma" pitchFamily="34" charset="0"/>
                <a:ea typeface="Tahoma" pitchFamily="34" charset="0"/>
                <a:cs typeface="Tahoma" pitchFamily="34" charset="0"/>
              </a:rPr>
              <a:t> два дня лил дождь прежде, чем произошло это редкое погодное явление. </a:t>
            </a:r>
            <a:r>
              <a:rPr lang="ru-RU" sz="3100" dirty="0" smtClean="0">
                <a:solidFill>
                  <a:schemeClr val="tx1"/>
                </a:solidFill>
                <a:latin typeface="Tahoma" pitchFamily="34" charset="0"/>
                <a:ea typeface="Tahoma" pitchFamily="34" charset="0"/>
                <a:cs typeface="Tahoma" pitchFamily="34" charset="0"/>
              </a:rPr>
              <a:t/>
            </a:r>
            <a:br>
              <a:rPr lang="ru-RU" sz="3100" dirty="0" smtClean="0">
                <a:solidFill>
                  <a:schemeClr val="tx1"/>
                </a:solidFill>
                <a:latin typeface="Tahoma" pitchFamily="34" charset="0"/>
                <a:ea typeface="Tahoma" pitchFamily="34" charset="0"/>
                <a:cs typeface="Tahoma" pitchFamily="34" charset="0"/>
              </a:rPr>
            </a:br>
            <a:endParaRPr lang="ru-RU" sz="31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500063" y="357188"/>
            <a:ext cx="7858125" cy="3540125"/>
          </a:xfrm>
          <a:prstGeom prst="rect">
            <a:avLst/>
          </a:prstGeom>
          <a:noFill/>
          <a:ln w="9525">
            <a:noFill/>
            <a:miter lim="800000"/>
            <a:headEnd/>
            <a:tailEnd/>
          </a:ln>
        </p:spPr>
        <p:txBody>
          <a:bodyPr anchor="ctr">
            <a:spAutoFit/>
          </a:bodyPr>
          <a:lstStyle/>
          <a:p>
            <a:pPr eaLnBrk="0" hangingPunct="0"/>
            <a:r>
              <a:rPr lang="ru-RU" sz="2800">
                <a:latin typeface="Tahoma" pitchFamily="34" charset="0"/>
                <a:cs typeface="Tahoma" pitchFamily="34" charset="0"/>
              </a:rPr>
              <a:t>      Достоверно известно и о </a:t>
            </a:r>
            <a:r>
              <a:rPr lang="ru-RU" sz="2800">
                <a:solidFill>
                  <a:schemeClr val="accent2"/>
                </a:solidFill>
                <a:latin typeface="Tahoma" pitchFamily="34" charset="0"/>
                <a:cs typeface="Tahoma" pitchFamily="34" charset="0"/>
              </a:rPr>
              <a:t>миражах-призраках. </a:t>
            </a:r>
            <a:r>
              <a:rPr lang="ru-RU" sz="2800">
                <a:latin typeface="Tahoma" pitchFamily="34" charset="0"/>
                <a:cs typeface="Tahoma" pitchFamily="34" charset="0"/>
              </a:rPr>
              <a:t>Вот как описывает этот эффект британский метеоролог Каролина Ботли:</a:t>
            </a:r>
          </a:p>
          <a:p>
            <a:pPr eaLnBrk="0" hangingPunct="0"/>
            <a:r>
              <a:rPr lang="ru-RU" sz="2800">
                <a:latin typeface="Tahoma" pitchFamily="34" charset="0"/>
                <a:cs typeface="Tahoma" pitchFamily="34" charset="0"/>
              </a:rPr>
              <a:t>«Миражи приводят к жертвам, однако физическое объяснение феномена миражей нисколько не облегчает участь путников, введенных эфемерным оазисом в гибельное заблуждение.</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6018232"/>
          </a:xfrm>
        </p:spPr>
        <p:txBody>
          <a:bodyPr>
            <a:noAutofit/>
          </a:bodyPr>
          <a:lstStyle/>
          <a:p>
            <a:pPr>
              <a:defRPr/>
            </a:pPr>
            <a:r>
              <a:rPr lang="ru-RU" sz="2800" dirty="0" smtClean="0">
                <a:solidFill>
                  <a:schemeClr val="tx1"/>
                </a:solidFill>
                <a:latin typeface="Tahoma" pitchFamily="34" charset="0"/>
                <a:ea typeface="Tahoma" pitchFamily="34" charset="0"/>
                <a:cs typeface="Tahoma" pitchFamily="34" charset="0"/>
              </a:rPr>
              <a:t>Дабы уберечь занесенных в пустыню людей от риска заблудиться и погибнуть от жажды, составляются специальные карты с отметкой мест, где обычно наблюдаются миражи. На этих путеводителях указано, где могут привидеться колодцы, а где – пальмовые рощи и даже горные цепи.</a:t>
            </a:r>
            <a:br>
              <a:rPr lang="ru-RU" sz="2800" dirty="0" smtClean="0">
                <a:solidFill>
                  <a:schemeClr val="tx1"/>
                </a:solidFill>
                <a:latin typeface="Tahoma" pitchFamily="34" charset="0"/>
                <a:ea typeface="Tahoma" pitchFamily="34" charset="0"/>
                <a:cs typeface="Tahoma" pitchFamily="34" charset="0"/>
              </a:rPr>
            </a:br>
            <a:r>
              <a:rPr lang="ru-RU" sz="2800" dirty="0" smtClean="0">
                <a:solidFill>
                  <a:schemeClr val="tx1"/>
                </a:solidFill>
                <a:latin typeface="Tahoma" pitchFamily="34" charset="0"/>
                <a:ea typeface="Tahoma" pitchFamily="34" charset="0"/>
                <a:cs typeface="Tahoma" pitchFamily="34" charset="0"/>
              </a:rPr>
              <a:t>Жертвами миражей особенно часто оказываются караваны в пустыне </a:t>
            </a:r>
            <a:r>
              <a:rPr lang="ru-RU" sz="2800" dirty="0" err="1" smtClean="0">
                <a:solidFill>
                  <a:schemeClr val="tx1"/>
                </a:solidFill>
                <a:latin typeface="Tahoma" pitchFamily="34" charset="0"/>
                <a:ea typeface="Tahoma" pitchFamily="34" charset="0"/>
                <a:cs typeface="Tahoma" pitchFamily="34" charset="0"/>
              </a:rPr>
              <a:t>Эрг-эр-Рави</a:t>
            </a:r>
            <a:r>
              <a:rPr lang="ru-RU" sz="2800" dirty="0" smtClean="0">
                <a:solidFill>
                  <a:schemeClr val="tx1"/>
                </a:solidFill>
                <a:latin typeface="Tahoma" pitchFamily="34" charset="0"/>
                <a:ea typeface="Tahoma" pitchFamily="34" charset="0"/>
                <a:cs typeface="Tahoma" pitchFamily="34" charset="0"/>
              </a:rPr>
              <a:t> на Севере Африки. </a:t>
            </a: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5946794"/>
          </a:xfrm>
        </p:spPr>
        <p:txBody>
          <a:bodyPr/>
          <a:lstStyle/>
          <a:p>
            <a:pPr>
              <a:defRPr/>
            </a:pPr>
            <a:r>
              <a:rPr lang="ru-RU" sz="3100" dirty="0" smtClean="0">
                <a:solidFill>
                  <a:schemeClr val="tx1"/>
                </a:solidFill>
                <a:latin typeface="Tahoma" pitchFamily="34" charset="0"/>
                <a:ea typeface="Tahoma" pitchFamily="34" charset="0"/>
                <a:cs typeface="Tahoma" pitchFamily="34" charset="0"/>
              </a:rPr>
              <a:t>Перед людьми "воочию" на расстоянии 2-3 километров предстают оазисы, до которых в действительности не менее 700 километров. Так, в 360 километрах от оазиса </a:t>
            </a:r>
            <a:r>
              <a:rPr lang="ru-RU" sz="3100" dirty="0" err="1" smtClean="0">
                <a:solidFill>
                  <a:schemeClr val="tx1"/>
                </a:solidFill>
                <a:latin typeface="Tahoma" pitchFamily="34" charset="0"/>
                <a:ea typeface="Tahoma" pitchFamily="34" charset="0"/>
                <a:cs typeface="Tahoma" pitchFamily="34" charset="0"/>
              </a:rPr>
              <a:t>Бир-Ула</a:t>
            </a:r>
            <a:r>
              <a:rPr lang="ru-RU" sz="3100" dirty="0" smtClean="0">
                <a:solidFill>
                  <a:schemeClr val="tx1"/>
                </a:solidFill>
                <a:latin typeface="Tahoma" pitchFamily="34" charset="0"/>
                <a:ea typeface="Tahoma" pitchFamily="34" charset="0"/>
                <a:cs typeface="Tahoma" pitchFamily="34" charset="0"/>
              </a:rPr>
              <a:t> жертвой миража стал караван, который вел опытный проводник. Погибли 60 человек и 90 верблюдов, следовавших за миражом, увлекшим их на 60 километров в сторону от колодца.</a:t>
            </a:r>
            <a:r>
              <a:rPr lang="ru-RU" sz="4400" dirty="0" smtClean="0"/>
              <a:t/>
            </a:r>
            <a:br>
              <a:rPr lang="ru-RU" sz="4400" dirty="0" smtClean="0"/>
            </a:b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6232546"/>
          </a:xfrm>
        </p:spPr>
        <p:txBody>
          <a:bodyPr>
            <a:noAutofit/>
          </a:bodyPr>
          <a:lstStyle/>
          <a:p>
            <a:pPr>
              <a:defRPr/>
            </a:pPr>
            <a:r>
              <a:rPr lang="ru-RU" sz="2800" dirty="0" smtClean="0">
                <a:solidFill>
                  <a:schemeClr val="tx1"/>
                </a:solidFill>
                <a:latin typeface="Tahoma" pitchFamily="34" charset="0"/>
                <a:ea typeface="Tahoma" pitchFamily="34" charset="0"/>
                <a:cs typeface="Tahoma" pitchFamily="34" charset="0"/>
              </a:rPr>
              <a:t>С давних времен ходит легенда о корабле призраке - </a:t>
            </a:r>
            <a:r>
              <a:rPr lang="ru-RU" sz="2800" b="1" dirty="0" smtClean="0">
                <a:solidFill>
                  <a:schemeClr val="accent1"/>
                </a:solidFill>
                <a:latin typeface="Tahoma" pitchFamily="34" charset="0"/>
                <a:ea typeface="Tahoma" pitchFamily="34" charset="0"/>
                <a:cs typeface="Tahoma" pitchFamily="34" charset="0"/>
              </a:rPr>
              <a:t>Летучем Голландце. </a:t>
            </a:r>
            <a:r>
              <a:rPr lang="ru-RU" sz="2800" dirty="0" smtClean="0">
                <a:solidFill>
                  <a:schemeClr val="tx1"/>
                </a:solidFill>
                <a:latin typeface="Tahoma" pitchFamily="34" charset="0"/>
                <a:ea typeface="Tahoma" pitchFamily="34" charset="0"/>
                <a:cs typeface="Tahoma" pitchFamily="34" charset="0"/>
              </a:rPr>
              <a:t>Его капитан был осужден за богохульство вечно носиться по морям и океанам, нигде не бросая якорь. Встреча с этим страшным парусником, по убеждению моряков, предвещала кораблекрушение.</a:t>
            </a:r>
            <a:br>
              <a:rPr lang="ru-RU" sz="2800" dirty="0" smtClean="0">
                <a:solidFill>
                  <a:schemeClr val="tx1"/>
                </a:solidFill>
                <a:latin typeface="Tahoma" pitchFamily="34" charset="0"/>
                <a:ea typeface="Tahoma" pitchFamily="34" charset="0"/>
                <a:cs typeface="Tahoma" pitchFamily="34" charset="0"/>
              </a:rPr>
            </a:br>
            <a:r>
              <a:rPr lang="ru-RU" sz="2800" dirty="0" smtClean="0">
                <a:solidFill>
                  <a:schemeClr val="tx1"/>
                </a:solidFill>
                <a:latin typeface="Tahoma" pitchFamily="34" charset="0"/>
                <a:ea typeface="Tahoma" pitchFamily="34" charset="0"/>
                <a:cs typeface="Tahoma" pitchFamily="34" charset="0"/>
              </a:rPr>
              <a:t>Многие рассказывали, что они своими собственными глазами видели этот корабль. При этом все </a:t>
            </a:r>
            <a:r>
              <a:rPr lang="ru-RU" sz="2800" dirty="0" smtClean="0">
                <a:solidFill>
                  <a:schemeClr val="tx1"/>
                </a:solidFill>
                <a:latin typeface="Tahoma" pitchFamily="34" charset="0"/>
                <a:ea typeface="Tahoma" pitchFamily="34" charset="0"/>
                <a:cs typeface="Tahoma" pitchFamily="34" charset="0"/>
                <a:hlinkClick r:id="rId2"/>
              </a:rPr>
              <a:t>рассказы </a:t>
            </a:r>
            <a:r>
              <a:rPr lang="ru-RU" sz="2800" dirty="0" smtClean="0">
                <a:solidFill>
                  <a:schemeClr val="tx1"/>
                </a:solidFill>
                <a:latin typeface="Tahoma" pitchFamily="34" charset="0"/>
                <a:ea typeface="Tahoma" pitchFamily="34" charset="0"/>
                <a:cs typeface="Tahoma" pitchFamily="34" charset="0"/>
              </a:rPr>
              <a:t>были похожи: Летучий Голландец внезапно появлялся перед кораблями, совершенно безмолвный, плыл прямо на них, не отвечая на сигналы, и затем столь же внезапно исчезал в тумане.</a:t>
            </a:r>
            <a:br>
              <a:rPr lang="ru-RU" sz="2800" dirty="0" smtClean="0">
                <a:solidFill>
                  <a:schemeClr val="tx1"/>
                </a:solidFill>
                <a:latin typeface="Tahoma" pitchFamily="34" charset="0"/>
                <a:ea typeface="Tahoma" pitchFamily="34" charset="0"/>
                <a:cs typeface="Tahoma" pitchFamily="34" charset="0"/>
              </a:rPr>
            </a:b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Прямоугольник 1"/>
          <p:cNvSpPr>
            <a:spLocks noChangeArrowheads="1"/>
          </p:cNvSpPr>
          <p:nvPr/>
        </p:nvSpPr>
        <p:spPr bwMode="auto">
          <a:xfrm>
            <a:off x="1071563" y="214313"/>
            <a:ext cx="7215187" cy="6124575"/>
          </a:xfrm>
          <a:prstGeom prst="rect">
            <a:avLst/>
          </a:prstGeom>
          <a:noFill/>
          <a:ln w="9525">
            <a:noFill/>
            <a:miter lim="800000"/>
            <a:headEnd/>
            <a:tailEnd/>
          </a:ln>
        </p:spPr>
        <p:txBody>
          <a:bodyPr>
            <a:spAutoFit/>
          </a:bodyPr>
          <a:lstStyle/>
          <a:p>
            <a:r>
              <a:rPr lang="ru-RU" sz="2800" b="1">
                <a:solidFill>
                  <a:schemeClr val="accent1"/>
                </a:solidFill>
                <a:latin typeface="Tahoma" pitchFamily="34" charset="0"/>
                <a:cs typeface="Tahoma" pitchFamily="34" charset="0"/>
              </a:rPr>
              <a:t>             Полярные сияния</a:t>
            </a:r>
          </a:p>
          <a:p>
            <a:r>
              <a:rPr lang="ru-RU" sz="2800">
                <a:latin typeface="Tahoma" pitchFamily="34" charset="0"/>
                <a:cs typeface="Tahoma" pitchFamily="34" charset="0"/>
              </a:rPr>
              <a:t>Чемпионом по миражам уже давно признают далекую холодную Аляску. Чем сильнее стужа, тем четче и красивее возникают в ее небе видения. Постоянно фиксировать появления миражей в тех краях начали только в 19-м веке. Сейчас на Аляске создано специальное научное общество по изучению природных оптических явлений. А туристов возят на автобусах полюбоваться, как на ровном океанском горизонте прямо из пучины встают горы, а потом неведомо куда исчезают.</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п.с.jpg"/>
          <p:cNvPicPr>
            <a:picLocks noChangeAspect="1"/>
          </p:cNvPicPr>
          <p:nvPr/>
        </p:nvPicPr>
        <p:blipFill>
          <a:blip r:embed="rId2"/>
          <a:stretch>
            <a:fillRect/>
          </a:stretch>
        </p:blipFill>
        <p:spPr>
          <a:xfrm>
            <a:off x="1928794" y="642918"/>
            <a:ext cx="3286148" cy="542928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Рисунок 2" descr="пол сиян.jpg"/>
          <p:cNvPicPr>
            <a:picLocks noChangeAspect="1"/>
          </p:cNvPicPr>
          <p:nvPr/>
        </p:nvPicPr>
        <p:blipFill>
          <a:blip r:embed="rId3"/>
          <a:stretch>
            <a:fillRect/>
          </a:stretch>
        </p:blipFill>
        <p:spPr>
          <a:xfrm>
            <a:off x="6286512" y="2714620"/>
            <a:ext cx="1371600" cy="905256"/>
          </a:xfrm>
          <a:prstGeom prst="rect">
            <a:avLst/>
          </a:prstGeom>
          <a:noFill/>
          <a:ln>
            <a:noFill/>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Рисунок 2" descr="северное сияние.лофтенские острова.норвегия.jpg"/>
          <p:cNvPicPr>
            <a:picLocks noChangeAspect="1"/>
          </p:cNvPicPr>
          <p:nvPr/>
        </p:nvPicPr>
        <p:blipFill>
          <a:blip r:embed="rId2"/>
          <a:stretch>
            <a:fillRect/>
          </a:stretch>
        </p:blipFill>
        <p:spPr bwMode="auto">
          <a:xfrm>
            <a:off x="1857356" y="1571612"/>
            <a:ext cx="5715000" cy="3790950"/>
          </a:xfrm>
          <a:prstGeom prst="rect">
            <a:avLst/>
          </a:prstGeom>
          <a:noFill/>
          <a:ln>
            <a:noFill/>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с.я.jpg"/>
          <p:cNvPicPr>
            <a:picLocks noChangeAspect="1"/>
          </p:cNvPicPr>
          <p:nvPr/>
        </p:nvPicPr>
        <p:blipFill>
          <a:blip r:embed="rId2"/>
          <a:stretch>
            <a:fillRect/>
          </a:stretch>
        </p:blipFill>
        <p:spPr>
          <a:xfrm>
            <a:off x="714348" y="2857496"/>
            <a:ext cx="3214710" cy="32147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Рисунок 2" descr="сиян.jpg"/>
          <p:cNvPicPr>
            <a:picLocks noChangeAspect="1"/>
          </p:cNvPicPr>
          <p:nvPr/>
        </p:nvPicPr>
        <p:blipFill>
          <a:blip r:embed="rId3"/>
          <a:stretch>
            <a:fillRect/>
          </a:stretch>
        </p:blipFill>
        <p:spPr>
          <a:xfrm>
            <a:off x="4643438" y="428604"/>
            <a:ext cx="3857652" cy="34290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6161087"/>
          </a:xfrm>
        </p:spPr>
        <p:txBody>
          <a:bodyPr/>
          <a:lstStyle/>
          <a:p>
            <a:pPr>
              <a:defRPr/>
            </a:pPr>
            <a:r>
              <a:rPr lang="ru-RU" sz="4400" dirty="0" smtClean="0"/>
              <a:t/>
            </a:r>
            <a:br>
              <a:rPr lang="ru-RU" sz="4400" dirty="0" smtClean="0"/>
            </a:br>
            <a:r>
              <a:rPr lang="ru-RU" sz="3100" dirty="0" smtClean="0">
                <a:solidFill>
                  <a:schemeClr val="tx1"/>
                </a:solidFill>
                <a:latin typeface="Tahoma" pitchFamily="34" charset="0"/>
                <a:ea typeface="Tahoma" pitchFamily="34" charset="0"/>
                <a:cs typeface="Tahoma" pitchFamily="34" charset="0"/>
              </a:rPr>
              <a:t>Как возникают полярные сияния в моем возрасте еще сложно понять. В старших классах, когда я познакомлюсь с физикой, я более глубоко изучу этот вопрос, а пока мне понятно, что это чудесное явление напрямую связано с энергией солнца. Возникает и возникнет еще много вопросов, ответ на которые мне предстоит найти.</a:t>
            </a:r>
            <a:br>
              <a:rPr lang="ru-RU" sz="3100" dirty="0" smtClean="0">
                <a:solidFill>
                  <a:schemeClr val="tx1"/>
                </a:solidFill>
                <a:latin typeface="Tahoma" pitchFamily="34" charset="0"/>
                <a:ea typeface="Tahoma" pitchFamily="34" charset="0"/>
                <a:cs typeface="Tahoma" pitchFamily="34" charset="0"/>
              </a:rPr>
            </a:br>
            <a:endParaRPr lang="ru-RU" sz="31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Рисунок 14" descr="Миражи: Рис.14"/>
          <p:cNvPicPr>
            <a:picLocks noChangeAspect="1" noChangeArrowheads="1"/>
          </p:cNvPicPr>
          <p:nvPr/>
        </p:nvPicPr>
        <p:blipFill>
          <a:blip r:embed="rId2"/>
          <a:stretch>
            <a:fillRect/>
          </a:stretch>
        </p:blipFill>
        <p:spPr bwMode="auto">
          <a:xfrm>
            <a:off x="2571736" y="1714488"/>
            <a:ext cx="4394200" cy="33020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Рисунок 1" descr="Миражи: Рис.1"/>
          <p:cNvPicPr>
            <a:picLocks noChangeAspect="1" noChangeArrowheads="1"/>
          </p:cNvPicPr>
          <p:nvPr/>
        </p:nvPicPr>
        <p:blipFill>
          <a:blip r:embed="rId2" cstate="print"/>
          <a:stretch>
            <a:fillRect/>
          </a:stretch>
        </p:blipFill>
        <p:spPr bwMode="auto">
          <a:xfrm>
            <a:off x="3571868" y="2571744"/>
            <a:ext cx="1219200" cy="914400"/>
          </a:xfrm>
          <a:prstGeom prst="rect">
            <a:avLst/>
          </a:prstGeom>
          <a:noFill/>
          <a:ln>
            <a:noFill/>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229600" cy="6072230"/>
          </a:xfrm>
        </p:spPr>
        <p:txBody>
          <a:bodyPr>
            <a:noAutofit/>
          </a:bodyPr>
          <a:lstStyle/>
          <a:p>
            <a:pPr eaLnBrk="1" hangingPunct="1">
              <a:defRPr/>
            </a:pPr>
            <a:r>
              <a:rPr lang="ru-RU" sz="2800" b="1" i="1" dirty="0" smtClean="0">
                <a:latin typeface="Tahoma" pitchFamily="34" charset="0"/>
                <a:ea typeface="Tahoma" pitchFamily="34" charset="0"/>
                <a:cs typeface="Tahoma" pitchFamily="34" charset="0"/>
              </a:rPr>
              <a:t>                     Истории о миражах...</a:t>
            </a:r>
            <a:r>
              <a:rPr lang="ru-RU" sz="2800" b="1" i="1" dirty="0" smtClean="0"/>
              <a:t/>
            </a:r>
            <a:br>
              <a:rPr lang="ru-RU" sz="2800" b="1" i="1" dirty="0" smtClean="0"/>
            </a:br>
            <a:r>
              <a:rPr lang="ru-RU" sz="2800" dirty="0" smtClean="0">
                <a:solidFill>
                  <a:schemeClr val="tx1"/>
                </a:solidFill>
                <a:latin typeface="Tahoma" pitchFamily="34" charset="0"/>
                <a:ea typeface="Tahoma" pitchFamily="34" charset="0"/>
                <a:cs typeface="Tahoma" pitchFamily="34" charset="0"/>
              </a:rPr>
              <a:t>Первое же описание миража было сделано древнегреческим историком </a:t>
            </a:r>
            <a:r>
              <a:rPr lang="ru-RU" sz="2800" dirty="0" err="1" smtClean="0">
                <a:solidFill>
                  <a:schemeClr val="tx1"/>
                </a:solidFill>
                <a:latin typeface="Tahoma" pitchFamily="34" charset="0"/>
                <a:ea typeface="Tahoma" pitchFamily="34" charset="0"/>
                <a:cs typeface="Tahoma" pitchFamily="34" charset="0"/>
              </a:rPr>
              <a:t>Диодором</a:t>
            </a:r>
            <a:r>
              <a:rPr lang="ru-RU" sz="2800" dirty="0" smtClean="0">
                <a:solidFill>
                  <a:schemeClr val="tx1"/>
                </a:solidFill>
                <a:latin typeface="Tahoma" pitchFamily="34" charset="0"/>
                <a:ea typeface="Tahoma" pitchFamily="34" charset="0"/>
                <a:cs typeface="Tahoma" pitchFamily="34" charset="0"/>
              </a:rPr>
              <a:t> Сицилийским: </a:t>
            </a:r>
            <a:br>
              <a:rPr lang="ru-RU" sz="2800" dirty="0" smtClean="0">
                <a:solidFill>
                  <a:schemeClr val="tx1"/>
                </a:solidFill>
                <a:latin typeface="Tahoma" pitchFamily="34" charset="0"/>
                <a:ea typeface="Tahoma" pitchFamily="34" charset="0"/>
                <a:cs typeface="Tahoma" pitchFamily="34" charset="0"/>
              </a:rPr>
            </a:br>
            <a:r>
              <a:rPr lang="ru-RU" sz="2800" dirty="0" smtClean="0">
                <a:solidFill>
                  <a:schemeClr val="tx1"/>
                </a:solidFill>
                <a:latin typeface="Tahoma" pitchFamily="34" charset="0"/>
                <a:ea typeface="Tahoma" pitchFamily="34" charset="0"/>
                <a:cs typeface="Tahoma" pitchFamily="34" charset="0"/>
              </a:rPr>
              <a:t>"В Африке в некоторые сезоны, особенно при полном отсутствии ветра, происходят удивительные вещи... В воздухе появляются изображения различных зверей, неподвижных и движущихся. Звери то бегут от зрителя, то преследуют его. Когда они настигают человека, то словно окутывают его холодным туманом" </a:t>
            </a:r>
            <a:br>
              <a:rPr lang="ru-RU" sz="2800" dirty="0" smtClean="0">
                <a:solidFill>
                  <a:schemeClr val="tx1"/>
                </a:solidFill>
                <a:latin typeface="Tahoma" pitchFamily="34" charset="0"/>
                <a:ea typeface="Tahoma" pitchFamily="34" charset="0"/>
                <a:cs typeface="Tahoma" pitchFamily="34" charset="0"/>
              </a:rPr>
            </a:b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5803918"/>
          </a:xfrm>
        </p:spPr>
        <p:txBody>
          <a:bodyPr/>
          <a:lstStyle/>
          <a:p>
            <a:pPr eaLnBrk="1" hangingPunct="1">
              <a:defRPr/>
            </a:pPr>
            <a:r>
              <a:rPr lang="ru-RU" sz="2800" b="1" dirty="0" smtClean="0">
                <a:solidFill>
                  <a:schemeClr val="tx1"/>
                </a:solidFill>
                <a:latin typeface="Tahoma" pitchFamily="34" charset="0"/>
                <a:ea typeface="Tahoma" pitchFamily="34" charset="0"/>
                <a:cs typeface="Tahoma" pitchFamily="34" charset="0"/>
              </a:rPr>
              <a:t>"...</a:t>
            </a:r>
            <a:r>
              <a:rPr lang="ru-RU" sz="2800" dirty="0" smtClean="0">
                <a:solidFill>
                  <a:schemeClr val="tx1"/>
                </a:solidFill>
                <a:latin typeface="Tahoma" pitchFamily="34" charset="0"/>
                <a:ea typeface="Tahoma" pitchFamily="34" charset="0"/>
                <a:cs typeface="Tahoma" pitchFamily="34" charset="0"/>
              </a:rPr>
              <a:t>Французский колониальный отряд пересекал алжирскую пустыню. Впереди, километрах в шести от него, шла гуськом стая фламинго. Но когда птицы пересекли границу миража, ноги у них вытянулись и сдвоились, вместо двух у каждой стало по четыре. Ни дать, ни взять - арабский всадник в белом одеянии. Командир отряда, встревожившись, послал разведчика проверить, что за люди в пустыне. </a:t>
            </a: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6089670"/>
          </a:xfrm>
        </p:spPr>
        <p:txBody>
          <a:bodyPr/>
          <a:lstStyle/>
          <a:p>
            <a:pPr eaLnBrk="1" hangingPunct="1">
              <a:defRPr/>
            </a:pPr>
            <a:r>
              <a:rPr lang="ru-RU" sz="2800" dirty="0" smtClean="0">
                <a:solidFill>
                  <a:schemeClr val="tx1"/>
                </a:solidFill>
                <a:latin typeface="Tahoma" pitchFamily="34" charset="0"/>
                <a:ea typeface="Tahoma" pitchFamily="34" charset="0"/>
                <a:cs typeface="Tahoma" pitchFamily="34" charset="0"/>
              </a:rPr>
              <a:t>Когда солдат сам проник в зону искривления солнечных лучей, он, конечно, разобрался, с кем имеет дело. Но... вот же он нагнал страху на своих товарищей! Ноги его лошади стали такими длинными, что казалось, он сидит на фантастическом чудовище. </a:t>
            </a:r>
            <a:br>
              <a:rPr lang="ru-RU" sz="2800" dirty="0" smtClean="0">
                <a:solidFill>
                  <a:schemeClr val="tx1"/>
                </a:solidFill>
                <a:latin typeface="Tahoma" pitchFamily="34" charset="0"/>
                <a:ea typeface="Tahoma" pitchFamily="34" charset="0"/>
                <a:cs typeface="Tahoma" pitchFamily="34" charset="0"/>
              </a:rPr>
            </a:br>
            <a:r>
              <a:rPr lang="ru-RU" sz="2800" i="1" dirty="0" smtClean="0">
                <a:solidFill>
                  <a:schemeClr val="tx1"/>
                </a:solidFill>
                <a:latin typeface="Tahoma" pitchFamily="34" charset="0"/>
                <a:ea typeface="Tahoma" pitchFamily="34" charset="0"/>
                <a:cs typeface="Tahoma" pitchFamily="34" charset="0"/>
              </a:rPr>
              <a:t>Впрочем, такой мираж объясняется элементарно. Изображение птиц и всадника приподнялось над горизонтом в результате рефракции."(Типичный мираж второго класса. Вытянутые же ноги - эффект границы миража.) </a:t>
            </a:r>
            <a:br>
              <a:rPr lang="ru-RU" sz="2800" i="1" dirty="0" smtClean="0">
                <a:solidFill>
                  <a:schemeClr val="tx1"/>
                </a:solidFill>
                <a:latin typeface="Tahoma" pitchFamily="34" charset="0"/>
                <a:ea typeface="Tahoma" pitchFamily="34" charset="0"/>
                <a:cs typeface="Tahoma" pitchFamily="34" charset="0"/>
              </a:rPr>
            </a:br>
            <a:r>
              <a:rPr lang="ru-RU" sz="2800" i="1" dirty="0" smtClean="0">
                <a:solidFill>
                  <a:schemeClr val="tx1"/>
                </a:solidFill>
                <a:latin typeface="Tahoma" pitchFamily="34" charset="0"/>
                <a:ea typeface="Tahoma" pitchFamily="34" charset="0"/>
                <a:cs typeface="Tahoma" pitchFamily="34" charset="0"/>
              </a:rPr>
              <a:t/>
            </a:r>
            <a:br>
              <a:rPr lang="ru-RU" sz="2800" i="1" dirty="0" smtClean="0">
                <a:solidFill>
                  <a:schemeClr val="tx1"/>
                </a:solidFill>
                <a:latin typeface="Tahoma" pitchFamily="34" charset="0"/>
                <a:ea typeface="Tahoma" pitchFamily="34" charset="0"/>
                <a:cs typeface="Tahoma" pitchFamily="34" charset="0"/>
              </a:rPr>
            </a:b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6018232"/>
          </a:xfrm>
        </p:spPr>
        <p:txBody>
          <a:bodyPr>
            <a:noAutofit/>
          </a:bodyPr>
          <a:lstStyle/>
          <a:p>
            <a:pPr eaLnBrk="1" hangingPunct="1">
              <a:defRPr/>
            </a:pPr>
            <a:r>
              <a:rPr lang="ru-RU" sz="2800" dirty="0" smtClean="0">
                <a:solidFill>
                  <a:schemeClr val="tx1"/>
                </a:solidFill>
                <a:latin typeface="Tahoma" pitchFamily="34" charset="0"/>
                <a:ea typeface="Tahoma" pitchFamily="34" charset="0"/>
                <a:cs typeface="Tahoma" pitchFamily="34" charset="0"/>
              </a:rPr>
              <a:t>Вот какую страну увидел и описал художник В. Переплетчиков, побывавший на Новой Земле в 1913 году: “Густо повалил из пароходной трубы черный дым, заработал пароходный винт. Становище, горы быстро уменьшались в размерах на наших глазах. На безоблачном небе сияло Солнце. Мы выходили в море. Качки нет, чуть плещет зеленовато-синяя волна. С одной стороны беспредельность воды и неба, с другой - цепи береговых гор. Все они покрыты снегом. </a:t>
            </a:r>
            <a:r>
              <a:rPr lang="ru-RU" sz="2800" dirty="0" smtClean="0">
                <a:latin typeface="Tahoma" pitchFamily="34" charset="0"/>
                <a:ea typeface="Tahoma" pitchFamily="34" charset="0"/>
                <a:cs typeface="Tahoma" pitchFamily="34" charset="0"/>
              </a:rPr>
              <a:t/>
            </a:r>
            <a:br>
              <a:rPr lang="ru-RU" sz="2800" dirty="0" smtClean="0">
                <a:latin typeface="Tahoma" pitchFamily="34" charset="0"/>
                <a:ea typeface="Tahoma" pitchFamily="34" charset="0"/>
                <a:cs typeface="Tahoma" pitchFamily="34" charset="0"/>
              </a:rPr>
            </a:br>
            <a:endParaRPr lang="ru-RU" sz="28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229600" cy="5589604"/>
          </a:xfrm>
        </p:spPr>
        <p:txBody>
          <a:bodyPr>
            <a:noAutofit/>
          </a:bodyPr>
          <a:lstStyle/>
          <a:p>
            <a:pPr eaLnBrk="1" hangingPunct="1">
              <a:defRPr/>
            </a:pPr>
            <a:r>
              <a:rPr lang="ru-RU" sz="2800" dirty="0" smtClean="0">
                <a:solidFill>
                  <a:schemeClr val="tx1"/>
                </a:solidFill>
                <a:latin typeface="Tahoma" pitchFamily="34" charset="0"/>
                <a:ea typeface="Tahoma" pitchFamily="34" charset="0"/>
                <a:cs typeface="Tahoma" pitchFamily="34" charset="0"/>
              </a:rPr>
              <a:t>Берег уходит мыском в море, но кончается какой-то странной фигурой, как будто берег обломился и висит в воздухе. У дальнего берега плавают какие-то странные белые фигуры, а там, где расстилается беспредельный океан, - там тоже плавают какие-то фантастические предметы: громадный белый гриб на тоненькой ножке, что-то похожее на судно, но не судно, что-то похожее на горы, но не горы, киты - не киты...” </a:t>
            </a:r>
            <a:r>
              <a:rPr lang="ru-RU" sz="2800" i="1" dirty="0" smtClean="0">
                <a:solidFill>
                  <a:schemeClr val="tx1"/>
                </a:solidFill>
                <a:latin typeface="Tahoma" pitchFamily="34" charset="0"/>
                <a:ea typeface="Tahoma" pitchFamily="34" charset="0"/>
                <a:cs typeface="Tahoma" pitchFamily="34" charset="0"/>
              </a:rPr>
              <a:t/>
            </a:r>
            <a:br>
              <a:rPr lang="ru-RU" sz="2800" i="1" dirty="0" smtClean="0">
                <a:solidFill>
                  <a:schemeClr val="tx1"/>
                </a:solidFill>
                <a:latin typeface="Tahoma" pitchFamily="34" charset="0"/>
                <a:ea typeface="Tahoma" pitchFamily="34" charset="0"/>
                <a:cs typeface="Tahoma" pitchFamily="34" charset="0"/>
              </a:rPr>
            </a:b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5946794"/>
          </a:xfrm>
        </p:spPr>
        <p:txBody>
          <a:bodyPr/>
          <a:lstStyle/>
          <a:p>
            <a:pPr eaLnBrk="1" hangingPunct="1">
              <a:defRPr/>
            </a:pPr>
            <a:r>
              <a:rPr lang="ru-RU" sz="2800" b="1" i="1" dirty="0" smtClean="0">
                <a:solidFill>
                  <a:schemeClr val="tx1"/>
                </a:solidFill>
              </a:rPr>
              <a:t>"</a:t>
            </a:r>
            <a:r>
              <a:rPr lang="ru-RU" sz="2800" dirty="0" smtClean="0">
                <a:solidFill>
                  <a:schemeClr val="tx1"/>
                </a:solidFill>
                <a:latin typeface="Tahoma" pitchFamily="34" charset="0"/>
                <a:ea typeface="Tahoma" pitchFamily="34" charset="0"/>
                <a:cs typeface="Tahoma" pitchFamily="34" charset="0"/>
              </a:rPr>
              <a:t>В 1878 г . в Северной Америке во время войны с индейцами из форта "Авраам Линкольн" вышел отряд карателей. Спустя несколько часов охрана форта с ужасом увидела своих товарищей марширующими по небу. Караул не сомневался, что карательный отряд погиб и на небе - души умерших. Через несколько дней отряд действительно был уничтожен индейцами..."</a:t>
            </a:r>
            <a:br>
              <a:rPr lang="ru-RU" sz="2800" dirty="0" smtClean="0">
                <a:solidFill>
                  <a:schemeClr val="tx1"/>
                </a:solidFill>
                <a:latin typeface="Tahoma" pitchFamily="34" charset="0"/>
                <a:ea typeface="Tahoma" pitchFamily="34" charset="0"/>
                <a:cs typeface="Tahoma" pitchFamily="34" charset="0"/>
              </a:rPr>
            </a:b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6089670"/>
          </a:xfrm>
        </p:spPr>
        <p:txBody>
          <a:bodyPr/>
          <a:lstStyle/>
          <a:p>
            <a:pPr eaLnBrk="1" hangingPunct="1">
              <a:defRPr/>
            </a:pPr>
            <a:r>
              <a:rPr lang="ru-RU" sz="2800" dirty="0" smtClean="0">
                <a:solidFill>
                  <a:schemeClr val="tx1"/>
                </a:solidFill>
                <a:latin typeface="Tahoma" pitchFamily="34" charset="0"/>
                <a:ea typeface="Tahoma" pitchFamily="34" charset="0"/>
                <a:cs typeface="Tahoma" pitchFamily="34" charset="0"/>
              </a:rPr>
              <a:t>Солдаты, оставшиеся в форте "Авраам Линкольн", видели обыкновенный мираж. Фантастические, непонятные картины миражей в прошлом воспринимались как своеобразные предзнаменования трагических событий и порождали страх перед неизвестным. Люди верили, что </a:t>
            </a:r>
            <a:r>
              <a:rPr lang="ru-RU" sz="2800" dirty="0" err="1" smtClean="0">
                <a:solidFill>
                  <a:schemeClr val="tx1"/>
                </a:solidFill>
                <a:latin typeface="Tahoma" pitchFamily="34" charset="0"/>
                <a:ea typeface="Tahoma" pitchFamily="34" charset="0"/>
                <a:cs typeface="Tahoma" pitchFamily="34" charset="0"/>
              </a:rPr>
              <a:t>миражи-дело</a:t>
            </a:r>
            <a:r>
              <a:rPr lang="ru-RU" sz="2800" dirty="0" smtClean="0">
                <a:solidFill>
                  <a:schemeClr val="tx1"/>
                </a:solidFill>
                <a:latin typeface="Tahoma" pitchFamily="34" charset="0"/>
                <a:ea typeface="Tahoma" pitchFamily="34" charset="0"/>
                <a:cs typeface="Tahoma" pitchFamily="34" charset="0"/>
              </a:rPr>
              <a:t> духов воздуха, что они - воздушные призраки. А когда появлялась какая-то особенно красивая картина миража, многие считали, что видят "небесный рай"... </a:t>
            </a:r>
            <a:br>
              <a:rPr lang="ru-RU" sz="2800" dirty="0" smtClean="0">
                <a:solidFill>
                  <a:schemeClr val="tx1"/>
                </a:solidFill>
                <a:latin typeface="Tahoma" pitchFamily="34" charset="0"/>
                <a:ea typeface="Tahoma" pitchFamily="34" charset="0"/>
                <a:cs typeface="Tahoma" pitchFamily="34" charset="0"/>
              </a:rPr>
            </a:br>
            <a:endParaRPr lang="ru-RU" sz="28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8" name="Рисунок 61" descr="http://i1.i.ua/prikol/pic/4/1/145514_146113.jpg"/>
          <p:cNvPicPr>
            <a:picLocks noChangeAspect="1" noChangeArrowheads="1"/>
          </p:cNvPicPr>
          <p:nvPr/>
        </p:nvPicPr>
        <p:blipFill>
          <a:blip r:embed="rId2"/>
          <a:stretch>
            <a:fillRect/>
          </a:stretch>
        </p:blipFill>
        <p:spPr bwMode="auto">
          <a:xfrm>
            <a:off x="1785918" y="1285860"/>
            <a:ext cx="5715000" cy="3952875"/>
          </a:xfrm>
          <a:prstGeom prst="rect">
            <a:avLst/>
          </a:prstGeom>
          <a:noFill/>
          <a:ln>
            <a:noFill/>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00232" y="285728"/>
            <a:ext cx="4972056" cy="874696"/>
          </a:xfrm>
        </p:spPr>
        <p:txBody>
          <a:bodyPr>
            <a:normAutofit fontScale="90000"/>
          </a:bodyPr>
          <a:lstStyle/>
          <a:p>
            <a:pPr eaLnBrk="1" hangingPunct="1">
              <a:defRPr/>
            </a:pPr>
            <a:r>
              <a:rPr lang="ru-RU" b="1" dirty="0" smtClean="0">
                <a:latin typeface="Tahoma" pitchFamily="34" charset="0"/>
                <a:ea typeface="Tahoma" pitchFamily="34" charset="0"/>
                <a:cs typeface="Tahoma" pitchFamily="34" charset="0"/>
              </a:rPr>
              <a:t>Заключение.</a:t>
            </a:r>
            <a:br>
              <a:rPr lang="ru-RU" b="1" dirty="0" smtClean="0">
                <a:latin typeface="Tahoma" pitchFamily="34" charset="0"/>
                <a:ea typeface="Tahoma" pitchFamily="34" charset="0"/>
                <a:cs typeface="Tahoma" pitchFamily="34" charset="0"/>
              </a:rPr>
            </a:br>
            <a:endParaRPr lang="ru-RU" b="1" dirty="0">
              <a:latin typeface="Tahoma" pitchFamily="34" charset="0"/>
              <a:ea typeface="Tahoma" pitchFamily="34" charset="0"/>
              <a:cs typeface="Tahoma" pitchFamily="34" charset="0"/>
            </a:endParaRPr>
          </a:p>
        </p:txBody>
      </p:sp>
      <p:sp>
        <p:nvSpPr>
          <p:cNvPr id="66563" name="Прямоугольник 3"/>
          <p:cNvSpPr>
            <a:spLocks noChangeArrowheads="1"/>
          </p:cNvSpPr>
          <p:nvPr/>
        </p:nvSpPr>
        <p:spPr bwMode="auto">
          <a:xfrm>
            <a:off x="571500" y="1000125"/>
            <a:ext cx="7929563" cy="4524375"/>
          </a:xfrm>
          <a:prstGeom prst="rect">
            <a:avLst/>
          </a:prstGeom>
          <a:noFill/>
          <a:ln w="9525">
            <a:noFill/>
            <a:miter lim="800000"/>
            <a:headEnd/>
            <a:tailEnd/>
          </a:ln>
        </p:spPr>
        <p:txBody>
          <a:bodyPr>
            <a:spAutoFit/>
          </a:bodyPr>
          <a:lstStyle/>
          <a:p>
            <a:r>
              <a:rPr lang="ru-RU" sz="2400"/>
              <a:t>О миражах известно все и ничего. С одной стороны, трудно найти человека, который хоть раз в жизни не видел бы самый простой мираж — голубое озерцо на раскаленном шоссе. Оптики доходчиво, с чертежом и формулами, расскажут об этом явлении. С другой — тысячи людей наблюдали в небе буквально висящие города, причудливые замки и даже целые армии, но вот тут у специалистов нет объяснений этому природному феномену. Изучать миражи практически невозможно, ведь они не появляются по заказу. Их хозяйка, Фата Моргана, всегда оригинальна и непредсказуема.</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6161108"/>
          </a:xfrm>
        </p:spPr>
        <p:txBody>
          <a:bodyPr>
            <a:normAutofit fontScale="90000"/>
          </a:bodyPr>
          <a:lstStyle/>
          <a:p>
            <a:pPr eaLnBrk="1" hangingPunct="1">
              <a:defRPr/>
            </a:pPr>
            <a:r>
              <a:rPr lang="ru-RU" b="1" dirty="0" smtClean="0">
                <a:solidFill>
                  <a:schemeClr val="accent1"/>
                </a:solidFill>
              </a:rPr>
              <a:t>    Источники использованных      материалов:</a:t>
            </a:r>
            <a:r>
              <a:rPr lang="ru-RU" b="1" dirty="0" smtClean="0"/>
              <a:t/>
            </a:r>
            <a:br>
              <a:rPr lang="ru-RU" b="1" dirty="0" smtClean="0"/>
            </a:br>
            <a:r>
              <a:rPr lang="ru-RU" sz="2400" dirty="0" smtClean="0">
                <a:solidFill>
                  <a:schemeClr val="bg1"/>
                </a:solidFill>
              </a:rPr>
              <a:t>1.</a:t>
            </a:r>
            <a:r>
              <a:rPr lang="ru-RU" dirty="0" smtClean="0">
                <a:solidFill>
                  <a:schemeClr val="bg1"/>
                </a:solidFill>
              </a:rPr>
              <a:t> </a:t>
            </a:r>
            <a:r>
              <a:rPr lang="ru-RU" sz="2400" dirty="0" smtClean="0">
                <a:solidFill>
                  <a:schemeClr val="bg1"/>
                </a:solidFill>
              </a:rPr>
              <a:t>http://prikol.i.ua/view/145514/</a:t>
            </a:r>
            <a:r>
              <a:rPr lang="ru-RU" dirty="0" smtClean="0">
                <a:solidFill>
                  <a:schemeClr val="bg1"/>
                </a:solidFill>
              </a:rPr>
              <a:t/>
            </a:r>
            <a:br>
              <a:rPr lang="ru-RU" dirty="0" smtClean="0">
                <a:solidFill>
                  <a:schemeClr val="bg1"/>
                </a:solidFill>
              </a:rPr>
            </a:br>
            <a:r>
              <a:rPr lang="ru-RU" sz="2400" dirty="0" smtClean="0">
                <a:solidFill>
                  <a:schemeClr val="bg1"/>
                </a:solidFill>
              </a:rPr>
              <a:t>2.http://otvet.mail.ru/question/18017545/</a:t>
            </a:r>
            <a:r>
              <a:rPr lang="ru-RU" dirty="0" smtClean="0">
                <a:solidFill>
                  <a:schemeClr val="bg1"/>
                </a:solidFill>
              </a:rPr>
              <a:t/>
            </a:r>
            <a:br>
              <a:rPr lang="ru-RU" dirty="0" smtClean="0">
                <a:solidFill>
                  <a:schemeClr val="bg1"/>
                </a:solidFill>
              </a:rPr>
            </a:br>
            <a:r>
              <a:rPr lang="ru-RU" sz="2400" dirty="0" smtClean="0">
                <a:solidFill>
                  <a:schemeClr val="bg1"/>
                </a:solidFill>
              </a:rPr>
              <a:t>3. http://optika8.narod.ru/History.htm</a:t>
            </a:r>
            <a:br>
              <a:rPr lang="ru-RU" sz="2400" dirty="0" smtClean="0">
                <a:solidFill>
                  <a:schemeClr val="bg1"/>
                </a:solidFill>
              </a:rPr>
            </a:br>
            <a:r>
              <a:rPr lang="ru-RU" sz="2400" dirty="0" smtClean="0">
                <a:solidFill>
                  <a:schemeClr val="bg1"/>
                </a:solidFill>
              </a:rPr>
              <a:t> 4.http://chudinov.ru/oshibki/4/</a:t>
            </a:r>
            <a:br>
              <a:rPr lang="ru-RU" sz="2400" dirty="0" smtClean="0">
                <a:solidFill>
                  <a:schemeClr val="bg1"/>
                </a:solidFill>
              </a:rPr>
            </a:br>
            <a:r>
              <a:rPr lang="ru-RU" sz="2400" dirty="0" smtClean="0">
                <a:solidFill>
                  <a:schemeClr val="bg1"/>
                </a:solidFill>
              </a:rPr>
              <a:t>5. http://chudinov.ru/oshibki/4/</a:t>
            </a:r>
            <a:br>
              <a:rPr lang="ru-RU" sz="2400" dirty="0" smtClean="0">
                <a:solidFill>
                  <a:schemeClr val="bg1"/>
                </a:solidFill>
              </a:rPr>
            </a:br>
            <a:r>
              <a:rPr lang="ru-RU" sz="2400" dirty="0" smtClean="0">
                <a:solidFill>
                  <a:schemeClr val="bg1"/>
                </a:solidFill>
              </a:rPr>
              <a:t>6.</a:t>
            </a:r>
            <a:r>
              <a:rPr lang="en-US" sz="2400" dirty="0" smtClean="0">
                <a:solidFill>
                  <a:schemeClr val="bg1"/>
                </a:solidFill>
              </a:rPr>
              <a:t>http://www.genon.ru/GetAnswer.aspx?qid=a2152e51-d75b-4e5c-98a0-9e6deb8ce8aa</a:t>
            </a:r>
            <a:r>
              <a:rPr lang="ru-RU" sz="2400" dirty="0" smtClean="0">
                <a:solidFill>
                  <a:schemeClr val="bg1"/>
                </a:solidFill>
              </a:rPr>
              <a:t>6.</a:t>
            </a:r>
            <a:br>
              <a:rPr lang="ru-RU" sz="2400" dirty="0" smtClean="0">
                <a:solidFill>
                  <a:schemeClr val="bg1"/>
                </a:solidFill>
              </a:rPr>
            </a:br>
            <a:r>
              <a:rPr lang="ru-RU" sz="2400" dirty="0" smtClean="0">
                <a:solidFill>
                  <a:schemeClr val="bg1"/>
                </a:solidFill>
              </a:rPr>
              <a:t>7http://www.log-in.ru/articles/486/</a:t>
            </a:r>
            <a:br>
              <a:rPr lang="ru-RU" sz="2400" dirty="0" smtClean="0">
                <a:solidFill>
                  <a:schemeClr val="bg1"/>
                </a:solidFill>
              </a:rPr>
            </a:br>
            <a:r>
              <a:rPr lang="ru-RU" sz="2400" dirty="0" smtClean="0">
                <a:solidFill>
                  <a:schemeClr val="bg1"/>
                </a:solidFill>
              </a:rPr>
              <a:t>8.</a:t>
            </a:r>
            <a:r>
              <a:rPr lang="en-US" sz="2400" dirty="0" smtClean="0">
                <a:solidFill>
                  <a:schemeClr val="bg1"/>
                </a:solidFill>
              </a:rPr>
              <a:t> http://science.mir-x.ru/article_read.asp?id=1826</a:t>
            </a:r>
            <a:r>
              <a:rPr lang="ru-RU" sz="2400" dirty="0" smtClean="0">
                <a:solidFill>
                  <a:schemeClr val="bg1"/>
                </a:solidFill>
              </a:rPr>
              <a:t/>
            </a:r>
            <a:br>
              <a:rPr lang="ru-RU" sz="2400" dirty="0" smtClean="0">
                <a:solidFill>
                  <a:schemeClr val="bg1"/>
                </a:solidFill>
              </a:rPr>
            </a:br>
            <a:r>
              <a:rPr lang="ru-RU" sz="2400" dirty="0" smtClean="0">
                <a:solidFill>
                  <a:schemeClr val="bg1"/>
                </a:solidFill>
              </a:rPr>
              <a:t>9. </a:t>
            </a:r>
            <a:r>
              <a:rPr lang="en-US" sz="2400" dirty="0" smtClean="0">
                <a:solidFill>
                  <a:schemeClr val="bg1"/>
                </a:solidFill>
              </a:rPr>
              <a:t>http://slovari.yandex.ru/dict/bse/article/00048/39300.htm</a:t>
            </a:r>
            <a:r>
              <a:rPr lang="ru-RU" sz="2400" dirty="0" smtClean="0">
                <a:solidFill>
                  <a:schemeClr val="bg1"/>
                </a:solidFill>
              </a:rPr>
              <a:t/>
            </a:r>
            <a:br>
              <a:rPr lang="ru-RU" sz="2400" dirty="0" smtClean="0">
                <a:solidFill>
                  <a:schemeClr val="bg1"/>
                </a:solidFill>
              </a:rPr>
            </a:br>
            <a:r>
              <a:rPr lang="ru-RU" sz="2400" dirty="0" smtClean="0">
                <a:solidFill>
                  <a:schemeClr val="bg1"/>
                </a:solidFill>
              </a:rPr>
              <a:t>10.</a:t>
            </a:r>
            <a:r>
              <a:rPr lang="en-US" sz="2400" dirty="0" smtClean="0">
                <a:solidFill>
                  <a:schemeClr val="bg1"/>
                </a:solidFill>
              </a:rPr>
              <a:t> </a:t>
            </a:r>
            <a:r>
              <a:rPr lang="en-US" sz="2400" dirty="0" smtClean="0">
                <a:solidFill>
                  <a:schemeClr val="bg1"/>
                </a:solidFill>
                <a:hlinkClick r:id="rId2"/>
              </a:rPr>
              <a:t>http://otvetin.ru/another/2224-chto-takoe-mirazh.html</a:t>
            </a:r>
            <a:r>
              <a:rPr lang="ru-RU" sz="2400" dirty="0" smtClean="0">
                <a:solidFill>
                  <a:schemeClr val="bg1"/>
                </a:solidFill>
              </a:rPr>
              <a:t/>
            </a:r>
            <a:br>
              <a:rPr lang="ru-RU" sz="2400" dirty="0" smtClean="0">
                <a:solidFill>
                  <a:schemeClr val="bg1"/>
                </a:solidFill>
              </a:rPr>
            </a:br>
            <a:r>
              <a:rPr lang="ru-RU" sz="2400" dirty="0" smtClean="0">
                <a:solidFill>
                  <a:schemeClr val="bg1"/>
                </a:solidFill>
              </a:rPr>
              <a:t>11.</a:t>
            </a:r>
            <a:r>
              <a:rPr lang="en-US" sz="2400" dirty="0" smtClean="0">
                <a:solidFill>
                  <a:schemeClr val="bg1"/>
                </a:solidFill>
              </a:rPr>
              <a:t> http://www.yugzone.ru/articles/240</a:t>
            </a:r>
            <a:r>
              <a:rPr lang="ru-RU" sz="2400" dirty="0" smtClean="0">
                <a:solidFill>
                  <a:schemeClr val="bg1"/>
                </a:solidFill>
              </a:rPr>
              <a:t/>
            </a:r>
            <a:br>
              <a:rPr lang="ru-RU" sz="2400" dirty="0" smtClean="0">
                <a:solidFill>
                  <a:schemeClr val="bg1"/>
                </a:solidFill>
              </a:rPr>
            </a:br>
            <a:endParaRPr lang="ru-RU" sz="2400" b="1"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8288"/>
            <a:ext cx="8229600" cy="6446860"/>
          </a:xfrm>
        </p:spPr>
        <p:txBody>
          <a:bodyPr/>
          <a:lstStyle/>
          <a:p>
            <a:pPr>
              <a:defRPr/>
            </a:pPr>
            <a:r>
              <a:rPr lang="ru-RU" sz="2800" b="1" dirty="0" smtClean="0"/>
              <a:t>Цель работы</a:t>
            </a:r>
            <a:r>
              <a:rPr lang="ru-RU" sz="2800" dirty="0" smtClean="0"/>
              <a:t> : </a:t>
            </a:r>
            <a:br>
              <a:rPr lang="ru-RU" sz="2800" dirty="0" smtClean="0"/>
            </a:br>
            <a:r>
              <a:rPr lang="ru-RU" sz="2800" dirty="0" smtClean="0">
                <a:latin typeface="Tahoma" pitchFamily="34" charset="0"/>
                <a:ea typeface="Tahoma" pitchFamily="34" charset="0"/>
                <a:cs typeface="Tahoma" pitchFamily="34" charset="0"/>
              </a:rPr>
              <a:t> </a:t>
            </a:r>
            <a:r>
              <a:rPr lang="ru-RU" sz="2800" b="1" dirty="0" smtClean="0">
                <a:solidFill>
                  <a:schemeClr val="tx1"/>
                </a:solidFill>
                <a:latin typeface="Tahoma" pitchFamily="34" charset="0"/>
                <a:ea typeface="Tahoma" pitchFamily="34" charset="0"/>
                <a:cs typeface="Tahoma" pitchFamily="34" charset="0"/>
              </a:rPr>
              <a:t>Узнать побольше о таком  удивительном и таинственном  атмосферном  явлении  как  мираж.</a:t>
            </a:r>
            <a:br>
              <a:rPr lang="ru-RU" sz="2800" b="1" dirty="0" smtClean="0">
                <a:solidFill>
                  <a:schemeClr val="tx1"/>
                </a:solidFill>
                <a:latin typeface="Tahoma" pitchFamily="34" charset="0"/>
                <a:ea typeface="Tahoma" pitchFamily="34" charset="0"/>
                <a:cs typeface="Tahoma" pitchFamily="34" charset="0"/>
              </a:rPr>
            </a:br>
            <a:r>
              <a:rPr lang="ru-RU" sz="2800" dirty="0" smtClean="0"/>
              <a:t/>
            </a:r>
            <a:br>
              <a:rPr lang="ru-RU" sz="2800" dirty="0" smtClean="0"/>
            </a:br>
            <a:r>
              <a:rPr lang="ru-RU" sz="2800" b="1" dirty="0" smtClean="0"/>
              <a:t>Задачи:</a:t>
            </a:r>
            <a:r>
              <a:rPr lang="ru-RU" sz="2800" dirty="0" smtClean="0"/>
              <a:t>  </a:t>
            </a:r>
            <a:br>
              <a:rPr lang="ru-RU" sz="2800" dirty="0" smtClean="0"/>
            </a:br>
            <a:r>
              <a:rPr lang="ru-RU" sz="2800" b="1" dirty="0" smtClean="0">
                <a:solidFill>
                  <a:schemeClr val="tx1"/>
                </a:solidFill>
                <a:latin typeface="Tahoma" pitchFamily="34" charset="0"/>
                <a:ea typeface="Tahoma" pitchFamily="34" charset="0"/>
                <a:cs typeface="Tahoma" pitchFamily="34" charset="0"/>
              </a:rPr>
              <a:t>1. Выяснить причину появления  миражей.</a:t>
            </a:r>
            <a:br>
              <a:rPr lang="ru-RU" sz="2800" b="1" dirty="0" smtClean="0">
                <a:solidFill>
                  <a:schemeClr val="tx1"/>
                </a:solidFill>
                <a:latin typeface="Tahoma" pitchFamily="34" charset="0"/>
                <a:ea typeface="Tahoma" pitchFamily="34" charset="0"/>
                <a:cs typeface="Tahoma" pitchFamily="34" charset="0"/>
              </a:rPr>
            </a:br>
            <a:r>
              <a:rPr lang="ru-RU" sz="2800" b="1" dirty="0" smtClean="0">
                <a:solidFill>
                  <a:schemeClr val="tx1"/>
                </a:solidFill>
                <a:latin typeface="Tahoma" pitchFamily="34" charset="0"/>
                <a:ea typeface="Tahoma" pitchFamily="34" charset="0"/>
                <a:cs typeface="Tahoma" pitchFamily="34" charset="0"/>
              </a:rPr>
              <a:t>2.  Узнать , какие  разновидности  миражей существуют.</a:t>
            </a:r>
            <a:br>
              <a:rPr lang="ru-RU" sz="2800" b="1" dirty="0" smtClean="0">
                <a:solidFill>
                  <a:schemeClr val="tx1"/>
                </a:solidFill>
                <a:latin typeface="Tahoma" pitchFamily="34" charset="0"/>
                <a:ea typeface="Tahoma" pitchFamily="34" charset="0"/>
                <a:cs typeface="Tahoma" pitchFamily="34" charset="0"/>
              </a:rPr>
            </a:br>
            <a:r>
              <a:rPr lang="ru-RU" sz="2800" b="1" dirty="0" smtClean="0">
                <a:solidFill>
                  <a:schemeClr val="tx1"/>
                </a:solidFill>
                <a:latin typeface="Tahoma" pitchFamily="34" charset="0"/>
                <a:ea typeface="Tahoma" pitchFamily="34" charset="0"/>
                <a:cs typeface="Tahoma" pitchFamily="34" charset="0"/>
              </a:rPr>
              <a:t>3. Собрать  исторические сведения  о миражах, описания  этого явления  очевидцами.</a:t>
            </a:r>
            <a:endParaRPr lang="ru-RU"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019026"/>
          </a:xfrm>
        </p:spPr>
        <p:txBody>
          <a:bodyPr/>
          <a:lstStyle/>
          <a:p>
            <a:pPr marL="484632" indent="0" eaLnBrk="1" fontAlgn="auto" hangingPunct="1">
              <a:spcAft>
                <a:spcPts val="0"/>
              </a:spcAft>
              <a:defRPr/>
            </a:pPr>
            <a:r>
              <a:rPr lang="ru-RU" sz="3100" dirty="0" smtClean="0">
                <a:solidFill>
                  <a:schemeClr val="tx1"/>
                </a:solidFill>
                <a:latin typeface="Tahoma" pitchFamily="34" charset="0"/>
                <a:ea typeface="Tahoma" pitchFamily="34" charset="0"/>
                <a:cs typeface="Tahoma" pitchFamily="34" charset="0"/>
              </a:rPr>
              <a:t>Изучать миражи практически невозможно, так как они не появляются по заказу и всегда оригинальны и непредсказуемы. Как утверждают ученые, атмосфера представляет собой, как бы слоеный, воздушный пирог, который состоит из слоев с разной температурой. </a:t>
            </a:r>
            <a:endParaRPr lang="ru-RU"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090464"/>
          </a:xfrm>
        </p:spPr>
        <p:txBody>
          <a:bodyPr/>
          <a:lstStyle/>
          <a:p>
            <a:pPr marL="484632" indent="0" eaLnBrk="1" fontAlgn="auto" hangingPunct="1">
              <a:spcAft>
                <a:spcPts val="0"/>
              </a:spcAft>
              <a:defRPr/>
            </a:pPr>
            <a:r>
              <a:rPr lang="ru-RU" sz="2800" dirty="0" smtClean="0">
                <a:solidFill>
                  <a:schemeClr val="tx1"/>
                </a:solidFill>
                <a:effectLst/>
                <a:latin typeface="Tahoma" pitchFamily="34" charset="0"/>
                <a:ea typeface="Tahoma" pitchFamily="34" charset="0"/>
                <a:cs typeface="Tahoma" pitchFamily="34" charset="0"/>
              </a:rPr>
              <a:t>И чем больше перепад температуры, тем сильнее искривляется ход луча света. При этом, словно бы, образуется гигантская, воздушная линза, которая все время движется. Кроме того, наблюдаемый объект и сам человек находятся внутри этой воздушной линзы. Поэтому наблюдатель и видит изображение искаженным. Чем сложнее форма атмосферных линз, тем причудливее мираж.</a:t>
            </a:r>
            <a:br>
              <a:rPr lang="ru-RU" sz="2800" dirty="0" smtClean="0">
                <a:solidFill>
                  <a:schemeClr val="tx1"/>
                </a:solidFill>
                <a:effectLst/>
                <a:latin typeface="Tahoma" pitchFamily="34" charset="0"/>
                <a:ea typeface="Tahoma" pitchFamily="34" charset="0"/>
                <a:cs typeface="Tahoma" pitchFamily="34" charset="0"/>
              </a:rPr>
            </a:br>
            <a:endParaRPr lang="ru-RU" sz="2800" dirty="0">
              <a:solidFill>
                <a:schemeClr val="tx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233340"/>
          </a:xfrm>
        </p:spPr>
        <p:txBody>
          <a:bodyPr>
            <a:normAutofit fontScale="90000"/>
          </a:bodyPr>
          <a:lstStyle/>
          <a:p>
            <a:pPr marL="484632" indent="0" eaLnBrk="1" fontAlgn="auto" hangingPunct="1">
              <a:spcAft>
                <a:spcPts val="0"/>
              </a:spcAft>
              <a:defRPr/>
            </a:pPr>
            <a:r>
              <a:rPr lang="ru-RU" sz="3100" dirty="0" smtClean="0">
                <a:solidFill>
                  <a:schemeClr val="tx1"/>
                </a:solidFill>
              </a:rPr>
              <a:t/>
            </a:r>
            <a:br>
              <a:rPr lang="ru-RU" sz="3100" dirty="0" smtClean="0">
                <a:solidFill>
                  <a:schemeClr val="tx1"/>
                </a:solidFill>
              </a:rPr>
            </a:br>
            <a:r>
              <a:rPr lang="ru-RU" sz="3100" dirty="0" smtClean="0">
                <a:solidFill>
                  <a:schemeClr val="tx1"/>
                </a:solidFill>
                <a:latin typeface="Tahoma" pitchFamily="34" charset="0"/>
                <a:ea typeface="Tahoma" pitchFamily="34" charset="0"/>
                <a:cs typeface="Tahoma" pitchFamily="34" charset="0"/>
              </a:rPr>
              <a:t>Атмосферные миражи </a:t>
            </a:r>
            <a:r>
              <a:rPr lang="ru-RU" sz="3100" b="1" dirty="0" smtClean="0">
                <a:solidFill>
                  <a:schemeClr val="accent1"/>
                </a:solidFill>
                <a:latin typeface="Tahoma" pitchFamily="34" charset="0"/>
                <a:ea typeface="Tahoma" pitchFamily="34" charset="0"/>
                <a:cs typeface="Tahoma" pitchFamily="34" charset="0"/>
              </a:rPr>
              <a:t>делятся на три класса</a:t>
            </a:r>
            <a:r>
              <a:rPr lang="ru-RU" sz="3100" dirty="0" smtClean="0">
                <a:solidFill>
                  <a:schemeClr val="accent1"/>
                </a:solidFill>
                <a:latin typeface="Tahoma" pitchFamily="34" charset="0"/>
                <a:ea typeface="Tahoma" pitchFamily="34" charset="0"/>
                <a:cs typeface="Tahoma" pitchFamily="34" charset="0"/>
              </a:rPr>
              <a:t>: </a:t>
            </a:r>
            <a:r>
              <a:rPr lang="ru-RU" sz="3100" dirty="0" smtClean="0">
                <a:solidFill>
                  <a:schemeClr val="tx1"/>
                </a:solidFill>
                <a:latin typeface="Tahoma" pitchFamily="34" charset="0"/>
                <a:ea typeface="Tahoma" pitchFamily="34" charset="0"/>
                <a:cs typeface="Tahoma" pitchFamily="34" charset="0"/>
              </a:rPr>
              <a:t/>
            </a:r>
            <a:br>
              <a:rPr lang="ru-RU" sz="3100" dirty="0" smtClean="0">
                <a:solidFill>
                  <a:schemeClr val="tx1"/>
                </a:solidFill>
                <a:latin typeface="Tahoma" pitchFamily="34" charset="0"/>
                <a:ea typeface="Tahoma" pitchFamily="34" charset="0"/>
                <a:cs typeface="Tahoma" pitchFamily="34" charset="0"/>
              </a:rPr>
            </a:br>
            <a:r>
              <a:rPr lang="ru-RU" sz="3100" dirty="0" smtClean="0">
                <a:solidFill>
                  <a:schemeClr val="tx1"/>
                </a:solidFill>
                <a:latin typeface="Tahoma" pitchFamily="34" charset="0"/>
                <a:ea typeface="Tahoma" pitchFamily="34" charset="0"/>
                <a:cs typeface="Tahoma" pitchFamily="34" charset="0"/>
              </a:rPr>
              <a:t>- </a:t>
            </a:r>
            <a:r>
              <a:rPr lang="ru-RU" sz="3100" i="1" dirty="0" smtClean="0">
                <a:solidFill>
                  <a:schemeClr val="tx1"/>
                </a:solidFill>
                <a:latin typeface="Tahoma" pitchFamily="34" charset="0"/>
                <a:ea typeface="Tahoma" pitchFamily="34" charset="0"/>
                <a:cs typeface="Tahoma" pitchFamily="34" charset="0"/>
              </a:rPr>
              <a:t>нижние</a:t>
            </a:r>
            <a:r>
              <a:rPr lang="ru-RU" sz="3100" dirty="0" smtClean="0">
                <a:solidFill>
                  <a:schemeClr val="tx1"/>
                </a:solidFill>
                <a:latin typeface="Tahoma" pitchFamily="34" charset="0"/>
                <a:ea typeface="Tahoma" pitchFamily="34" charset="0"/>
                <a:cs typeface="Tahoma" pitchFamily="34" charset="0"/>
              </a:rPr>
              <a:t> или озерные; </a:t>
            </a:r>
            <a:br>
              <a:rPr lang="ru-RU" sz="3100" dirty="0" smtClean="0">
                <a:solidFill>
                  <a:schemeClr val="tx1"/>
                </a:solidFill>
                <a:latin typeface="Tahoma" pitchFamily="34" charset="0"/>
                <a:ea typeface="Tahoma" pitchFamily="34" charset="0"/>
                <a:cs typeface="Tahoma" pitchFamily="34" charset="0"/>
              </a:rPr>
            </a:br>
            <a:r>
              <a:rPr lang="ru-RU" sz="3100" dirty="0" smtClean="0">
                <a:solidFill>
                  <a:schemeClr val="tx1"/>
                </a:solidFill>
                <a:latin typeface="Tahoma" pitchFamily="34" charset="0"/>
                <a:ea typeface="Tahoma" pitchFamily="34" charset="0"/>
                <a:cs typeface="Tahoma" pitchFamily="34" charset="0"/>
              </a:rPr>
              <a:t>- </a:t>
            </a:r>
            <a:r>
              <a:rPr lang="ru-RU" sz="3100" i="1" dirty="0" smtClean="0">
                <a:solidFill>
                  <a:schemeClr val="tx1"/>
                </a:solidFill>
                <a:latin typeface="Tahoma" pitchFamily="34" charset="0"/>
                <a:ea typeface="Tahoma" pitchFamily="34" charset="0"/>
                <a:cs typeface="Tahoma" pitchFamily="34" charset="0"/>
              </a:rPr>
              <a:t>верхние</a:t>
            </a:r>
            <a:r>
              <a:rPr lang="ru-RU" sz="3100" dirty="0" smtClean="0">
                <a:solidFill>
                  <a:schemeClr val="tx1"/>
                </a:solidFill>
                <a:latin typeface="Tahoma" pitchFamily="34" charset="0"/>
                <a:ea typeface="Tahoma" pitchFamily="34" charset="0"/>
                <a:cs typeface="Tahoma" pitchFamily="34" charset="0"/>
              </a:rPr>
              <a:t> (они возникают прямо в небе) или миражи дальнего видения;</a:t>
            </a:r>
            <a:br>
              <a:rPr lang="ru-RU" sz="3100" dirty="0" smtClean="0">
                <a:solidFill>
                  <a:schemeClr val="tx1"/>
                </a:solidFill>
                <a:latin typeface="Tahoma" pitchFamily="34" charset="0"/>
                <a:ea typeface="Tahoma" pitchFamily="34" charset="0"/>
                <a:cs typeface="Tahoma" pitchFamily="34" charset="0"/>
              </a:rPr>
            </a:br>
            <a:r>
              <a:rPr lang="ru-RU" sz="3100" dirty="0" smtClean="0">
                <a:solidFill>
                  <a:schemeClr val="tx1"/>
                </a:solidFill>
                <a:latin typeface="Tahoma" pitchFamily="34" charset="0"/>
                <a:ea typeface="Tahoma" pitchFamily="34" charset="0"/>
                <a:cs typeface="Tahoma" pitchFamily="34" charset="0"/>
              </a:rPr>
              <a:t>- </a:t>
            </a:r>
            <a:r>
              <a:rPr lang="ru-RU" sz="3100" i="1" dirty="0" smtClean="0">
                <a:solidFill>
                  <a:schemeClr val="tx1"/>
                </a:solidFill>
                <a:latin typeface="Tahoma" pitchFamily="34" charset="0"/>
                <a:ea typeface="Tahoma" pitchFamily="34" charset="0"/>
                <a:cs typeface="Tahoma" pitchFamily="34" charset="0"/>
              </a:rPr>
              <a:t>боковые</a:t>
            </a:r>
            <a:r>
              <a:rPr lang="ru-RU" sz="3100" dirty="0" smtClean="0">
                <a:solidFill>
                  <a:schemeClr val="tx1"/>
                </a:solidFill>
                <a:latin typeface="Tahoma" pitchFamily="34" charset="0"/>
                <a:ea typeface="Tahoma" pitchFamily="34" charset="0"/>
                <a:cs typeface="Tahoma" pitchFamily="34" charset="0"/>
              </a:rPr>
              <a:t> миражи.</a:t>
            </a:r>
            <a:br>
              <a:rPr lang="ru-RU" sz="3100" dirty="0" smtClean="0">
                <a:solidFill>
                  <a:schemeClr val="tx1"/>
                </a:solidFill>
                <a:latin typeface="Tahoma" pitchFamily="34" charset="0"/>
                <a:ea typeface="Tahoma" pitchFamily="34" charset="0"/>
                <a:cs typeface="Tahoma" pitchFamily="34" charset="0"/>
              </a:rPr>
            </a:br>
            <a:r>
              <a:rPr lang="ru-RU" sz="3100" dirty="0" smtClean="0">
                <a:solidFill>
                  <a:schemeClr val="tx1"/>
                </a:solidFill>
                <a:latin typeface="Tahoma" pitchFamily="34" charset="0"/>
                <a:ea typeface="Tahoma" pitchFamily="34" charset="0"/>
                <a:cs typeface="Tahoma" pitchFamily="34" charset="0"/>
              </a:rPr>
              <a:t>   Более сложный вид миража называется "</a:t>
            </a:r>
            <a:r>
              <a:rPr lang="ru-RU" sz="3100" i="1" dirty="0" smtClean="0">
                <a:solidFill>
                  <a:schemeClr val="tx1"/>
                </a:solidFill>
                <a:latin typeface="Tahoma" pitchFamily="34" charset="0"/>
                <a:ea typeface="Tahoma" pitchFamily="34" charset="0"/>
                <a:cs typeface="Tahoma" pitchFamily="34" charset="0"/>
              </a:rPr>
              <a:t>Фата-Моргана</a:t>
            </a:r>
            <a:r>
              <a:rPr lang="ru-RU" sz="3100" dirty="0" smtClean="0">
                <a:solidFill>
                  <a:schemeClr val="tx1"/>
                </a:solidFill>
                <a:latin typeface="Tahoma" pitchFamily="34" charset="0"/>
                <a:ea typeface="Tahoma" pitchFamily="34" charset="0"/>
                <a:cs typeface="Tahoma" pitchFamily="34" charset="0"/>
              </a:rPr>
              <a:t>". Объяснений ему пока не найдено. </a:t>
            </a:r>
            <a:br>
              <a:rPr lang="ru-RU" sz="3100" dirty="0" smtClean="0">
                <a:solidFill>
                  <a:schemeClr val="tx1"/>
                </a:solidFill>
                <a:latin typeface="Tahoma" pitchFamily="34" charset="0"/>
                <a:ea typeface="Tahoma" pitchFamily="34" charset="0"/>
                <a:cs typeface="Tahoma" pitchFamily="34" charset="0"/>
              </a:rPr>
            </a:br>
            <a:r>
              <a:rPr lang="ru-RU" sz="3100" dirty="0" smtClean="0">
                <a:solidFill>
                  <a:schemeClr val="tx1"/>
                </a:solidFill>
                <a:latin typeface="Tahoma" pitchFamily="34" charset="0"/>
                <a:ea typeface="Tahoma" pitchFamily="34" charset="0"/>
                <a:cs typeface="Tahoma" pitchFamily="34" charset="0"/>
              </a:rPr>
              <a:t>     К разновидности миражей принято относить :</a:t>
            </a:r>
            <a:br>
              <a:rPr lang="ru-RU" sz="3100" dirty="0" smtClean="0">
                <a:solidFill>
                  <a:schemeClr val="tx1"/>
                </a:solidFill>
                <a:latin typeface="Tahoma" pitchFamily="34" charset="0"/>
                <a:ea typeface="Tahoma" pitchFamily="34" charset="0"/>
                <a:cs typeface="Tahoma" pitchFamily="34" charset="0"/>
              </a:rPr>
            </a:br>
            <a:r>
              <a:rPr lang="ru-RU" sz="3100" dirty="0" smtClean="0">
                <a:solidFill>
                  <a:schemeClr val="tx1"/>
                </a:solidFill>
                <a:latin typeface="Tahoma" pitchFamily="34" charset="0"/>
                <a:ea typeface="Tahoma" pitchFamily="34" charset="0"/>
                <a:cs typeface="Tahoma" pitchFamily="34" charset="0"/>
              </a:rPr>
              <a:t>- полярное сияние, </a:t>
            </a:r>
            <a:br>
              <a:rPr lang="ru-RU" sz="3100" dirty="0" smtClean="0">
                <a:solidFill>
                  <a:schemeClr val="tx1"/>
                </a:solidFill>
                <a:latin typeface="Tahoma" pitchFamily="34" charset="0"/>
                <a:ea typeface="Tahoma" pitchFamily="34" charset="0"/>
                <a:cs typeface="Tahoma" pitchFamily="34" charset="0"/>
              </a:rPr>
            </a:br>
            <a:r>
              <a:rPr lang="ru-RU" sz="3100" dirty="0" smtClean="0">
                <a:solidFill>
                  <a:schemeClr val="tx1"/>
                </a:solidFill>
                <a:latin typeface="Tahoma" pitchFamily="34" charset="0"/>
                <a:ea typeface="Tahoma" pitchFamily="34" charset="0"/>
                <a:cs typeface="Tahoma" pitchFamily="34" charset="0"/>
              </a:rPr>
              <a:t>-миражи-оборотни, </a:t>
            </a:r>
            <a:br>
              <a:rPr lang="ru-RU" sz="3100" dirty="0" smtClean="0">
                <a:solidFill>
                  <a:schemeClr val="tx1"/>
                </a:solidFill>
                <a:latin typeface="Tahoma" pitchFamily="34" charset="0"/>
                <a:ea typeface="Tahoma" pitchFamily="34" charset="0"/>
                <a:cs typeface="Tahoma" pitchFamily="34" charset="0"/>
              </a:rPr>
            </a:br>
            <a:r>
              <a:rPr lang="ru-RU" sz="3100" dirty="0" smtClean="0">
                <a:solidFill>
                  <a:schemeClr val="tx1"/>
                </a:solidFill>
                <a:latin typeface="Tahoma" pitchFamily="34" charset="0"/>
                <a:ea typeface="Tahoma" pitchFamily="34" charset="0"/>
                <a:cs typeface="Tahoma" pitchFamily="34" charset="0"/>
              </a:rPr>
              <a:t>-"Летучих Голландцев".</a:t>
            </a:r>
            <a:r>
              <a:rPr lang="ru-RU" dirty="0" smtClean="0">
                <a:solidFill>
                  <a:schemeClr val="tx1"/>
                </a:solidFill>
                <a:latin typeface="Tahoma" pitchFamily="34" charset="0"/>
                <a:ea typeface="Tahoma" pitchFamily="34" charset="0"/>
                <a:cs typeface="Tahoma" pitchFamily="34" charset="0"/>
              </a:rPr>
              <a:t/>
            </a:r>
            <a:br>
              <a:rPr lang="ru-RU" dirty="0" smtClean="0">
                <a:solidFill>
                  <a:schemeClr val="tx1"/>
                </a:solidFill>
                <a:latin typeface="Tahoma" pitchFamily="34" charset="0"/>
                <a:ea typeface="Tahoma" pitchFamily="34" charset="0"/>
                <a:cs typeface="Tahoma" pitchFamily="34" charset="0"/>
              </a:rPr>
            </a:br>
            <a:endParaRPr lang="ru-RU"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600</TotalTime>
  <Words>1779</Words>
  <Application>Microsoft Office PowerPoint</Application>
  <PresentationFormat>Экран (4:3)</PresentationFormat>
  <Paragraphs>60</Paragraphs>
  <Slides>59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59</vt:i4>
      </vt:variant>
    </vt:vector>
  </HeadingPairs>
  <TitlesOfParts>
    <vt:vector size="67" baseType="lpstr">
      <vt:lpstr>Arial</vt:lpstr>
      <vt:lpstr>Century Gothic</vt:lpstr>
      <vt:lpstr>Wingdings 2</vt:lpstr>
      <vt:lpstr>Verdana</vt:lpstr>
      <vt:lpstr>Calibri</vt:lpstr>
      <vt:lpstr>Tahoma</vt:lpstr>
      <vt:lpstr>Times New Roman</vt:lpstr>
      <vt:lpstr>Яркая</vt:lpstr>
      <vt:lpstr>МИРАЖИ</vt:lpstr>
      <vt:lpstr>Содержание  работы: 1.Введение. 2. Цель и задачи  работы. 3. Атмосферные миражи - нижние озёрные миражи - верхние миражи ( миражи  дальнего видения)  - боковые миражи - Фата- Моргана - миражи – призраки - полярное сияние 4. Истории о миражах… 5. Заключение. 6. Источники использованных материалов</vt:lpstr>
      <vt:lpstr>Древние египтяне верили, что мираж - это призрак страны, которой больше нет на свете. Легенда говорит о том, что у каждого места на Земле есть своя душа. Наблюдаемые в пустынях миражи объясняются тем, что горячий воздух действует подобно зеркалу. Явление это довольно частое - так, в Сахаре ежегодно наблюдается около 160 тысяч миражей: они бывают стабильными и блуждающими, вертикальными и горизонтальными. </vt:lpstr>
      <vt:lpstr> 8 мая 2006 года тысячи туристов и местных жителей наблюдали мираж, который длился в течение четырех часов в  Penglai  у восточного побережья Китая в воскресенье. Туманы создали изображение города, с современными высотными зданиями, широкими городскими улицами и шумными автомобилями. В городе Penglai два дня лил дождь прежде, чем произошло это редкое погодное явление.  </vt:lpstr>
      <vt:lpstr>Слайд 5</vt:lpstr>
      <vt:lpstr>Цель работы :   Узнать побольше о таком  удивительном и таинственном  атмосферном  явлении  как  мираж.  Задачи:   1. Выяснить причину появления  миражей. 2.  Узнать , какие  разновидности  миражей существуют. 3. Собрать  исторические сведения  о миражах, описания  этого явления  очевидцами.</vt:lpstr>
      <vt:lpstr>Изучать миражи практически невозможно, так как они не появляются по заказу и всегда оригинальны и непредсказуемы. Как утверждают ученые, атмосфера представляет собой, как бы слоеный, воздушный пирог, который состоит из слоев с разной температурой. </vt:lpstr>
      <vt:lpstr>И чем больше перепад температуры, тем сильнее искривляется ход луча света. При этом, словно бы, образуется гигантская, воздушная линза, которая все время движется. Кроме того, наблюдаемый объект и сам человек находятся внутри этой воздушной линзы. Поэтому наблюдатель и видит изображение искаженным. Чем сложнее форма атмосферных линз, тем причудливее мираж. </vt:lpstr>
      <vt:lpstr> Атмосферные миражи делятся на три класса:  - нижние или озерные;  - верхние (они возникают прямо в небе) или миражи дальнего видения; - боковые миражи.    Более сложный вид миража называется "Фата-Моргана". Объяснений ему пока не найдено.       К разновидности миражей принято относить : - полярное сияние,  -миражи-оборотни,  -"Летучих Голландцев". </vt:lpstr>
      <vt:lpstr>         Нижний (озерный) мираж Нижние миражи весьма обычны. Например, вода, наблюдаемая на песке в пустыне или на горячем асфальте, является миражом неба над горячим песком или асфальтом. Приземление самолета в фильмах или автомобильные гонки по телевиденью часто снимают очень близко к поверхности горячего асфальта. Тогда ниже автомобиля или самолета вы можете видеть их зеркальное изображение (нижний мираж), а также мираж неба. </vt:lpstr>
      <vt:lpstr>Слайд 11</vt:lpstr>
      <vt:lpstr> По такому же принципу, если вы смотрите на объект, например, вдоль стены, нагретой солнцем, то вы можете почти всегда увидеть мираж объекта рядом со стеной.  Если в жаркий летний день встать на железнодорожное полотно или холмик над ним, когда солнце находится немного сбоку или сбоку и чуть впереди железнодорожного пути, то можно разглядеть, как рельсы в двух-трех километрах от нас как будто погружаются в искрящееся озеро, словно пути залило наводнением. </vt:lpstr>
      <vt:lpstr>Попробуем приблизиться к "озеру" - оно отодвинется, и сколько бы мы ни шли по направлению к нему, оно неизменно будет находиться в 2-3 километрах от нас.  Такие "озерные" миражи доводили до отчаяния путников пустыни, изнывавших от зноя и жажды. Они видели также в 2-3 километрах вожделенную воду, брели к ней из последних сил, но вода отступала, а потом точно растворялась в воздухе.</vt:lpstr>
      <vt:lpstr>Слайд 14</vt:lpstr>
      <vt:lpstr>Слайд 15</vt:lpstr>
      <vt:lpstr>Слайд 16</vt:lpstr>
      <vt:lpstr>Слайд 17</vt:lpstr>
      <vt:lpstr>Верхние миражи  (миражи  дальнего    видения) Этот вид миражей по своему происхождению не сложнее "озерных", но разнообразнее. Их принято называть "миражами дальнего видения". Жители Лазурного берега Франции ясным утром не раз видели, как на горизонте Средиземного моря, где вода сливается с небом, из моря поднимается цепочка Корсиканских гор, до которой от Лазурного берега примерно двести километров. </vt:lpstr>
      <vt:lpstr>В том же случае, если дело происходит в самой пустыне, поверхность которой и прилегающие слои воздуха раскалены солнцем, наверху давление воздуха может оказаться большим, лучи станут загибаться в другую сторону. И тогда уже любопытные явления будут происходить с теми лучами, которые должны были, отразившись от предмета, сразу уткнуться в землю. Hо нет, они будут заворачивать кверху и, пройдя перигей где-то возле самой поверхности, уйдут в него.  </vt:lpstr>
      <vt:lpstr>В "Метеорологии" Аристотеля приведен характерный пример: жители Сиракуз видели иногда в течение нескольких часов берег континентальной Италии, хотя до него 150 км. Подобные явления также вызваны перераспределением теплых и холодных слоев воздуха. по направлению последнего отрезка пути светового луча. </vt:lpstr>
      <vt:lpstr>Слайд 21</vt:lpstr>
      <vt:lpstr>Слайд 22</vt:lpstr>
      <vt:lpstr>Слайд 23</vt:lpstr>
      <vt:lpstr>Слайд 24</vt:lpstr>
      <vt:lpstr>Слайд 25</vt:lpstr>
      <vt:lpstr>                  Боковые миражи Этот вид миражей может возникнуть в тех случаях, когда слои воздуха одинаковой плотности располагаются в атмосфере не горизонтально, как обычно, а наклонно или даже вертикально. Такие условия создаются летом, утром вскоре после восхода Солнца у скалистых берегов моря или озера, когда берег уже освещен Солнцем, а поверхность воды и воздух над ней еще холодные. </vt:lpstr>
      <vt:lpstr> Боковые миражи неоднократно наблюдались на Женевском озере. Видели лодку, которая приближалась к берегу, а рядом с нею в точности такая же лодка удалялась от берега. Боковой мираж может появиться у каменной стены дома, нагретой Солнцем, и даже сбоку от нагретой печи.</vt:lpstr>
      <vt:lpstr>Слайд 28</vt:lpstr>
      <vt:lpstr>                   Фата-Моргана Фата-Моргана – сложное оптическое явление в атмосфере, состоящее из нескольких форм миражей, при котором отдаленные предметы видны многократно и с разнообразными искажениями. Фата-Моргана возникает, когда в нижних слоях атмосферы образуется несколько чередующихся слоев воздуха различной плотности, способных давать зеркальные отражения.</vt:lpstr>
      <vt:lpstr>В результате отражения, а также и преломления лучей реально существующие предметы дают на горизонте или над ним по нескольку искаженных изображений, частично налагающихся друг на друга и быстро меняющихся во времени, что и создает причудливую картину Фата-Моргана. </vt:lpstr>
      <vt:lpstr>Слайд 31</vt:lpstr>
      <vt:lpstr>Свое название мираж получил в честь сказочной героини Фаты Морганы или, в переводе с итальянского, феи Морганы. Говорят, что она сводная сестра короля Артура, отвергнутая возлюбленная Ланцелота, поселилась от огорчения на дне моря, в хрустальном дворце, и с тех пор обманывает мореплавателей призрачными видениями. </vt:lpstr>
      <vt:lpstr>3 апреля 1900 года защитники крепости Блумфонтейн , в Англии, увидели в небе боевые порядки британской армии, притом так четко, что можно было различить пуговицы на красных мундирах офицеров. Это было воспринято как дурное предзнаменование. Через два дня крепость сдалась. </vt:lpstr>
      <vt:lpstr>В 1902 году Роберт Вуд, американский ученый, не без основания заслуживший прозвище "чародей физической лаборатории", сфотографировал двух мальчиков, мирно бредущих по водам Чесапикского залива между яхтами. Причем рост мальчиков на фотографии превышал 3 метра.</vt:lpstr>
      <vt:lpstr>Один человек в 1852 году с расстояния 4 км видел Страстбургскую колокольню на расстоянии, как ему казалось, двух километров. Изображение было гигантским, точно колокольня предстала перед ним увеличенная в 20 раз. </vt:lpstr>
      <vt:lpstr>К фата-морганам можно отнести и многочисленных "летучих голландцев", которых до сих пор видят мореплаватели. В 11 часов утра 10 декабря 1941 года команда британского транспорта "Вендор", находящегося в районе Мальдивских островов, заметила на горизонте горящий корабль. "Вендор" пошел на выручку терпящим бедствие, но через час горящий корабль завалился набок и затонул. </vt:lpstr>
      <vt:lpstr>"Вендор" подошел к предполагаемому месту гибели корабля, но, несмотря на тщательные поиски, не нашел не только никаких обломков, но даже и пятен мазута. В порту назначения, в Индии, командир "Вендора" узнал, что в ту самую минуту, когда его команда наблюдала трагедию, тонул крейсер, атакованный японскими торпедоносцами неподалеку от Цейлона. Расстояние между кораблями на тот момент составляло 900 км. </vt:lpstr>
      <vt:lpstr>Слайд 38</vt:lpstr>
      <vt:lpstr>Слайд 39</vt:lpstr>
      <vt:lpstr>Слайд 40</vt:lpstr>
      <vt:lpstr>Дабы уберечь занесенных в пустыню людей от риска заблудиться и погибнуть от жажды, составляются специальные карты с отметкой мест, где обычно наблюдаются миражи. На этих путеводителях указано, где могут привидеться колодцы, а где – пальмовые рощи и даже горные цепи. Жертвами миражей особенно часто оказываются караваны в пустыне Эрг-эр-Рави на Севере Африки. </vt:lpstr>
      <vt:lpstr>Перед людьми "воочию" на расстоянии 2-3 километров предстают оазисы, до которых в действительности не менее 700 километров. Так, в 360 километрах от оазиса Бир-Ула жертвой миража стал караван, который вел опытный проводник. Погибли 60 человек и 90 верблюдов, следовавших за миражом, увлекшим их на 60 километров в сторону от колодца. </vt:lpstr>
      <vt:lpstr>С давних времен ходит легенда о корабле призраке - Летучем Голландце. Его капитан был осужден за богохульство вечно носиться по морям и океанам, нигде не бросая якорь. Встреча с этим страшным парусником, по убеждению моряков, предвещала кораблекрушение. Многие рассказывали, что они своими собственными глазами видели этот корабль. При этом все рассказы были похожи: Летучий Голландец внезапно появлялся перед кораблями, совершенно безмолвный, плыл прямо на них, не отвечая на сигналы, и затем столь же внезапно исчезал в тумане. </vt:lpstr>
      <vt:lpstr>Слайд 44</vt:lpstr>
      <vt:lpstr>Слайд 45</vt:lpstr>
      <vt:lpstr>Слайд 46</vt:lpstr>
      <vt:lpstr>Слайд 47</vt:lpstr>
      <vt:lpstr> Как возникают полярные сияния в моем возрасте еще сложно понять. В старших классах, когда я познакомлюсь с физикой, я более глубоко изучу этот вопрос, а пока мне понятно, что это чудесное явление напрямую связано с энергией солнца. Возникает и возникнет еще много вопросов, ответ на которые мне предстоит найти. </vt:lpstr>
      <vt:lpstr>Слайд 49</vt:lpstr>
      <vt:lpstr>                     Истории о миражах... Первое же описание миража было сделано древнегреческим историком Диодором Сицилийским:  "В Африке в некоторые сезоны, особенно при полном отсутствии ветра, происходят удивительные вещи... В воздухе появляются изображения различных зверей, неподвижных и движущихся. Звери то бегут от зрителя, то преследуют его. Когда они настигают человека, то словно окутывают его холодным туманом"  </vt:lpstr>
      <vt:lpstr>"...Французский колониальный отряд пересекал алжирскую пустыню. Впереди, километрах в шести от него, шла гуськом стая фламинго. Но когда птицы пересекли границу миража, ноги у них вытянулись и сдвоились, вместо двух у каждой стало по четыре. Ни дать, ни взять - арабский всадник в белом одеянии. Командир отряда, встревожившись, послал разведчика проверить, что за люди в пустыне. </vt:lpstr>
      <vt:lpstr>Когда солдат сам проник в зону искривления солнечных лучей, он, конечно, разобрался, с кем имеет дело. Но... вот же он нагнал страху на своих товарищей! Ноги его лошади стали такими длинными, что казалось, он сидит на фантастическом чудовище.  Впрочем, такой мираж объясняется элементарно. Изображение птиц и всадника приподнялось над горизонтом в результате рефракции."(Типичный мираж второго класса. Вытянутые же ноги - эффект границы миража.)   </vt:lpstr>
      <vt:lpstr>Вот какую страну увидел и описал художник В. Переплетчиков, побывавший на Новой Земле в 1913 году: “Густо повалил из пароходной трубы черный дым, заработал пароходный винт. Становище, горы быстро уменьшались в размерах на наших глазах. На безоблачном небе сияло Солнце. Мы выходили в море. Качки нет, чуть плещет зеленовато-синяя волна. С одной стороны беспредельность воды и неба, с другой - цепи береговых гор. Все они покрыты снегом.  </vt:lpstr>
      <vt:lpstr>Берег уходит мыском в море, но кончается какой-то странной фигурой, как будто берег обломился и висит в воздухе. У дальнего берега плавают какие-то странные белые фигуры, а там, где расстилается беспредельный океан, - там тоже плавают какие-то фантастические предметы: громадный белый гриб на тоненькой ножке, что-то похожее на судно, но не судно, что-то похожее на горы, но не горы, киты - не киты...”  </vt:lpstr>
      <vt:lpstr>"В 1878 г . в Северной Америке во время войны с индейцами из форта "Авраам Линкольн" вышел отряд карателей. Спустя несколько часов охрана форта с ужасом увидела своих товарищей марширующими по небу. Караул не сомневался, что карательный отряд погиб и на небе - души умерших. Через несколько дней отряд действительно был уничтожен индейцами..." </vt:lpstr>
      <vt:lpstr>Солдаты, оставшиеся в форте "Авраам Линкольн", видели обыкновенный мираж. Фантастические, непонятные картины миражей в прошлом воспринимались как своеобразные предзнаменования трагических событий и порождали страх перед неизвестным. Люди верили, что миражи-дело духов воздуха, что они - воздушные призраки. А когда появлялась какая-то особенно красивая картина миража, многие считали, что видят "небесный рай"...  </vt:lpstr>
      <vt:lpstr>Слайд 57</vt:lpstr>
      <vt:lpstr>Заключение. </vt:lpstr>
      <vt:lpstr>    Источники использованных      материалов: 1. http://prikol.i.ua/view/145514/ 2.http://otvet.mail.ru/question/18017545/ 3. http://optika8.narod.ru/History.htm  4.http://chudinov.ru/oshibki/4/ 5. http://chudinov.ru/oshibki/4/ 6.http://www.genon.ru/GetAnswer.aspx?qid=a2152e51-d75b-4e5c-98a0-9e6deb8ce8aa6. 7http://www.log-in.ru/articles/486/ 8. http://science.mir-x.ru/article_read.asp?id=1826 9. http://slovari.yandex.ru/dict/bse/article/00048/39300.htm 10. http://otvetin.ru/another/2224-chto-takoe-mirazh.html 11. http://www.yugzone.ru/articles/240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МИРАЖИ</dc:title>
  <dc:creator>Хуснутдинова Рамиля</dc:creator>
  <cp:lastModifiedBy>Хуснутдинова Рамиля</cp:lastModifiedBy>
  <cp:revision>61</cp:revision>
  <dcterms:created xsi:type="dcterms:W3CDTF">2010-01-21T10:31:55Z</dcterms:created>
  <dcterms:modified xsi:type="dcterms:W3CDTF">2011-03-31T13:21:45Z</dcterms:modified>
</cp:coreProperties>
</file>