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7" r:id="rId14"/>
    <p:sldId id="278" r:id="rId15"/>
    <p:sldId id="279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40" autoAdjust="0"/>
    <p:restoredTop sz="94660"/>
  </p:normalViewPr>
  <p:slideViewPr>
    <p:cSldViewPr>
      <p:cViewPr varScale="1">
        <p:scale>
          <a:sx n="103" d="100"/>
          <a:sy n="103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563196"/>
            <a:ext cx="5603514" cy="150810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Задание  </a:t>
            </a:r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В2. </a:t>
            </a:r>
            <a:r>
              <a:rPr lang="ru-RU" sz="44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Словосочетание</a:t>
            </a:r>
            <a:endParaRPr lang="ru-RU" sz="44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329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260648"/>
            <a:ext cx="5357850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Давайте разберёмся!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285860"/>
            <a:ext cx="7000924" cy="521497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2143116"/>
            <a:ext cx="2361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Энергию   души</a:t>
            </a:r>
            <a:endParaRPr lang="ru-RU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3071810"/>
            <a:ext cx="900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Находим главное слово и ставим над ним крестик.</a:t>
            </a:r>
          </a:p>
          <a:p>
            <a:endParaRPr lang="ru-RU" dirty="0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3786182" y="2000240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3786182" y="2000240"/>
            <a:ext cx="285752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Arc 13"/>
          <p:cNvSpPr>
            <a:spLocks/>
          </p:cNvSpPr>
          <p:nvPr/>
        </p:nvSpPr>
        <p:spPr bwMode="auto">
          <a:xfrm rot="5574468" flipH="1" flipV="1">
            <a:off x="4464879" y="1471170"/>
            <a:ext cx="517542" cy="1284229"/>
          </a:xfrm>
          <a:custGeom>
            <a:avLst/>
            <a:gdLst>
              <a:gd name="T0" fmla="*/ 2147483647 w 21600"/>
              <a:gd name="T1" fmla="*/ 0 h 42234"/>
              <a:gd name="T2" fmla="*/ 2147483647 w 21600"/>
              <a:gd name="T3" fmla="*/ 2147483647 h 42234"/>
              <a:gd name="T4" fmla="*/ 0 w 21600"/>
              <a:gd name="T5" fmla="*/ 2147483647 h 42234"/>
              <a:gd name="T6" fmla="*/ 0 60000 65536"/>
              <a:gd name="T7" fmla="*/ 0 60000 65536"/>
              <a:gd name="T8" fmla="*/ 0 60000 65536"/>
              <a:gd name="T9" fmla="*/ 0 w 21600"/>
              <a:gd name="T10" fmla="*/ 0 h 42234"/>
              <a:gd name="T11" fmla="*/ 21600 w 21600"/>
              <a:gd name="T12" fmla="*/ 42234 h 42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234" fill="none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</a:path>
              <a:path w="21600" h="42234" stroke="0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  <a:lnTo>
                  <a:pt x="0" y="21562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 type="none" w="lg" len="sm"/>
            <a:tailEnd type="arrow" w="lg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71472" y="3500438"/>
            <a:ext cx="6452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Задаём вопрос от главного слова к зависимому.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7686" y="150017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Чего?</a:t>
            </a:r>
            <a:endParaRPr lang="ru-RU" b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3929066"/>
            <a:ext cx="632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3.Определяем,какой частью речи является зависимое слово.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5144298" y="2642388"/>
            <a:ext cx="285752" cy="1588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43372" y="271462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Существительное</a:t>
            </a:r>
            <a:endParaRPr lang="ru-RU" b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472" y="4643446"/>
            <a:ext cx="67866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Выполним проверку: изменим главное слово: 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энергии (чего?) души, энергией (чего?) души. Зависимое слово не изменилось.                                              Значит, это не согласование.  Посмотрим на вопрос и часть речи, которой выражено зависимое слово.                                                  По всем признакам –это управление.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/>
      <p:bldP spid="13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260648"/>
            <a:ext cx="7858180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Формулировка задания </a:t>
            </a:r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ГИА: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357298"/>
            <a:ext cx="6858048" cy="521497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 r="11"/>
          <a:stretch>
            <a:fillRect/>
          </a:stretch>
        </p:blipFill>
        <p:spPr bwMode="auto">
          <a:xfrm>
            <a:off x="704850" y="1500175"/>
            <a:ext cx="6438918" cy="1357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/>
          <a:srcRect b="5"/>
          <a:stretch>
            <a:fillRect/>
          </a:stretch>
        </p:blipFill>
        <p:spPr bwMode="auto">
          <a:xfrm>
            <a:off x="714347" y="2714620"/>
            <a:ext cx="6357983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642909" y="3714752"/>
            <a:ext cx="6429421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14348" y="4929198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Замените словосочетание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 усердием рыхлить»,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построенное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основе управления, синонимичным  словосочетание со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связью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примыкание.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Напишите получившееся словосочетание.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28662" y="2786058"/>
            <a:ext cx="578647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71538" y="3857628"/>
            <a:ext cx="578647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000100" y="4929198"/>
            <a:ext cx="578647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0496" y="260648"/>
            <a:ext cx="4714908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Способ действия: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000108"/>
            <a:ext cx="8286808" cy="564360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1.Запиши предложенное словосочетание.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Найди главное слово.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Его не трогай (не изменяй!).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Прочитай задание, обратив внимание на способ связи, который от тебя требуется. В данном случае- это УПРАВЛЕНИЕ.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Вспомни особенности этого способа подчинительной связи: от главного к зависимому задаётся падежный вопрос и зависимое слово существительное или местоимение.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Преобразуй зависимое слово в существительное.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Добавь (если нужно) предлог.</a:t>
            </a: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 r="11"/>
          <a:stretch>
            <a:fillRect/>
          </a:stretch>
        </p:blipFill>
        <p:spPr bwMode="auto">
          <a:xfrm>
            <a:off x="857224" y="1142985"/>
            <a:ext cx="7715304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472" y="571501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деревянный столик</a:t>
            </a:r>
            <a:endParaRPr lang="ru-RU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2357422" y="5572140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2357422" y="5572140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714744" y="4786322"/>
            <a:ext cx="1318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Чего?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Чему?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Что?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Чем?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О чём?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786050" y="514351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столик</a:t>
            </a:r>
            <a:endParaRPr lang="ru-RU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>
            <a:off x="3143240" y="5000636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3143240" y="5000636"/>
            <a:ext cx="214314" cy="18859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143504" y="4786322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дерева</a:t>
            </a:r>
          </a:p>
          <a:p>
            <a:r>
              <a:rPr lang="ru-RU" dirty="0" smtClean="0"/>
              <a:t>дереву</a:t>
            </a:r>
          </a:p>
          <a:p>
            <a:r>
              <a:rPr lang="ru-RU" dirty="0" smtClean="0"/>
              <a:t>дерево</a:t>
            </a:r>
          </a:p>
          <a:p>
            <a:r>
              <a:rPr lang="ru-RU" dirty="0" smtClean="0"/>
              <a:t>деревом</a:t>
            </a:r>
          </a:p>
          <a:p>
            <a:r>
              <a:rPr lang="ru-RU" dirty="0" smtClean="0"/>
              <a:t>о дереве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714876" y="47863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из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472" y="6143644"/>
            <a:ext cx="574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8. Запиши полученный ответ в бланк: </a:t>
            </a:r>
            <a:r>
              <a:rPr lang="ru-RU" b="1" dirty="0" smtClean="0">
                <a:solidFill>
                  <a:srgbClr val="C00000"/>
                </a:solidFill>
              </a:rPr>
              <a:t>столик из дерева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0496" y="260648"/>
            <a:ext cx="4714908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Способ действия: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000108"/>
            <a:ext cx="8286808" cy="564360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1.Запиши предложенное словосочетание.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Найди главное слово.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Его не трогай (не изменяй!).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Прочитай задание, обратив внимание на способ связи, который от тебя требуется. В данном случае- это согласование.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Вспомни особенности этого способа подчинительной связи: от главного к зависимому задаётся вопрос «какой», «чей» и зависимое слово согласуется с главным в роде, числе. падеже.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Преобразуй зависимое слово в прилагательное.</a:t>
            </a: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78632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доме родителей</a:t>
            </a:r>
            <a:endParaRPr lang="ru-RU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1071538" y="4643446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1071538" y="4643446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429256" y="4572008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каком?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чьём?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357686" y="485776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доме</a:t>
            </a:r>
            <a:endParaRPr lang="ru-RU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>
            <a:off x="4786314" y="4643446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4786314" y="4714884"/>
            <a:ext cx="214314" cy="18859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715140" y="485776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родительском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71472" y="5929330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8. Запиши полученный ответ в бланк: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родительский дом</a:t>
            </a:r>
            <a:endParaRPr lang="ru-RU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" name="Рисунок 14"/>
          <p:cNvPicPr/>
          <p:nvPr/>
        </p:nvPicPr>
        <p:blipFill>
          <a:blip r:embed="rId2"/>
          <a:srcRect b="5"/>
          <a:stretch>
            <a:fillRect/>
          </a:stretch>
        </p:blipFill>
        <p:spPr bwMode="auto">
          <a:xfrm>
            <a:off x="714347" y="1071546"/>
            <a:ext cx="800105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571472" y="5286388"/>
            <a:ext cx="7757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Измени главное слово (падеж или число) и понаблюдай за зависимым: дом родительский, дома родительского.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0496" y="260648"/>
            <a:ext cx="4714908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Способ действия: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85720" y="928670"/>
            <a:ext cx="8286808" cy="571504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1.Запиши предложенное словосочетание.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Найди главное слово.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Его не трогай (не изменяй!).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Прочитай задание, обратив внимание на способ связи, который от тебя требуется. В данном случае- это УПРАВЛЕНИЕ.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Вспомни особенности этого способа подчинительной связи: от главного к зависимому задаётся падежный вопрос и зависимое слово существительное или местоимение.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Преобразуй зависимое слово в существительное.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Добавь (если нужно) предлог.</a:t>
            </a: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71501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временно исчезла</a:t>
            </a:r>
            <a:endParaRPr lang="ru-RU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2071670" y="5572140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2071670" y="5572140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714744" y="4786322"/>
            <a:ext cx="1318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Чего?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Чему?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Что?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Чем?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О чём?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643174" y="514351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исчезла</a:t>
            </a:r>
            <a:endParaRPr lang="ru-RU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>
            <a:off x="3143240" y="5000636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3143240" y="5000636"/>
            <a:ext cx="214314" cy="18859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143504" y="4786322"/>
            <a:ext cx="1571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времени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времени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время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временем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  времени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4876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со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472" y="6143644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8. Запиши полученный ответ в бланк: 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исчезла со временем</a:t>
            </a:r>
            <a:endParaRPr lang="ru-RU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" name="Рисунок 14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42909" y="928670"/>
            <a:ext cx="7858181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0496" y="260648"/>
            <a:ext cx="4714908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Способ действия: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000108"/>
            <a:ext cx="8286808" cy="564360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1.Запиши предложенное словосочетание.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Найди главное слово.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Его не трогай (не изменяй!).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Прочитай задание, обратив внимание на способ связи, который от тебя требуется. В данном случае- это примыкание.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Вспомни особенности этого способа подчинительной связи:  зависимое слово –наречие, деепричастие, инфинитив.</a:t>
            </a: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78632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усердием рыхлить</a:t>
            </a:r>
            <a:endParaRPr lang="ru-RU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2357422" y="4643446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2357422" y="4643446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143372" y="485776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рыхлить</a:t>
            </a:r>
            <a:endParaRPr lang="ru-RU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>
            <a:off x="4786314" y="4643446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4786314" y="4643446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286380" y="4286256"/>
            <a:ext cx="3214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усердно (наречие)</a:t>
            </a:r>
          </a:p>
          <a:p>
            <a:r>
              <a:rPr lang="ru-RU" dirty="0" err="1" smtClean="0"/>
              <a:t>деепр</a:t>
            </a:r>
            <a:r>
              <a:rPr lang="ru-RU" dirty="0" smtClean="0"/>
              <a:t>. образовать нельзя</a:t>
            </a:r>
          </a:p>
          <a:p>
            <a:r>
              <a:rPr lang="ru-RU" dirty="0" smtClean="0"/>
              <a:t>инфинитив образовать нельзя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71472" y="5500702"/>
            <a:ext cx="7500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Запиши полученный ответ в бланк: </a:t>
            </a:r>
          </a:p>
          <a:p>
            <a:r>
              <a:rPr lang="ru-RU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рыхлить усердно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или 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усердно рыхлить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Оба варианта верные.</a:t>
            </a:r>
            <a:endParaRPr lang="ru-RU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7224" y="1142984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Замените словосочетание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 усердием рыхлить»,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построенное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основе управления, синонимичным  словосочетание со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связью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примыкание.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Напишите получившееся словосочетание.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1" grpId="0"/>
      <p:bldP spid="12" grpId="0" animBg="1"/>
      <p:bldP spid="13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29256" y="260648"/>
            <a:ext cx="3286148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Послесловие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000100" y="1357298"/>
            <a:ext cx="5214974" cy="350046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Теперь ты «вооружён». </a:t>
            </a:r>
          </a:p>
          <a:p>
            <a:pPr>
              <a:lnSpc>
                <a:spcPct val="150000"/>
              </a:lnSpc>
            </a:pPr>
            <a:r>
              <a:rPr lang="ru-RU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 сбавляй оборотов, </a:t>
            </a:r>
          </a:p>
          <a:p>
            <a:pPr>
              <a:lnSpc>
                <a:spcPct val="150000"/>
              </a:lnSpc>
            </a:pPr>
            <a:r>
              <a:rPr lang="ru-RU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закрепи упражнениями                                и тестами.</a:t>
            </a: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 С П Е Х О В !</a:t>
            </a:r>
          </a:p>
        </p:txBody>
      </p:sp>
      <p:pic>
        <p:nvPicPr>
          <p:cNvPr id="6" name="Picture 2" descr="F:\к дистанц\картинки\учител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8282" y="2357430"/>
            <a:ext cx="2945321" cy="292895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00034" y="714356"/>
            <a:ext cx="5643602" cy="378621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Чтобы выполнить это задание необходимо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i="1" u="sng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знать: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особенности словосочетания как языковой единицы,</a:t>
            </a:r>
          </a:p>
          <a:p>
            <a:pPr>
              <a:buFontTx/>
              <a:buChar char="-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виды подчинительной связи в словосочетаниях,</a:t>
            </a:r>
          </a:p>
          <a:p>
            <a:pPr>
              <a:buFontTx/>
              <a:buChar char="-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определение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синонимов;</a:t>
            </a:r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b="1" i="1" u="sng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уметь:</a:t>
            </a:r>
            <a:r>
              <a:rPr lang="en-US" b="1" i="1" u="sng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</a:t>
            </a:r>
            <a:endParaRPr lang="ru-RU" b="1" i="1" u="sng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находить в словосочетании главное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и зависимое слово,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выполнять замену словосочетания  одного вида синонимичным словосочетанием другого вида.</a:t>
            </a:r>
          </a:p>
          <a:p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 descr="F:\к дистанц\картинки\учител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8282" y="2357430"/>
            <a:ext cx="2945321" cy="292895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1802" y="260648"/>
            <a:ext cx="5316622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теории вопроса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285860"/>
            <a:ext cx="6858048" cy="521497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1571612"/>
            <a:ext cx="650085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Словосочетание (сокращённо –СС)  </a:t>
            </a:r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–это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сочетание  двух и более знаменательных  слов, связанных по смыслу   подчинительной связью. </a:t>
            </a: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Поэтому в СС есть главное и зависимое (подчинительное) слово. От главного к зависимому можно задать вопрос:</a:t>
            </a:r>
          </a:p>
          <a:p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какая?</a:t>
            </a:r>
          </a:p>
          <a:p>
            <a:endParaRPr lang="ru-RU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трудная задача, думать быстро</a:t>
            </a:r>
            <a:r>
              <a:rPr lang="ru-RU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чем?</a:t>
            </a:r>
          </a:p>
          <a:p>
            <a:endParaRPr lang="ru-RU" sz="24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справиться с заданием</a:t>
            </a:r>
          </a:p>
          <a:p>
            <a:endParaRPr lang="ru-RU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СС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 выражают законченной мысли и не образуют основу предложения.</a:t>
            </a:r>
          </a:p>
          <a:p>
            <a:endParaRPr lang="ru-RU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Arc 13"/>
          <p:cNvSpPr>
            <a:spLocks/>
          </p:cNvSpPr>
          <p:nvPr/>
        </p:nvSpPr>
        <p:spPr bwMode="auto">
          <a:xfrm rot="5784518" flipH="1" flipV="1">
            <a:off x="2015286" y="3231527"/>
            <a:ext cx="442464" cy="1100340"/>
          </a:xfrm>
          <a:custGeom>
            <a:avLst/>
            <a:gdLst>
              <a:gd name="T0" fmla="*/ 2147483647 w 21600"/>
              <a:gd name="T1" fmla="*/ 0 h 42234"/>
              <a:gd name="T2" fmla="*/ 2147483647 w 21600"/>
              <a:gd name="T3" fmla="*/ 2147483647 h 42234"/>
              <a:gd name="T4" fmla="*/ 0 w 21600"/>
              <a:gd name="T5" fmla="*/ 2147483647 h 42234"/>
              <a:gd name="T6" fmla="*/ 0 60000 65536"/>
              <a:gd name="T7" fmla="*/ 0 60000 65536"/>
              <a:gd name="T8" fmla="*/ 0 60000 65536"/>
              <a:gd name="T9" fmla="*/ 0 w 21600"/>
              <a:gd name="T10" fmla="*/ 0 h 42234"/>
              <a:gd name="T11" fmla="*/ 21600 w 21600"/>
              <a:gd name="T12" fmla="*/ 42234 h 42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234" fill="none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</a:path>
              <a:path w="21600" h="42234" stroke="0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  <a:lnTo>
                  <a:pt x="0" y="21562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 type="arrow" w="lg" len="sm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2857488" y="3571876"/>
            <a:ext cx="228600" cy="2286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 flipV="1">
            <a:off x="2857488" y="3571876"/>
            <a:ext cx="285752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4000496" y="3643314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 flipV="1">
            <a:off x="4000496" y="3643314"/>
            <a:ext cx="214314" cy="142876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Arc 13"/>
          <p:cNvSpPr>
            <a:spLocks/>
          </p:cNvSpPr>
          <p:nvPr/>
        </p:nvSpPr>
        <p:spPr bwMode="auto">
          <a:xfrm rot="5574468" flipH="1" flipV="1">
            <a:off x="5068832" y="3171077"/>
            <a:ext cx="214037" cy="1220131"/>
          </a:xfrm>
          <a:custGeom>
            <a:avLst/>
            <a:gdLst>
              <a:gd name="T0" fmla="*/ 2147483647 w 21600"/>
              <a:gd name="T1" fmla="*/ 0 h 42234"/>
              <a:gd name="T2" fmla="*/ 2147483647 w 21600"/>
              <a:gd name="T3" fmla="*/ 2147483647 h 42234"/>
              <a:gd name="T4" fmla="*/ 0 w 21600"/>
              <a:gd name="T5" fmla="*/ 2147483647 h 42234"/>
              <a:gd name="T6" fmla="*/ 0 60000 65536"/>
              <a:gd name="T7" fmla="*/ 0 60000 65536"/>
              <a:gd name="T8" fmla="*/ 0 60000 65536"/>
              <a:gd name="T9" fmla="*/ 0 w 21600"/>
              <a:gd name="T10" fmla="*/ 0 h 42234"/>
              <a:gd name="T11" fmla="*/ 21600 w 21600"/>
              <a:gd name="T12" fmla="*/ 42234 h 42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234" fill="none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</a:path>
              <a:path w="21600" h="42234" stroke="0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  <a:lnTo>
                  <a:pt x="0" y="21562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 type="none" w="lg" len="sm"/>
            <a:tailEnd type="arrow" w="lg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786314" y="328612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как?</a:t>
            </a:r>
            <a:endParaRPr lang="ru-RU" b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V="1">
            <a:off x="2071670" y="4786322"/>
            <a:ext cx="285752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 flipH="1" flipV="1">
            <a:off x="2071670" y="4786322"/>
            <a:ext cx="214314" cy="21431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rc 13"/>
          <p:cNvSpPr>
            <a:spLocks/>
          </p:cNvSpPr>
          <p:nvPr/>
        </p:nvSpPr>
        <p:spPr bwMode="auto">
          <a:xfrm rot="5574468" flipH="1" flipV="1">
            <a:off x="3116843" y="3944650"/>
            <a:ext cx="431701" cy="1684446"/>
          </a:xfrm>
          <a:custGeom>
            <a:avLst/>
            <a:gdLst>
              <a:gd name="T0" fmla="*/ 2147483647 w 21600"/>
              <a:gd name="T1" fmla="*/ 0 h 42234"/>
              <a:gd name="T2" fmla="*/ 2147483647 w 21600"/>
              <a:gd name="T3" fmla="*/ 2147483647 h 42234"/>
              <a:gd name="T4" fmla="*/ 0 w 21600"/>
              <a:gd name="T5" fmla="*/ 2147483647 h 42234"/>
              <a:gd name="T6" fmla="*/ 0 60000 65536"/>
              <a:gd name="T7" fmla="*/ 0 60000 65536"/>
              <a:gd name="T8" fmla="*/ 0 60000 65536"/>
              <a:gd name="T9" fmla="*/ 0 w 21600"/>
              <a:gd name="T10" fmla="*/ 0 h 42234"/>
              <a:gd name="T11" fmla="*/ 21600 w 21600"/>
              <a:gd name="T12" fmla="*/ 42234 h 42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234" fill="none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</a:path>
              <a:path w="21600" h="42234" stroke="0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  <a:lnTo>
                  <a:pt x="0" y="21562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 type="none" w="lg" len="sm"/>
            <a:tailEnd type="arrow" w="lg" len="med"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260648"/>
            <a:ext cx="7858180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Словосочетаниями не являются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357298"/>
            <a:ext cx="6858048" cy="478634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Подлежащее и сказуемое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потому что они оба – главные (море смеялось),</a:t>
            </a: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однородные члены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предложения, потому что они равноправны (плескалось и смеялось),</a:t>
            </a: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сочетание служебной и знаменательной части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(после уроков- это предлог с существительным, только они –это частица и местоимение),</a:t>
            </a: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неделимые сочетания слов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выполняющие роль одного члена предложения (брат с сестрой, День победы, двадцать второй, более сладкий). 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8643998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Виды словосочетаний по способу связи:</a:t>
            </a:r>
            <a:endParaRPr lang="ru-RU" sz="2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10800000">
            <a:off x="1285852" y="1928802"/>
            <a:ext cx="2357454" cy="571504"/>
          </a:xfrm>
          <a:prstGeom prst="wedgeRoundRectCallout">
            <a:avLst>
              <a:gd name="adj1" fmla="val -72563"/>
              <a:gd name="adj2" fmla="val 229438"/>
              <a:gd name="adj3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Согласование</a:t>
            </a:r>
          </a:p>
          <a:p>
            <a:pPr algn="ctr"/>
            <a:endParaRPr lang="ru-RU" sz="2600" b="1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/>
            <a:endParaRPr lang="ru-RU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10800000">
            <a:off x="3500430" y="2786058"/>
            <a:ext cx="2214578" cy="642942"/>
          </a:xfrm>
          <a:prstGeom prst="wedgeRoundRectCallout">
            <a:avLst>
              <a:gd name="adj1" fmla="val 23017"/>
              <a:gd name="adj2" fmla="val 335271"/>
              <a:gd name="adj3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Управление</a:t>
            </a:r>
          </a:p>
          <a:p>
            <a:pPr algn="ctr"/>
            <a:endParaRPr lang="ru-RU" sz="26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 rot="10800000">
            <a:off x="5572132" y="1857364"/>
            <a:ext cx="2916228" cy="642942"/>
          </a:xfrm>
          <a:prstGeom prst="wedgeRoundRectCallout">
            <a:avLst>
              <a:gd name="adj1" fmla="val 103157"/>
              <a:gd name="adj2" fmla="val 195759"/>
              <a:gd name="adj3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Примыкание</a:t>
            </a:r>
          </a:p>
          <a:p>
            <a:pPr algn="ctr"/>
            <a:endParaRPr lang="ru-RU" sz="26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1026" name="Picture 2" descr="F:\к дистанц\картинки к урокам\учитель и уч-ки за компом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714752"/>
            <a:ext cx="4381504" cy="291917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14942" y="260648"/>
            <a:ext cx="3500462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Согласование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928670"/>
            <a:ext cx="8286808" cy="528641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Согласование –способ связи, при котором 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зависимое слово согласуется с главным, то есть, ставится в том же роде, числе и падеже.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Зависимые слова отвечают на вопросы: какой, который, чей. Согласоваться в роде, числе и падеже могут слова, изменяющиеся по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родам,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числам и падежам: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имена прилагательные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кроме прилагательных в сравнительной и превосходной степени(трудная задача),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местоимения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(но не все) (у нашего друга), </a:t>
            </a:r>
          </a:p>
          <a:p>
            <a:pPr>
              <a:buFontTx/>
              <a:buChar char="-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полные причастия (улыбающимся мальчиком),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порядковые числительные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(к первому уроку),</a:t>
            </a:r>
          </a:p>
          <a:p>
            <a:pPr>
              <a:buFontTx/>
              <a:buChar char="-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количественные числительные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косвенных падежах                   (с тремя товарищами).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Запомни! </a:t>
            </a:r>
            <a:r>
              <a:rPr lang="ru-RU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Имена существительные по родам не изменяются. Поэтому </a:t>
            </a:r>
            <a:r>
              <a:rPr lang="ru-RU" u="sng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 управлении зависимое слово не может быть именем существительным.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ПОМНИ: </a:t>
            </a:r>
            <a:r>
              <a:rPr lang="ru-RU" u="sng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изменить главное слово, то обязательно изменится и зависимое. </a:t>
            </a:r>
            <a:r>
              <a:rPr lang="ru-RU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Например: задача трудная.</a:t>
            </a:r>
          </a:p>
          <a:p>
            <a:r>
              <a:rPr lang="ru-RU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Изменим главное слово: задачу (какую?) трудную, к задаче (какой?) трудной. Видим, что изменилось и зависимое. </a:t>
            </a: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00694" y="260648"/>
            <a:ext cx="3214710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Управление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357298"/>
            <a:ext cx="7929618" cy="464347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Управление – это способ связи, при котором 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главное слово управляет зависимым и ставит его в определённом падеже.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Зависимое слово при управлении отвечает на один из падежных вопросов, кроме именительного: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кого? Чего?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кому? Чему?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кого? Что?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кем? Чем?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ком? О чём?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Зависимыми словами при управлении могут быть  имена существительные и 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части речи в роли существительного, чаще всего местоимения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посмотреть на друга, посмотреть на него, посмотреть на сидящего.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ПОМНИ! </a:t>
            </a:r>
            <a:r>
              <a:rPr lang="ru-RU" u="sng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изменить главное слово, то зависимое </a:t>
            </a:r>
          </a:p>
          <a:p>
            <a:r>
              <a:rPr lang="ru-RU" u="sng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изменится: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посмотрю на него, посмотрел на него, посмотришь на него, посмотрят на него.</a:t>
            </a: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504" y="260648"/>
            <a:ext cx="3571900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Примыкание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357298"/>
            <a:ext cx="6858048" cy="521497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Примыкание –это 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способ подчинительной связи, которая осуществляется только по смыслу.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ПОМНИ! </a:t>
            </a:r>
            <a:r>
              <a:rPr lang="ru-RU" u="sng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 примыкании зависимым может быть только неизменяемое слово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 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наречие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(громко плачет, идти пешком, пиши быстрее, брюки клёш),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инфинитив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по-другому, неопределённая форма глагола (готов помочь, просили спеть),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деепричастие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(работал не переставая, говорил запинаясь),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сравнительная степень прилагательного или наречия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(малыш постарше, подойти ближе),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притяжательные местоимения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отвечающие на вопросы: чей? чья? чьи?, ЕГО, ЕЁ, ИХ (его машина, к её дому, их вещами. </a:t>
            </a:r>
          </a:p>
          <a:p>
            <a:pPr>
              <a:buFontTx/>
              <a:buChar char="-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Но! увидел (кого?) их – это  управление).</a:t>
            </a:r>
          </a:p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260648"/>
            <a:ext cx="5429288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Давайте разберёмся!</a:t>
            </a:r>
            <a:endParaRPr lang="ru-RU" sz="32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000108"/>
            <a:ext cx="6858048" cy="4714908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>
            <a:off x="5143504" y="1785926"/>
            <a:ext cx="214314" cy="142876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H="1" flipV="1">
            <a:off x="5143504" y="1785926"/>
            <a:ext cx="214314" cy="142876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1472" y="3357562"/>
            <a:ext cx="6452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Задаём вопрос от главного слова к зависимому.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Arc 13"/>
          <p:cNvSpPr>
            <a:spLocks/>
          </p:cNvSpPr>
          <p:nvPr/>
        </p:nvSpPr>
        <p:spPr bwMode="auto">
          <a:xfrm rot="5784518" flipH="1" flipV="1">
            <a:off x="4260150" y="1182828"/>
            <a:ext cx="425951" cy="1190908"/>
          </a:xfrm>
          <a:custGeom>
            <a:avLst/>
            <a:gdLst>
              <a:gd name="T0" fmla="*/ 2147483647 w 21600"/>
              <a:gd name="T1" fmla="*/ 0 h 42234"/>
              <a:gd name="T2" fmla="*/ 2147483647 w 21600"/>
              <a:gd name="T3" fmla="*/ 2147483647 h 42234"/>
              <a:gd name="T4" fmla="*/ 0 w 21600"/>
              <a:gd name="T5" fmla="*/ 2147483647 h 42234"/>
              <a:gd name="T6" fmla="*/ 0 60000 65536"/>
              <a:gd name="T7" fmla="*/ 0 60000 65536"/>
              <a:gd name="T8" fmla="*/ 0 60000 65536"/>
              <a:gd name="T9" fmla="*/ 0 w 21600"/>
              <a:gd name="T10" fmla="*/ 0 h 42234"/>
              <a:gd name="T11" fmla="*/ 21600 w 21600"/>
              <a:gd name="T12" fmla="*/ 42234 h 42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234" fill="none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</a:path>
              <a:path w="21600" h="42234" stroke="0" extrusionOk="0">
                <a:moveTo>
                  <a:pt x="1274" y="-1"/>
                </a:moveTo>
                <a:cubicBezTo>
                  <a:pt x="12688" y="674"/>
                  <a:pt x="21600" y="10127"/>
                  <a:pt x="21600" y="21562"/>
                </a:cubicBezTo>
                <a:cubicBezTo>
                  <a:pt x="21600" y="31079"/>
                  <a:pt x="15370" y="39475"/>
                  <a:pt x="6262" y="42234"/>
                </a:cubicBezTo>
                <a:lnTo>
                  <a:pt x="0" y="21562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 type="arrow" w="lg" len="sm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929058" y="121442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Какую?</a:t>
            </a:r>
            <a:endParaRPr lang="ru-RU" b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3714752"/>
            <a:ext cx="632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3.Определяем,какой частью речи является зависимое слово.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3858414" y="2428074"/>
            <a:ext cx="285752" cy="1588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1472" y="4357694"/>
            <a:ext cx="67866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Выполним проверку: изменим главное слово: птицы (какой?)синей, птица (какая?) синяя. Изменилось и зависимое.                                                     Значит, связь – согласование.</a:t>
            </a: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357554" y="2000240"/>
            <a:ext cx="2361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СИНЮЮ  ПТИЦУ</a:t>
            </a:r>
            <a:endParaRPr lang="ru-RU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3174" y="257174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прилагательное</a:t>
            </a:r>
            <a:endParaRPr lang="ru-RU" b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472" y="2928934"/>
            <a:ext cx="900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Находим главное слово и ставим над ним крестик.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1307</Words>
  <Application>Microsoft Office PowerPoint</Application>
  <PresentationFormat>Экран (4:3)</PresentationFormat>
  <Paragraphs>179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user</cp:lastModifiedBy>
  <cp:revision>40</cp:revision>
  <dcterms:created xsi:type="dcterms:W3CDTF">2012-07-31T15:34:20Z</dcterms:created>
  <dcterms:modified xsi:type="dcterms:W3CDTF">2013-04-19T12:34:23Z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235780</vt:lpwstr>
  </property>
  <property fmtid="{D5CDD505-2E9C-101B-9397-08002B2CF9AE}" pid="3" name="NXPowerLiteSettings">
    <vt:lpwstr>F5200358026400</vt:lpwstr>
  </property>
  <property fmtid="{D5CDD505-2E9C-101B-9397-08002B2CF9AE}" pid="4" name="NXPowerLiteVersion">
    <vt:lpwstr>D5.0.8</vt:lpwstr>
  </property>
</Properties>
</file>