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66" r:id="rId10"/>
    <p:sldId id="262" r:id="rId11"/>
    <p:sldId id="263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C0BE"/>
    <a:srgbClr val="3C905C"/>
    <a:srgbClr val="7AC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3" autoAdjust="0"/>
    <p:restoredTop sz="94660"/>
  </p:normalViewPr>
  <p:slideViewPr>
    <p:cSldViewPr>
      <p:cViewPr varScale="1">
        <p:scale>
          <a:sx n="103" d="100"/>
          <a:sy n="103" d="100"/>
        </p:scale>
        <p:origin x="-1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B2E562-DA87-4263-8311-1EA76DFFAE3C}" type="datetimeFigureOut">
              <a:rPr lang="ru-RU" smtClean="0"/>
              <a:pPr/>
              <a:t>07.01.2013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171F15-82DB-41DF-8A82-B156568CCC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4978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171F15-82DB-41DF-8A82-B156568CCC39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07.01.2013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79712" y="2852936"/>
            <a:ext cx="6336704" cy="21852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endParaRPr lang="ru-RU" sz="20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r"/>
            <a:endParaRPr lang="ru-RU" sz="2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r"/>
            <a:endParaRPr lang="ru-RU" sz="20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r"/>
            <a:endParaRPr lang="ru-RU" sz="2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r"/>
            <a:endParaRPr lang="ru-RU" sz="20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r"/>
            <a:r>
              <a:rPr lang="ru-RU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Подготовила Фролова Л.Н.,</a:t>
            </a:r>
          </a:p>
          <a:p>
            <a:pPr algn="r"/>
            <a:r>
              <a:rPr lang="ru-RU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учитель русского языка и литературы</a:t>
            </a:r>
            <a:endParaRPr lang="ru-RU" b="1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07704" y="836712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43608" y="800614"/>
            <a:ext cx="7272808" cy="203132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Презентация </a:t>
            </a:r>
            <a:r>
              <a:rPr lang="ru-RU" sz="28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 уроку по теме </a:t>
            </a:r>
            <a:endParaRPr lang="ru-RU" sz="2800" b="1" dirty="0" smtClean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2800" b="1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ru-RU" sz="35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«</a:t>
            </a:r>
            <a:r>
              <a:rPr lang="ru-RU" sz="35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Путешествие по стране </a:t>
            </a:r>
            <a:endParaRPr lang="ru-RU" sz="3500" b="1" dirty="0" smtClean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ru-RU" sz="35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Звуков </a:t>
            </a:r>
            <a:r>
              <a:rPr lang="ru-RU" sz="35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 Букв»</a:t>
            </a:r>
            <a:endParaRPr lang="ru-RU" sz="3500" b="1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1500166" y="1214422"/>
            <a:ext cx="2214578" cy="4786346"/>
          </a:xfrm>
          <a:prstGeom prst="snip2DiagRect">
            <a:avLst/>
          </a:prstGeom>
          <a:solidFill>
            <a:schemeClr val="accent1">
              <a:alpha val="2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с двумя вырезанными противолежащими углами 6"/>
          <p:cNvSpPr/>
          <p:nvPr/>
        </p:nvSpPr>
        <p:spPr>
          <a:xfrm rot="10800000" flipH="1">
            <a:off x="5000628" y="1214422"/>
            <a:ext cx="2214578" cy="4795870"/>
          </a:xfrm>
          <a:prstGeom prst="snip2DiagRect">
            <a:avLst/>
          </a:prstGeom>
          <a:solidFill>
            <a:schemeClr val="accent1">
              <a:alpha val="2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3042" y="1428736"/>
            <a:ext cx="7286676" cy="5143536"/>
          </a:xfrm>
        </p:spPr>
        <p:txBody>
          <a:bodyPr numCol="2">
            <a:normAutofit fontScale="92500" lnSpcReduction="20000"/>
          </a:bodyPr>
          <a:lstStyle/>
          <a:p>
            <a:r>
              <a:rPr lang="ru-RU" sz="2400" dirty="0" err="1" smtClean="0"/>
              <a:t>от_езд</a:t>
            </a:r>
            <a:endParaRPr lang="ru-RU" sz="2400" dirty="0" smtClean="0"/>
          </a:p>
          <a:p>
            <a:r>
              <a:rPr lang="ru-RU" sz="2400" dirty="0" err="1" smtClean="0"/>
              <a:t>пис_мо</a:t>
            </a:r>
            <a:endParaRPr lang="ru-RU" sz="2400" dirty="0" smtClean="0"/>
          </a:p>
          <a:p>
            <a:r>
              <a:rPr lang="ru-RU" sz="2400" dirty="0" err="1" smtClean="0"/>
              <a:t>почтал_он</a:t>
            </a:r>
            <a:endParaRPr lang="ru-RU" sz="2400" dirty="0" smtClean="0"/>
          </a:p>
          <a:p>
            <a:r>
              <a:rPr lang="ru-RU" sz="2400" dirty="0" err="1" smtClean="0"/>
              <a:t>под_ём</a:t>
            </a:r>
            <a:endParaRPr lang="ru-RU" sz="2400" dirty="0" smtClean="0"/>
          </a:p>
          <a:p>
            <a:r>
              <a:rPr lang="ru-RU" sz="2400" dirty="0" err="1" smtClean="0"/>
              <a:t>боль_шой</a:t>
            </a:r>
            <a:endParaRPr lang="ru-RU" sz="2400" dirty="0" smtClean="0"/>
          </a:p>
          <a:p>
            <a:r>
              <a:rPr lang="ru-RU" sz="2400" dirty="0" err="1" smtClean="0"/>
              <a:t>облач_ность</a:t>
            </a:r>
            <a:endParaRPr lang="ru-RU" sz="2400" dirty="0" smtClean="0"/>
          </a:p>
          <a:p>
            <a:r>
              <a:rPr lang="ru-RU" sz="2400" dirty="0" err="1" smtClean="0"/>
              <a:t>реч_ка</a:t>
            </a:r>
            <a:endParaRPr lang="ru-RU" sz="2400" dirty="0" smtClean="0"/>
          </a:p>
          <a:p>
            <a:r>
              <a:rPr lang="ru-RU" sz="2400" dirty="0" err="1" smtClean="0"/>
              <a:t>об_ясни</a:t>
            </a:r>
            <a:endParaRPr lang="ru-RU" sz="2400" dirty="0" smtClean="0"/>
          </a:p>
          <a:p>
            <a:r>
              <a:rPr lang="ru-RU" sz="2400" dirty="0" err="1" smtClean="0"/>
              <a:t>друз_я</a:t>
            </a:r>
            <a:endParaRPr lang="ru-RU" sz="2400" dirty="0" smtClean="0"/>
          </a:p>
          <a:p>
            <a:r>
              <a:rPr lang="ru-RU" sz="2400" dirty="0" smtClean="0"/>
              <a:t>цел_</a:t>
            </a:r>
          </a:p>
          <a:p>
            <a:r>
              <a:rPr lang="ru-RU" sz="2400" dirty="0" err="1" smtClean="0"/>
              <a:t>в_ётся</a:t>
            </a:r>
            <a:endParaRPr lang="ru-RU" sz="2400" dirty="0" smtClean="0"/>
          </a:p>
          <a:p>
            <a:r>
              <a:rPr lang="ru-RU" sz="2400" dirty="0" err="1" smtClean="0"/>
              <a:t>об_ят</a:t>
            </a:r>
            <a:endParaRPr lang="ru-RU" sz="2400" dirty="0" smtClean="0"/>
          </a:p>
          <a:p>
            <a:r>
              <a:rPr lang="ru-RU" sz="2400" dirty="0" err="1" smtClean="0"/>
              <a:t>сем_я</a:t>
            </a:r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r>
              <a:rPr lang="ru-RU" sz="2400" dirty="0" err="1" smtClean="0"/>
              <a:t>сер_ёзный</a:t>
            </a:r>
            <a:endParaRPr lang="ru-RU" sz="2400" dirty="0" smtClean="0"/>
          </a:p>
          <a:p>
            <a:r>
              <a:rPr lang="ru-RU" sz="2400" dirty="0" err="1" smtClean="0"/>
              <a:t>бар_ер</a:t>
            </a:r>
            <a:endParaRPr lang="ru-RU" sz="2400" dirty="0" smtClean="0"/>
          </a:p>
          <a:p>
            <a:r>
              <a:rPr lang="ru-RU" sz="2400" dirty="0" err="1" smtClean="0"/>
              <a:t>суд_ба</a:t>
            </a:r>
            <a:endParaRPr lang="ru-RU" sz="2400" dirty="0" smtClean="0"/>
          </a:p>
          <a:p>
            <a:r>
              <a:rPr lang="ru-RU" sz="2400" dirty="0" err="1" smtClean="0"/>
              <a:t>жизн</a:t>
            </a:r>
            <a:r>
              <a:rPr lang="ru-RU" sz="2400" dirty="0" smtClean="0"/>
              <a:t>_</a:t>
            </a:r>
          </a:p>
          <a:p>
            <a:r>
              <a:rPr lang="ru-RU" sz="2400" dirty="0" err="1" smtClean="0"/>
              <a:t>прос_ба</a:t>
            </a:r>
            <a:endParaRPr lang="ru-RU" sz="2400" dirty="0" smtClean="0"/>
          </a:p>
          <a:p>
            <a:r>
              <a:rPr lang="ru-RU" sz="2400" dirty="0" err="1" smtClean="0"/>
              <a:t>под_езд</a:t>
            </a:r>
            <a:endParaRPr lang="ru-RU" sz="2400" dirty="0" smtClean="0"/>
          </a:p>
          <a:p>
            <a:r>
              <a:rPr lang="ru-RU" sz="2400" dirty="0" err="1" smtClean="0"/>
              <a:t>об_явление</a:t>
            </a:r>
            <a:endParaRPr lang="ru-RU" sz="2400" dirty="0" smtClean="0"/>
          </a:p>
          <a:p>
            <a:r>
              <a:rPr lang="ru-RU" sz="2400" dirty="0" err="1" smtClean="0"/>
              <a:t>бан_тик</a:t>
            </a:r>
            <a:endParaRPr lang="ru-RU" sz="2400" dirty="0" smtClean="0"/>
          </a:p>
          <a:p>
            <a:r>
              <a:rPr lang="ru-RU" sz="2400" dirty="0" err="1" smtClean="0"/>
              <a:t>с_ел</a:t>
            </a:r>
            <a:endParaRPr lang="ru-RU" sz="2400" dirty="0" smtClean="0"/>
          </a:p>
          <a:p>
            <a:r>
              <a:rPr lang="ru-RU" sz="2400" dirty="0" err="1" smtClean="0"/>
              <a:t>ад_ютант</a:t>
            </a:r>
            <a:endParaRPr lang="ru-RU" sz="2400" dirty="0" smtClean="0"/>
          </a:p>
          <a:p>
            <a:r>
              <a:rPr lang="ru-RU" sz="2400" dirty="0" err="1" smtClean="0"/>
              <a:t>раз_езд</a:t>
            </a:r>
            <a:endParaRPr lang="ru-RU" sz="2400" dirty="0" smtClean="0"/>
          </a:p>
          <a:p>
            <a:r>
              <a:rPr lang="ru-RU" sz="2400" dirty="0" err="1" smtClean="0"/>
              <a:t>двер</a:t>
            </a:r>
            <a:r>
              <a:rPr lang="ru-RU" sz="2400" dirty="0" smtClean="0"/>
              <a:t>_</a:t>
            </a:r>
          </a:p>
          <a:p>
            <a:endParaRPr lang="ru-RU" sz="2400" dirty="0" smtClean="0"/>
          </a:p>
          <a:p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1868" y="0"/>
            <a:ext cx="219803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Ъ ? Ь</a:t>
            </a:r>
            <a:endParaRPr lang="ru-RU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71546"/>
            <a:ext cx="8686800" cy="5572164"/>
          </a:xfrm>
        </p:spPr>
        <p:txBody>
          <a:bodyPr/>
          <a:lstStyle/>
          <a:p>
            <a:pPr algn="ctr">
              <a:buNone/>
            </a:pPr>
            <a:r>
              <a:rPr lang="ru-RU" sz="3000" dirty="0" smtClean="0"/>
              <a:t>«Берегите наш язык, наш прекрасный русский язык, этот клад, это достояние, </a:t>
            </a:r>
            <a:r>
              <a:rPr lang="ru-RU" sz="3000" dirty="0" smtClean="0"/>
              <a:t>переданное нам </a:t>
            </a:r>
            <a:r>
              <a:rPr lang="ru-RU" sz="3000" dirty="0" smtClean="0"/>
              <a:t>нашими предшественниками! Обращайтесь почтительно с этим орудием; в руках умелых оно в состоянии совершать чудеса!»</a:t>
            </a:r>
          </a:p>
          <a:p>
            <a:pPr algn="r">
              <a:buNone/>
            </a:pPr>
            <a:endParaRPr lang="ru-RU" dirty="0" smtClean="0"/>
          </a:p>
          <a:p>
            <a:pPr algn="r">
              <a:buNone/>
            </a:pPr>
            <a:endParaRPr lang="ru-RU" dirty="0" smtClean="0"/>
          </a:p>
          <a:p>
            <a:pPr algn="r">
              <a:buNone/>
            </a:pPr>
            <a:endParaRPr lang="ru-RU" dirty="0" smtClean="0"/>
          </a:p>
          <a:p>
            <a:pPr algn="r">
              <a:buNone/>
            </a:pPr>
            <a:r>
              <a:rPr lang="ru-RU" dirty="0" smtClean="0"/>
              <a:t>                            И. С. Тургенев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43108" y="3643314"/>
            <a:ext cx="2286016" cy="292895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F:\turgene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8245" y="3698093"/>
            <a:ext cx="2175742" cy="2819399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Использованная литература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Источники картинок:</a:t>
            </a:r>
            <a:endParaRPr lang="ru-RU" dirty="0"/>
          </a:p>
          <a:p>
            <a:r>
              <a:rPr lang="ru-RU" dirty="0"/>
              <a:t>omg-mozg.ru</a:t>
            </a:r>
          </a:p>
          <a:p>
            <a:r>
              <a:rPr lang="ru-RU" dirty="0" smtClean="0"/>
              <a:t>lenagold.ru</a:t>
            </a:r>
            <a:endParaRPr lang="ru-RU" dirty="0"/>
          </a:p>
          <a:p>
            <a:r>
              <a:rPr lang="ru-RU" dirty="0" smtClean="0"/>
              <a:t>allday.ru</a:t>
            </a:r>
            <a:endParaRPr lang="ru-RU" dirty="0"/>
          </a:p>
          <a:p>
            <a:r>
              <a:rPr lang="ru-RU" dirty="0" smtClean="0"/>
              <a:t>abc-color.com</a:t>
            </a:r>
          </a:p>
          <a:p>
            <a:pPr marL="0" indent="0">
              <a:buNone/>
            </a:pPr>
            <a:r>
              <a:rPr lang="ru-RU" dirty="0" err="1" smtClean="0"/>
              <a:t>Пасхалов</a:t>
            </a:r>
            <a:r>
              <a:rPr lang="ru-RU" dirty="0" smtClean="0"/>
              <a:t> А. П. Русский язык. Занятие школьного кружка. 5 класс. – М.: Изд-во НЦ ЭНАС, 2004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2432455"/>
      </p:ext>
    </p:extLst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76374" y="142852"/>
            <a:ext cx="666285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Карта </a:t>
            </a:r>
          </a:p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страны Звуков и Букв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428596" y="2500306"/>
            <a:ext cx="1500198" cy="1643074"/>
          </a:xfrm>
          <a:prstGeom prst="ellipse">
            <a:avLst/>
          </a:prstGeom>
          <a:solidFill>
            <a:schemeClr val="accent3">
              <a:lumMod val="60000"/>
              <a:lumOff val="40000"/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00034" y="2928934"/>
            <a:ext cx="13680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Гора </a:t>
            </a:r>
          </a:p>
          <a:p>
            <a:pPr algn="ctr"/>
            <a:r>
              <a:rPr lang="ru-RU" b="1" dirty="0" smtClean="0"/>
              <a:t>Фонетика</a:t>
            </a:r>
            <a:endParaRPr lang="ru-RU" b="1" dirty="0"/>
          </a:p>
        </p:txBody>
      </p:sp>
      <p:sp>
        <p:nvSpPr>
          <p:cNvPr id="9" name="Овал 8"/>
          <p:cNvSpPr/>
          <p:nvPr/>
        </p:nvSpPr>
        <p:spPr>
          <a:xfrm>
            <a:off x="5072066" y="4357694"/>
            <a:ext cx="1500198" cy="1643074"/>
          </a:xfrm>
          <a:prstGeom prst="ellipse">
            <a:avLst/>
          </a:prstGeom>
          <a:solidFill>
            <a:srgbClr val="3C905C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6858016" y="2571744"/>
            <a:ext cx="1500198" cy="1643074"/>
          </a:xfrm>
          <a:prstGeom prst="ellipse">
            <a:avLst/>
          </a:prstGeom>
          <a:solidFill>
            <a:schemeClr val="accent5">
              <a:lumMod val="75000"/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2143108" y="4357694"/>
            <a:ext cx="1500198" cy="1643074"/>
          </a:xfrm>
          <a:prstGeom prst="ellipse">
            <a:avLst/>
          </a:prstGeom>
          <a:solidFill>
            <a:srgbClr val="7EC0BE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143108" y="4929198"/>
            <a:ext cx="1470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Горная река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143504" y="4786322"/>
            <a:ext cx="13310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Долина </a:t>
            </a:r>
          </a:p>
          <a:p>
            <a:pPr algn="ctr"/>
            <a:r>
              <a:rPr lang="ru-RU" b="1" dirty="0" smtClean="0"/>
              <a:t>Орфоэпия</a:t>
            </a:r>
            <a:endParaRPr lang="ru-RU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858016" y="3000372"/>
            <a:ext cx="1509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Замок </a:t>
            </a:r>
          </a:p>
          <a:p>
            <a:r>
              <a:rPr lang="ru-RU" b="1" dirty="0" smtClean="0"/>
              <a:t>Орфографии</a:t>
            </a:r>
            <a:endParaRPr lang="ru-RU" b="1" dirty="0"/>
          </a:p>
        </p:txBody>
      </p:sp>
      <p:cxnSp>
        <p:nvCxnSpPr>
          <p:cNvPr id="16" name="Скругленная соединительная линия 15"/>
          <p:cNvCxnSpPr/>
          <p:nvPr/>
        </p:nvCxnSpPr>
        <p:spPr>
          <a:xfrm rot="16200000" flipH="1">
            <a:off x="1893075" y="3821909"/>
            <a:ext cx="571504" cy="500066"/>
          </a:xfrm>
          <a:prstGeom prst="curvedConnector3">
            <a:avLst>
              <a:gd name="adj1" fmla="val 50000"/>
            </a:avLst>
          </a:prstGeom>
          <a:ln w="47625" cmpd="sng">
            <a:gradFill flip="none" rotWithShape="1"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10800000" scaled="0"/>
              <a:tileRect/>
            </a:gradFill>
            <a:tailEnd type="arrow"/>
          </a:ln>
          <a:effectLst>
            <a:outerShdw blurRad="50800" dist="50800" dir="5400000" algn="ctr" rotWithShape="0">
              <a:schemeClr val="accent2">
                <a:lumMod val="75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Скругленная соединительная линия 16"/>
          <p:cNvCxnSpPr/>
          <p:nvPr/>
        </p:nvCxnSpPr>
        <p:spPr>
          <a:xfrm flipV="1">
            <a:off x="3571868" y="5357826"/>
            <a:ext cx="1357322" cy="428628"/>
          </a:xfrm>
          <a:prstGeom prst="curvedConnector3">
            <a:avLst>
              <a:gd name="adj1" fmla="val 50000"/>
            </a:avLst>
          </a:prstGeom>
          <a:ln w="47625" cmpd="sng">
            <a:gradFill flip="none" rotWithShape="1"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10800000" scaled="0"/>
              <a:tileRect/>
            </a:gradFill>
            <a:tailEnd type="arrow"/>
          </a:ln>
          <a:effectLst>
            <a:outerShdw blurRad="50800" dist="50800" dir="5400000" algn="ctr" rotWithShape="0">
              <a:schemeClr val="accent2">
                <a:lumMod val="75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Скругленная соединительная линия 21"/>
          <p:cNvCxnSpPr/>
          <p:nvPr/>
        </p:nvCxnSpPr>
        <p:spPr>
          <a:xfrm rot="5400000" flipH="1" flipV="1">
            <a:off x="6465109" y="4250537"/>
            <a:ext cx="642940" cy="428630"/>
          </a:xfrm>
          <a:prstGeom prst="curvedConnector3">
            <a:avLst>
              <a:gd name="adj1" fmla="val 50000"/>
            </a:avLst>
          </a:prstGeom>
          <a:ln w="47625" cmpd="sng">
            <a:gradFill flip="none" rotWithShape="1"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10800000" scaled="0"/>
              <a:tileRect/>
            </a:gradFill>
            <a:tailEnd type="arrow"/>
          </a:ln>
          <a:effectLst>
            <a:outerShdw blurRad="50800" dist="50800" dir="5400000" algn="ctr" rotWithShape="0">
              <a:schemeClr val="accent2">
                <a:lumMod val="75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 descr="F:\110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7" y="3405047"/>
            <a:ext cx="1357322" cy="138127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1785902"/>
            <a:ext cx="4776790" cy="5072098"/>
          </a:xfrm>
        </p:spPr>
        <p:txBody>
          <a:bodyPr/>
          <a:lstStyle/>
          <a:p>
            <a:r>
              <a:rPr lang="ru-RU" dirty="0" smtClean="0"/>
              <a:t>Что такое фонетика?</a:t>
            </a:r>
          </a:p>
          <a:p>
            <a:r>
              <a:rPr lang="ru-RU" dirty="0" smtClean="0"/>
              <a:t>Расскажите, что вы знаете о гласных звуках?</a:t>
            </a:r>
          </a:p>
          <a:p>
            <a:r>
              <a:rPr lang="ru-RU" dirty="0" smtClean="0"/>
              <a:t>Расскажите, что вы знаете о согласных звуках?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123728" y="188640"/>
            <a:ext cx="51687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Гора фонетика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Рисунок 4" descr="827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2000240"/>
            <a:ext cx="4381499" cy="32861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686800" cy="1874838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+mj-lt"/>
              </a:rPr>
              <a:t>Горная река! </a:t>
            </a:r>
          </a:p>
          <a:p>
            <a:pPr algn="ctr">
              <a:buNone/>
            </a:pPr>
            <a:r>
              <a:rPr lang="ru-RU" dirty="0" smtClean="0"/>
              <a:t>Будем спускаться по ней на плотах.</a:t>
            </a:r>
            <a:endParaRPr lang="ru-RU" dirty="0"/>
          </a:p>
        </p:txBody>
      </p:sp>
      <p:pic>
        <p:nvPicPr>
          <p:cNvPr id="4" name="Рисунок 3" descr="640.1_19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14480" y="1857364"/>
            <a:ext cx="6072230" cy="451017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6-конечная звезда 5"/>
          <p:cNvSpPr/>
          <p:nvPr/>
        </p:nvSpPr>
        <p:spPr>
          <a:xfrm>
            <a:off x="3517691" y="1137620"/>
            <a:ext cx="5040560" cy="1728192"/>
          </a:xfrm>
          <a:prstGeom prst="star6">
            <a:avLst/>
          </a:prstGeom>
          <a:solidFill>
            <a:schemeClr val="accent1">
              <a:alpha val="27000"/>
            </a:schemeClr>
          </a:solidFill>
          <a:ln>
            <a:solidFill>
              <a:schemeClr val="accent1">
                <a:shade val="50000"/>
                <a:alpha val="4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6-конечная звезда 7"/>
          <p:cNvSpPr/>
          <p:nvPr/>
        </p:nvSpPr>
        <p:spPr>
          <a:xfrm>
            <a:off x="1805076" y="4373449"/>
            <a:ext cx="4447396" cy="2218561"/>
          </a:xfrm>
          <a:prstGeom prst="star6">
            <a:avLst/>
          </a:prstGeom>
          <a:solidFill>
            <a:schemeClr val="accent1">
              <a:alpha val="27000"/>
            </a:schemeClr>
          </a:solidFill>
          <a:ln>
            <a:solidFill>
              <a:schemeClr val="accent1">
                <a:shade val="50000"/>
                <a:alpha val="4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6-конечная звезда 8"/>
          <p:cNvSpPr/>
          <p:nvPr/>
        </p:nvSpPr>
        <p:spPr>
          <a:xfrm>
            <a:off x="612268" y="2507444"/>
            <a:ext cx="5414735" cy="1960916"/>
          </a:xfrm>
          <a:prstGeom prst="star6">
            <a:avLst/>
          </a:prstGeom>
          <a:solidFill>
            <a:schemeClr val="accent1">
              <a:alpha val="27000"/>
            </a:schemeClr>
          </a:solidFill>
          <a:ln>
            <a:solidFill>
              <a:schemeClr val="accent1">
                <a:shade val="50000"/>
                <a:alpha val="4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713533" y="214290"/>
            <a:ext cx="41328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Метаграммы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099" name="Picture 3" descr="F:\Polineziysky_koster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4357694"/>
            <a:ext cx="2160616" cy="2234316"/>
          </a:xfrm>
          <a:prstGeom prst="rect">
            <a:avLst/>
          </a:prstGeom>
          <a:ln w="412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2" name="TextBox 1"/>
          <p:cNvSpPr txBox="1"/>
          <p:nvPr/>
        </p:nvSpPr>
        <p:spPr>
          <a:xfrm>
            <a:off x="4028774" y="1647773"/>
            <a:ext cx="42061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С глухим согласным мы его читаем, </a:t>
            </a:r>
          </a:p>
          <a:p>
            <a:r>
              <a:rPr lang="ru-RU" sz="2000" dirty="0" smtClean="0"/>
              <a:t>Со звонким – в нём мы обитаем.</a:t>
            </a:r>
            <a:endParaRPr lang="ru-RU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1115616" y="3153162"/>
            <a:ext cx="46367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С глухим согласным наливаюсь в поле,</a:t>
            </a:r>
          </a:p>
          <a:p>
            <a:r>
              <a:rPr lang="ru-RU" sz="2000" dirty="0" smtClean="0"/>
              <a:t>Со звонким – сам звеню я на раздолье.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2483768" y="4813132"/>
            <a:ext cx="309001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С твёрдым </a:t>
            </a:r>
            <a:r>
              <a:rPr lang="ru-RU" sz="2000" b="1" dirty="0" smtClean="0"/>
              <a:t>Л</a:t>
            </a:r>
            <a:r>
              <a:rPr lang="ru-RU" sz="2000" dirty="0" smtClean="0"/>
              <a:t> я на стене.</a:t>
            </a:r>
          </a:p>
          <a:p>
            <a:r>
              <a:rPr lang="ru-RU" sz="2000" dirty="0" smtClean="0"/>
              <a:t>Книги, например, на мне.</a:t>
            </a:r>
          </a:p>
          <a:p>
            <a:r>
              <a:rPr lang="ru-RU" sz="2000" dirty="0" smtClean="0"/>
              <a:t>Но как только </a:t>
            </a:r>
            <a:r>
              <a:rPr lang="ru-RU" sz="2000" b="1" dirty="0" smtClean="0"/>
              <a:t>Л</a:t>
            </a:r>
            <a:r>
              <a:rPr lang="ru-RU" sz="2000" dirty="0" smtClean="0"/>
              <a:t> смягчите,</a:t>
            </a:r>
          </a:p>
          <a:p>
            <a:r>
              <a:rPr lang="ru-RU" sz="2000" dirty="0" smtClean="0"/>
              <a:t>Сразу в танец превратите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лако 8"/>
          <p:cNvSpPr/>
          <p:nvPr/>
        </p:nvSpPr>
        <p:spPr>
          <a:xfrm>
            <a:off x="2357422" y="4214818"/>
            <a:ext cx="5857916" cy="2143140"/>
          </a:xfrm>
          <a:prstGeom prst="cloud">
            <a:avLst/>
          </a:prstGeom>
          <a:solidFill>
            <a:schemeClr val="bg1">
              <a:alpha val="5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блако 7"/>
          <p:cNvSpPr/>
          <p:nvPr/>
        </p:nvSpPr>
        <p:spPr>
          <a:xfrm>
            <a:off x="3786182" y="1500174"/>
            <a:ext cx="4500594" cy="2000264"/>
          </a:xfrm>
          <a:prstGeom prst="cloud">
            <a:avLst/>
          </a:prstGeom>
          <a:solidFill>
            <a:schemeClr val="bg1">
              <a:alpha val="64000"/>
            </a:schemeClr>
          </a:solidFill>
          <a:ln>
            <a:solidFill>
              <a:schemeClr val="bg1">
                <a:alpha val="8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14480" y="1785926"/>
            <a:ext cx="8686800" cy="4525963"/>
          </a:xfrm>
        </p:spPr>
        <p:txBody>
          <a:bodyPr/>
          <a:lstStyle/>
          <a:p>
            <a:pPr algn="ctr"/>
            <a:r>
              <a:rPr lang="ru-RU" dirty="0" smtClean="0"/>
              <a:t>СШ, ЗШ = </a:t>
            </a:r>
            <a:r>
              <a:rPr lang="en-US" dirty="0" smtClean="0"/>
              <a:t>[</a:t>
            </a:r>
            <a:r>
              <a:rPr lang="ru-RU" dirty="0" smtClean="0"/>
              <a:t>Ш</a:t>
            </a:r>
            <a:r>
              <a:rPr lang="en-US" b="1" dirty="0" smtClean="0"/>
              <a:t>‘</a:t>
            </a:r>
            <a:r>
              <a:rPr lang="en-US" dirty="0" smtClean="0"/>
              <a:t>]</a:t>
            </a:r>
            <a:endParaRPr lang="ru-RU" dirty="0" smtClean="0"/>
          </a:p>
          <a:p>
            <a:pPr algn="ctr"/>
            <a:r>
              <a:rPr lang="ru-RU" dirty="0" smtClean="0"/>
              <a:t>СЩ, СЧ, ЗЩ = </a:t>
            </a:r>
            <a:r>
              <a:rPr lang="en-US" dirty="0" smtClean="0"/>
              <a:t>[</a:t>
            </a:r>
            <a:r>
              <a:rPr lang="ru-RU" dirty="0" smtClean="0"/>
              <a:t>Щ</a:t>
            </a:r>
            <a:r>
              <a:rPr lang="en-US" b="1" dirty="0" smtClean="0"/>
              <a:t>‘</a:t>
            </a:r>
            <a:r>
              <a:rPr lang="en-US" dirty="0" smtClean="0"/>
              <a:t>]</a:t>
            </a:r>
            <a:endParaRPr lang="ru-RU" dirty="0" smtClean="0"/>
          </a:p>
          <a:p>
            <a:pPr algn="ctr">
              <a:buNone/>
            </a:pPr>
            <a:endParaRPr lang="ru-RU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6858016" y="1428736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_</a:t>
            </a:r>
            <a:endParaRPr lang="ru-RU" sz="2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000760" y="421481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dirty="0" smtClean="0">
                <a:solidFill>
                  <a:prstClr val="black"/>
                </a:solidFill>
              </a:rPr>
              <a:t>_</a:t>
            </a:r>
            <a:endParaRPr lang="ru-RU" sz="3200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15206" y="2000240"/>
            <a:ext cx="178595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300" b="1" dirty="0" smtClean="0">
                <a:solidFill>
                  <a:prstClr val="black"/>
                </a:solidFill>
              </a:rPr>
              <a:t>_</a:t>
            </a:r>
            <a:endParaRPr lang="ru-RU" sz="3300" b="1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000892" y="4786322"/>
            <a:ext cx="409086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500" dirty="0" smtClean="0">
                <a:solidFill>
                  <a:prstClr val="black"/>
                </a:solidFill>
              </a:rPr>
              <a:t>_</a:t>
            </a:r>
            <a:endParaRPr lang="ru-RU" sz="3500" dirty="0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43108" y="4572008"/>
            <a:ext cx="6072214" cy="117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buClr>
                <a:srgbClr val="F0A22E"/>
              </a:buClr>
              <a:buSzPct val="70000"/>
              <a:buFont typeface="Wingdings 2"/>
              <a:buChar char=""/>
            </a:pPr>
            <a:r>
              <a:rPr lang="ru-RU" sz="3200" dirty="0" smtClean="0">
                <a:solidFill>
                  <a:srgbClr val="4E3B30"/>
                </a:solidFill>
              </a:rPr>
              <a:t>СЖ, ЗЖ = </a:t>
            </a:r>
            <a:r>
              <a:rPr lang="en-US" sz="3200" dirty="0" smtClean="0">
                <a:solidFill>
                  <a:srgbClr val="4E3B30"/>
                </a:solidFill>
              </a:rPr>
              <a:t>[</a:t>
            </a:r>
            <a:r>
              <a:rPr lang="ru-RU" sz="3200" dirty="0" smtClean="0">
                <a:solidFill>
                  <a:srgbClr val="4E3B30"/>
                </a:solidFill>
              </a:rPr>
              <a:t>Ж</a:t>
            </a:r>
            <a:r>
              <a:rPr lang="en-US" sz="3200" dirty="0" smtClean="0">
                <a:solidFill>
                  <a:srgbClr val="4E3B30"/>
                </a:solidFill>
              </a:rPr>
              <a:t>]</a:t>
            </a:r>
            <a:endParaRPr lang="ru-RU" sz="3200" dirty="0" smtClean="0">
              <a:solidFill>
                <a:srgbClr val="4E3B30"/>
              </a:solidFill>
            </a:endParaRPr>
          </a:p>
          <a:p>
            <a:pPr marL="342900" lvl="0" indent="-342900" algn="ctr">
              <a:spcBef>
                <a:spcPct val="20000"/>
              </a:spcBef>
              <a:buClr>
                <a:srgbClr val="F0A22E"/>
              </a:buClr>
              <a:buSzPct val="70000"/>
              <a:buFont typeface="Wingdings 2"/>
              <a:buChar char=""/>
            </a:pPr>
            <a:r>
              <a:rPr lang="ru-RU" sz="3200" dirty="0" smtClean="0">
                <a:solidFill>
                  <a:srgbClr val="4E3B30"/>
                </a:solidFill>
              </a:rPr>
              <a:t>ТС, ДС, ТЬС, </a:t>
            </a:r>
            <a:r>
              <a:rPr lang="ru-RU" sz="3200" dirty="0" smtClean="0">
                <a:solidFill>
                  <a:srgbClr val="4E3B30"/>
                </a:solidFill>
              </a:rPr>
              <a:t>ТЦ, </a:t>
            </a:r>
            <a:r>
              <a:rPr lang="ru-RU" sz="3200" dirty="0" smtClean="0">
                <a:solidFill>
                  <a:srgbClr val="4E3B30"/>
                </a:solidFill>
              </a:rPr>
              <a:t>ДЦ = </a:t>
            </a:r>
            <a:r>
              <a:rPr lang="en-US" sz="3200" dirty="0" smtClean="0">
                <a:solidFill>
                  <a:srgbClr val="4E3B30"/>
                </a:solidFill>
              </a:rPr>
              <a:t>[</a:t>
            </a:r>
            <a:r>
              <a:rPr lang="ru-RU" sz="3200" dirty="0" smtClean="0">
                <a:solidFill>
                  <a:srgbClr val="4E3B30"/>
                </a:solidFill>
              </a:rPr>
              <a:t>Ц</a:t>
            </a:r>
            <a:r>
              <a:rPr lang="en-US" sz="3200" dirty="0" smtClean="0">
                <a:solidFill>
                  <a:srgbClr val="4E3B30"/>
                </a:solidFill>
              </a:rPr>
              <a:t>]</a:t>
            </a:r>
            <a:endParaRPr lang="ru-RU" sz="3200" dirty="0">
              <a:solidFill>
                <a:srgbClr val="4E3B3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54149" y="260648"/>
            <a:ext cx="55785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долина Орфоэпии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1" name="Рисунок 10" descr="0020-032-Sabitova-Fajruza-Rifovna-prepodavatel-fiziki-GAOU-SPO-Sarmanovskij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643050"/>
            <a:ext cx="3357586" cy="251818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8686800" cy="838200"/>
          </a:xfrm>
        </p:spPr>
        <p:txBody>
          <a:bodyPr/>
          <a:lstStyle/>
          <a:p>
            <a:pPr algn="ctr"/>
            <a:r>
              <a:rPr lang="ru-RU" dirty="0" smtClean="0"/>
              <a:t>Дремучий лес</a:t>
            </a:r>
            <a:endParaRPr lang="ru-RU" dirty="0"/>
          </a:p>
        </p:txBody>
      </p:sp>
      <p:pic>
        <p:nvPicPr>
          <p:cNvPr id="3" name="Рисунок 2" descr="1311806101_image0016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1357298"/>
            <a:ext cx="7886717" cy="49291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720" y="1357298"/>
            <a:ext cx="8686800" cy="4525963"/>
          </a:xfrm>
          <a:solidFill>
            <a:schemeClr val="lt1">
              <a:alpha val="30000"/>
            </a:schemeClr>
          </a:solidFill>
          <a:ln>
            <a:solidFill>
              <a:schemeClr val="accent1">
                <a:alpha val="3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lvl="0" algn="ctr"/>
            <a:r>
              <a:rPr lang="ru-RU" dirty="0" smtClean="0"/>
              <a:t>Мы уходим всё дальше в лес по у…кой тр…пинке.</a:t>
            </a:r>
          </a:p>
          <a:p>
            <a:pPr lvl="0" algn="ctr"/>
            <a:endParaRPr lang="ru-RU" dirty="0" smtClean="0"/>
          </a:p>
          <a:p>
            <a:pPr lvl="0" algn="ctr"/>
            <a:r>
              <a:rPr lang="ru-RU" dirty="0" smtClean="0"/>
              <a:t>Лучи со…</a:t>
            </a:r>
            <a:r>
              <a:rPr lang="ru-RU" dirty="0" err="1" smtClean="0"/>
              <a:t>нца</a:t>
            </a:r>
            <a:r>
              <a:rPr lang="ru-RU" dirty="0" smtClean="0"/>
              <a:t> играют на изумрудных полянах и под деревьями др…жат подпрыгивают солнечные зайчики.</a:t>
            </a:r>
          </a:p>
          <a:p>
            <a:pPr lvl="0" algn="ctr"/>
            <a:endParaRPr lang="ru-RU" dirty="0" smtClean="0"/>
          </a:p>
          <a:p>
            <a:pPr lvl="0" algn="ctr"/>
            <a:r>
              <a:rPr lang="ru-RU" dirty="0" smtClean="0"/>
              <a:t>К…</a:t>
            </a:r>
            <a:r>
              <a:rPr lang="ru-RU" dirty="0" err="1" smtClean="0"/>
              <a:t>лючие</a:t>
            </a:r>
            <a:r>
              <a:rPr lang="ru-RU" dirty="0" smtClean="0"/>
              <a:t> ветви, к сожалению, царапают руки и лицо т…</a:t>
            </a:r>
            <a:r>
              <a:rPr lang="ru-RU" dirty="0" err="1" smtClean="0"/>
              <a:t>жёлый</a:t>
            </a:r>
            <a:r>
              <a:rPr lang="ru-RU" dirty="0" smtClean="0"/>
              <a:t> </a:t>
            </a:r>
            <a:r>
              <a:rPr lang="ru-RU" dirty="0" err="1" smtClean="0"/>
              <a:t>рю</a:t>
            </a:r>
            <a:r>
              <a:rPr lang="ru-RU" dirty="0" smtClean="0"/>
              <a:t>…</a:t>
            </a:r>
            <a:r>
              <a:rPr lang="ru-RU" dirty="0" err="1" smtClean="0"/>
              <a:t>зак</a:t>
            </a:r>
            <a:r>
              <a:rPr lang="ru-RU" dirty="0" smtClean="0"/>
              <a:t> </a:t>
            </a:r>
            <a:r>
              <a:rPr lang="ru-RU" dirty="0" err="1" smtClean="0"/>
              <a:t>ц</a:t>
            </a:r>
            <a:r>
              <a:rPr lang="ru-RU" dirty="0" smtClean="0"/>
              <a:t>…</a:t>
            </a:r>
            <a:r>
              <a:rPr lang="ru-RU" dirty="0" err="1" smtClean="0"/>
              <a:t>пляется</a:t>
            </a:r>
            <a:r>
              <a:rPr lang="ru-RU" dirty="0" smtClean="0"/>
              <a:t> за сучья.</a:t>
            </a:r>
          </a:p>
          <a:p>
            <a:pPr lvl="0" algn="ctr"/>
            <a:endParaRPr lang="ru-RU" dirty="0" smtClean="0"/>
          </a:p>
          <a:p>
            <a:pPr lvl="0" algn="ctr"/>
            <a:r>
              <a:rPr lang="ru-RU" dirty="0" smtClean="0"/>
              <a:t>Вдруг б…</a:t>
            </a:r>
            <a:r>
              <a:rPr lang="ru-RU" dirty="0" err="1" smtClean="0"/>
              <a:t>льшой</a:t>
            </a:r>
            <a:r>
              <a:rPr lang="ru-RU" dirty="0" smtClean="0"/>
              <a:t> жёлудь падает к нашим ногам.</a:t>
            </a:r>
          </a:p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683568" y="548680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Работа с текстом</a:t>
            </a:r>
            <a:endParaRPr lang="ru-RU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1734618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Замок орфографии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340768"/>
            <a:ext cx="7125956" cy="534446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839337097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73</TotalTime>
  <Words>329</Words>
  <Application>Microsoft Office PowerPoint</Application>
  <PresentationFormat>Экран (4:3)</PresentationFormat>
  <Paragraphs>95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Дремучий лес</vt:lpstr>
      <vt:lpstr>Презентация PowerPoint</vt:lpstr>
      <vt:lpstr>Замок орфографии</vt:lpstr>
      <vt:lpstr>Презентация PowerPoint</vt:lpstr>
      <vt:lpstr>Презентация PowerPoint</vt:lpstr>
      <vt:lpstr>Использованная литература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Леночка</cp:lastModifiedBy>
  <cp:revision>13</cp:revision>
  <dcterms:created xsi:type="dcterms:W3CDTF">2012-12-03T16:22:08Z</dcterms:created>
  <dcterms:modified xsi:type="dcterms:W3CDTF">2013-01-07T12:10:21Z</dcterms:modified>
</cp:coreProperties>
</file>