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63" r:id="rId5"/>
    <p:sldId id="260" r:id="rId6"/>
    <p:sldId id="261" r:id="rId7"/>
    <p:sldId id="262" r:id="rId8"/>
    <p:sldId id="267" r:id="rId9"/>
    <p:sldId id="269" r:id="rId10"/>
    <p:sldId id="283" r:id="rId11"/>
    <p:sldId id="284" r:id="rId12"/>
    <p:sldId id="286" r:id="rId13"/>
    <p:sldId id="270" r:id="rId14"/>
    <p:sldId id="282" r:id="rId15"/>
    <p:sldId id="264" r:id="rId16"/>
    <p:sldId id="265" r:id="rId17"/>
    <p:sldId id="278" r:id="rId18"/>
    <p:sldId id="292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5991-8A8D-4359-9804-26427171CE9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Использование мнемотехники в развитии связной речи дошкольников</a:t>
            </a:r>
            <a:r>
              <a:rPr lang="ru-RU" sz="3600" dirty="0" smtClean="0">
                <a:solidFill>
                  <a:srgbClr val="0033CC"/>
                </a:solidFill>
              </a:rPr>
              <a:t/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/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>                           </a:t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100" dirty="0" smtClean="0">
                <a:solidFill>
                  <a:srgbClr val="0033CC"/>
                </a:solidFill>
              </a:rPr>
              <a:t>                                              </a:t>
            </a:r>
            <a:r>
              <a:rPr lang="ru-RU" sz="1800" dirty="0" smtClean="0">
                <a:solidFill>
                  <a:srgbClr val="0033CC"/>
                </a:solidFill>
              </a:rPr>
              <a:t>Подготовила воспитатель</a:t>
            </a:r>
            <a:br>
              <a:rPr lang="ru-RU" sz="1800" dirty="0" smtClean="0">
                <a:solidFill>
                  <a:srgbClr val="0033CC"/>
                </a:solidFill>
              </a:rPr>
            </a:br>
            <a:r>
              <a:rPr lang="ru-RU" sz="1800" dirty="0" smtClean="0">
                <a:solidFill>
                  <a:srgbClr val="0033CC"/>
                </a:solidFill>
              </a:rPr>
              <a:t>                                                                                             1 квалификационной категории</a:t>
            </a:r>
            <a:br>
              <a:rPr lang="ru-RU" sz="1800" dirty="0" smtClean="0">
                <a:solidFill>
                  <a:srgbClr val="0033CC"/>
                </a:solidFill>
              </a:rPr>
            </a:br>
            <a:r>
              <a:rPr lang="ru-RU" sz="1800" dirty="0" smtClean="0">
                <a:solidFill>
                  <a:srgbClr val="0033CC"/>
                </a:solidFill>
              </a:rPr>
              <a:t>                                                                                        Гусева  Наталья Анатольевна</a:t>
            </a:r>
            <a:br>
              <a:rPr lang="ru-RU" sz="18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1800" dirty="0" smtClean="0">
                <a:solidFill>
                  <a:srgbClr val="0033CC"/>
                </a:solidFill>
              </a:rPr>
              <a:t>МБДОУ </a:t>
            </a:r>
            <a:r>
              <a:rPr lang="ru-RU" sz="1800" dirty="0" err="1" smtClean="0">
                <a:solidFill>
                  <a:srgbClr val="0033CC"/>
                </a:solidFill>
              </a:rPr>
              <a:t>Дс</a:t>
            </a:r>
            <a:r>
              <a:rPr lang="ru-RU" sz="1800" dirty="0" smtClean="0">
                <a:solidFill>
                  <a:srgbClr val="0033CC"/>
                </a:solidFill>
              </a:rPr>
              <a:t> № 15 г. Камышин</a:t>
            </a:r>
            <a:endParaRPr lang="ru-RU" sz="31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Отгадывание загадок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4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2428868"/>
            <a:ext cx="4929222" cy="29289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Проговаривание </a:t>
            </a:r>
            <a:r>
              <a:rPr lang="ru-RU" sz="2800" b="1" dirty="0" err="1" smtClean="0">
                <a:solidFill>
                  <a:srgbClr val="0033CC"/>
                </a:solidFill>
              </a:rPr>
              <a:t>чистоговорок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http://festival.1september.ru/articles/588627/f_clip_image002.gif"/>
          <p:cNvPicPr/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2500298" y="2357430"/>
            <a:ext cx="4000528" cy="1428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50057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Helvetica"/>
                <a:ea typeface="Times New Roman" pitchFamily="18" charset="0"/>
                <a:cs typeface="Arial" pitchFamily="34" charset="0"/>
              </a:rPr>
              <a:t>СА-СА-СА – меня ужалила оса, </a:t>
            </a:r>
            <a:br>
              <a:rPr lang="ru-RU" b="1" dirty="0" smtClean="0">
                <a:solidFill>
                  <a:srgbClr val="0033CC"/>
                </a:solidFill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Helvetica"/>
                <a:ea typeface="Times New Roman" pitchFamily="18" charset="0"/>
                <a:cs typeface="Arial" pitchFamily="34" charset="0"/>
              </a:rPr>
              <a:t>СО-СО-СО – стал мой нос как колесо,</a:t>
            </a:r>
            <a:br>
              <a:rPr lang="ru-RU" b="1" dirty="0" smtClean="0">
                <a:solidFill>
                  <a:srgbClr val="0033CC"/>
                </a:solidFill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Helvetica"/>
                <a:ea typeface="Times New Roman" pitchFamily="18" charset="0"/>
                <a:cs typeface="Arial" pitchFamily="34" charset="0"/>
              </a:rPr>
              <a:t>СЫ-СЫ-СЫ – не боюсь я злой осы, </a:t>
            </a:r>
            <a:br>
              <a:rPr lang="ru-RU" b="1" dirty="0" smtClean="0">
                <a:solidFill>
                  <a:srgbClr val="0033CC"/>
                </a:solidFill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Helvetica"/>
                <a:ea typeface="Times New Roman" pitchFamily="18" charset="0"/>
                <a:cs typeface="Arial" pitchFamily="34" charset="0"/>
              </a:rPr>
              <a:t>СУ-СУ-СУ – я осу в руке несу!</a:t>
            </a:r>
            <a:endParaRPr lang="ru-RU" sz="32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6143668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Проговаривание скороговорок,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заучивание </a:t>
            </a:r>
            <a:r>
              <a:rPr lang="ru-RU" sz="2800" b="1" dirty="0" err="1" smtClean="0">
                <a:solidFill>
                  <a:srgbClr val="0033CC"/>
                </a:solidFill>
              </a:rPr>
              <a:t>потешек</a:t>
            </a:r>
            <a:r>
              <a:rPr lang="ru-RU" sz="2800" b="1" dirty="0" smtClean="0">
                <a:solidFill>
                  <a:srgbClr val="0033CC"/>
                </a:solidFill>
              </a:rPr>
              <a:t>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http://nsportal.ru/sites/default/files/2014/02/17/resize-of-25.jpg"/>
          <p:cNvPicPr/>
          <p:nvPr/>
        </p:nvPicPr>
        <p:blipFill>
          <a:blip r:embed="rId3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1214414" y="2071678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etsad-259447-1414421018.jpg"/>
          <p:cNvPicPr/>
          <p:nvPr/>
        </p:nvPicPr>
        <p:blipFill>
          <a:blip r:embed="rId4" cstate="screen">
            <a:lum bright="18000" contrast="27000"/>
          </a:blip>
          <a:srcRect/>
          <a:stretch>
            <a:fillRect/>
          </a:stretch>
        </p:blipFill>
        <p:spPr bwMode="auto">
          <a:xfrm>
            <a:off x="4786314" y="3571876"/>
            <a:ext cx="2714644" cy="18906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 anchor="t"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Заучивание стихотворений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i="1" dirty="0" smtClean="0">
                <a:solidFill>
                  <a:srgbClr val="0033CC"/>
                </a:solidFill>
              </a:rPr>
              <a:t>В руки фрукты мы берем</a:t>
            </a:r>
            <a:br>
              <a:rPr lang="ru-RU" sz="2400" i="1" dirty="0" smtClean="0">
                <a:solidFill>
                  <a:srgbClr val="0033CC"/>
                </a:solidFill>
              </a:rPr>
            </a:br>
            <a:r>
              <a:rPr lang="ru-RU" sz="2400" i="1" dirty="0" smtClean="0">
                <a:solidFill>
                  <a:srgbClr val="0033CC"/>
                </a:solidFill>
              </a:rPr>
              <a:t>И в  корзинку их кладем:</a:t>
            </a:r>
            <a:br>
              <a:rPr lang="ru-RU" sz="2400" i="1" dirty="0" smtClean="0">
                <a:solidFill>
                  <a:srgbClr val="0033CC"/>
                </a:solidFill>
              </a:rPr>
            </a:br>
            <a:r>
              <a:rPr lang="ru-RU" sz="2400" i="1" dirty="0" smtClean="0">
                <a:solidFill>
                  <a:srgbClr val="0033CC"/>
                </a:solidFill>
              </a:rPr>
              <a:t>Слива, персик, апельсин,</a:t>
            </a:r>
            <a:br>
              <a:rPr lang="ru-RU" sz="2400" i="1" dirty="0" smtClean="0">
                <a:solidFill>
                  <a:srgbClr val="0033CC"/>
                </a:solidFill>
              </a:rPr>
            </a:br>
            <a:r>
              <a:rPr lang="ru-RU" sz="2400" i="1" dirty="0" smtClean="0">
                <a:solidFill>
                  <a:srgbClr val="0033CC"/>
                </a:solidFill>
              </a:rPr>
              <a:t>Груша, киви, мандарин.</a:t>
            </a:r>
            <a:endParaRPr lang="ru-RU" sz="2400" i="1" dirty="0">
              <a:solidFill>
                <a:srgbClr val="0033CC"/>
              </a:solidFill>
            </a:endParaRPr>
          </a:p>
        </p:txBody>
      </p:sp>
      <p:pic>
        <p:nvPicPr>
          <p:cNvPr id="5" name="Содержимое 4" descr="http://omel.ucoz.ru/stichi/frukti1.pn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3500438"/>
            <a:ext cx="3571900" cy="23574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Пересказ художественных текстов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4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2214554"/>
            <a:ext cx="4714908" cy="33575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357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286676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600" dirty="0" smtClean="0"/>
              <a:t>  </a:t>
            </a:r>
          </a:p>
          <a:p>
            <a:pPr>
              <a:buNone/>
            </a:pPr>
            <a:r>
              <a:rPr lang="ru-RU" sz="8600" dirty="0" smtClean="0"/>
              <a:t>  </a:t>
            </a:r>
            <a:r>
              <a:rPr lang="ru-RU" sz="11200" b="1" dirty="0" smtClean="0">
                <a:solidFill>
                  <a:srgbClr val="0033CC"/>
                </a:solidFill>
              </a:rPr>
              <a:t>Мнемотехнику в дошкольной педагогике называют по-разному:</a:t>
            </a:r>
          </a:p>
          <a:p>
            <a:pPr>
              <a:buNone/>
            </a:pPr>
            <a:endParaRPr lang="ru-RU" sz="59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0033CC"/>
                </a:solidFill>
              </a:rPr>
              <a:t>Коллаж ( </a:t>
            </a:r>
            <a:r>
              <a:rPr lang="ru-RU" sz="9600" dirty="0" err="1" smtClean="0">
                <a:solidFill>
                  <a:srgbClr val="0033CC"/>
                </a:solidFill>
              </a:rPr>
              <a:t>Большева</a:t>
            </a:r>
            <a:r>
              <a:rPr lang="ru-RU" sz="9600" dirty="0" smtClean="0">
                <a:solidFill>
                  <a:srgbClr val="0033CC"/>
                </a:solidFill>
              </a:rPr>
              <a:t> Т. В.)</a:t>
            </a:r>
          </a:p>
          <a:p>
            <a:pPr>
              <a:buFont typeface="Wingdings" pitchFamily="2" charset="2"/>
              <a:buChar char="Ø"/>
            </a:pPr>
            <a:endParaRPr lang="ru-RU" sz="96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0033CC"/>
                </a:solidFill>
              </a:rPr>
              <a:t>Предметно – схематическая модель (Ткаченко Т. А.)</a:t>
            </a:r>
          </a:p>
          <a:p>
            <a:pPr>
              <a:buFont typeface="Wingdings" pitchFamily="2" charset="2"/>
              <a:buChar char="Ø"/>
            </a:pPr>
            <a:endParaRPr lang="ru-RU" sz="96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0033CC"/>
                </a:solidFill>
              </a:rPr>
              <a:t>Сенсорно – графическая схема (Воробьёва В. К.)</a:t>
            </a:r>
          </a:p>
          <a:p>
            <a:pPr>
              <a:buFont typeface="Wingdings" pitchFamily="2" charset="2"/>
              <a:buChar char="Ø"/>
            </a:pPr>
            <a:endParaRPr lang="ru-RU" sz="96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0033CC"/>
                </a:solidFill>
              </a:rPr>
              <a:t>Схема составления рассказа ( </a:t>
            </a:r>
            <a:r>
              <a:rPr lang="ru-RU" sz="9600" dirty="0" err="1" smtClean="0">
                <a:solidFill>
                  <a:srgbClr val="0033CC"/>
                </a:solidFill>
              </a:rPr>
              <a:t>Ефименкова</a:t>
            </a:r>
            <a:r>
              <a:rPr lang="ru-RU" sz="9600" dirty="0" smtClean="0">
                <a:solidFill>
                  <a:srgbClr val="0033CC"/>
                </a:solidFill>
              </a:rPr>
              <a:t>  Л. Н.)</a:t>
            </a:r>
          </a:p>
          <a:p>
            <a:pPr>
              <a:buFont typeface="Wingdings" pitchFamily="2" charset="2"/>
              <a:buChar char="Ø"/>
            </a:pPr>
            <a:endParaRPr lang="ru-RU" sz="96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0033CC"/>
                </a:solidFill>
              </a:rPr>
              <a:t>Блок – квадрат ( </a:t>
            </a:r>
            <a:r>
              <a:rPr lang="ru-RU" sz="9600" dirty="0" err="1" smtClean="0">
                <a:solidFill>
                  <a:srgbClr val="0033CC"/>
                </a:solidFill>
              </a:rPr>
              <a:t>Глухов</a:t>
            </a:r>
            <a:r>
              <a:rPr lang="ru-RU" sz="9600" dirty="0" smtClean="0">
                <a:solidFill>
                  <a:srgbClr val="0033CC"/>
                </a:solidFill>
              </a:rPr>
              <a:t> В. П.)</a:t>
            </a:r>
          </a:p>
          <a:p>
            <a:pPr>
              <a:buFont typeface="Wingdings" pitchFamily="2" charset="2"/>
              <a:buChar char="Ø"/>
            </a:pPr>
            <a:endParaRPr lang="ru-RU" sz="9600" dirty="0" smtClean="0"/>
          </a:p>
          <a:p>
            <a:pPr>
              <a:buFont typeface="Wingdings" pitchFamily="2" charset="2"/>
              <a:buChar char="Ø"/>
            </a:pPr>
            <a:endParaRPr lang="ru-RU" sz="9600" dirty="0" smtClean="0"/>
          </a:p>
          <a:p>
            <a:pPr>
              <a:buFont typeface="Wingdings" pitchFamily="2" charset="2"/>
              <a:buChar char="Ø"/>
            </a:pPr>
            <a:endParaRPr lang="ru-RU" sz="9600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286676" cy="5500726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rgbClr val="0033CC"/>
                </a:solidFill>
              </a:rPr>
              <a:t>Коллаж </a:t>
            </a:r>
            <a:r>
              <a:rPr lang="ru-RU" sz="2800" dirty="0" smtClean="0">
                <a:solidFill>
                  <a:srgbClr val="0033CC"/>
                </a:solidFill>
              </a:rPr>
              <a:t>–</a:t>
            </a:r>
            <a:r>
              <a:rPr lang="ru-RU" sz="2400" dirty="0" smtClean="0">
                <a:solidFill>
                  <a:srgbClr val="0033CC"/>
                </a:solidFill>
              </a:rPr>
              <a:t>это объединение на одном листе (</a:t>
            </a:r>
            <a:r>
              <a:rPr lang="ru-RU" sz="2400" dirty="0" err="1" smtClean="0">
                <a:solidFill>
                  <a:srgbClr val="0033CC"/>
                </a:solidFill>
              </a:rPr>
              <a:t>фланелеграфе</a:t>
            </a:r>
            <a:r>
              <a:rPr lang="ru-RU" sz="2400" dirty="0" smtClean="0">
                <a:solidFill>
                  <a:srgbClr val="0033CC"/>
                </a:solidFill>
              </a:rPr>
              <a:t>) картинок, букв, цифр, фигур,</a:t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> которые должны быть связаны одной темой </a:t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>  и целью.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8651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4" descr="C:\Users\Пользователь\Desktop\i (16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34822">
            <a:off x="1377307" y="2739274"/>
            <a:ext cx="952500" cy="14287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7" name="Picture 3" descr="C:\Users\Пользователь\Desktop\i (1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2357430"/>
            <a:ext cx="1428750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Picture 6" descr="C:\Users\Пользователь\Desktop\i (7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34592">
            <a:off x="4799138" y="2872970"/>
            <a:ext cx="1214446" cy="11827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9" name="Picture 5" descr="C:\Users\Пользователь\Desktop\i (15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85852" y="4572008"/>
            <a:ext cx="1057275" cy="142875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i (14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43636" y="4572008"/>
            <a:ext cx="1428750" cy="1428750"/>
          </a:xfrm>
          <a:prstGeom prst="rect">
            <a:avLst/>
          </a:prstGeom>
          <a:noFill/>
        </p:spPr>
      </p:pic>
      <p:pic>
        <p:nvPicPr>
          <p:cNvPr id="11" name="Picture 7" descr="C:\Users\Пользователь\Desktop\i (20)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00826" y="3071810"/>
            <a:ext cx="1309675" cy="11938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11" descr="C:\Users\Пользователь\Desktop\i (17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86050" y="4286256"/>
            <a:ext cx="1214446" cy="1120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" name="Picture 9" descr="C:\Users\Пользователь\Desktop\i (18)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00562" y="4786322"/>
            <a:ext cx="1524022" cy="1195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6786610" cy="1357322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0033CC"/>
                </a:solidFill>
              </a:rPr>
              <a:t>Предметно-схематические модели Ткаченко Т.А.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схема описания игрушки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7" name="Picture 3" descr="C:\Users\Пользователь\Desktop\картинки мнемотехника\1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2714620"/>
            <a:ext cx="4643470" cy="3143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42955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Схемы составления рассказов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027" name="Picture 3" descr="C:\Users\Пользователь\Desktop\картинки мнемотехника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2214554"/>
            <a:ext cx="2714644" cy="178595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  <p:pic>
        <p:nvPicPr>
          <p:cNvPr id="5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786190"/>
            <a:ext cx="2928958" cy="192882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6786610" cy="7858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Сенсорно</a:t>
            </a:r>
            <a:r>
              <a:rPr lang="en-US" sz="2400" b="1" dirty="0" smtClean="0">
                <a:solidFill>
                  <a:srgbClr val="0033CC"/>
                </a:solidFill>
              </a:rPr>
              <a:t>-</a:t>
            </a:r>
            <a:r>
              <a:rPr lang="ru-RU" sz="2400" b="1" dirty="0" smtClean="0">
                <a:solidFill>
                  <a:srgbClr val="0033CC"/>
                </a:solidFill>
              </a:rPr>
              <a:t> графические схемы Воробьёвой В. К.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358114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endParaRPr lang="ru-RU" sz="2400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2357430"/>
            <a:ext cx="50720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358114" cy="6583362"/>
          </a:xfrm>
        </p:spPr>
        <p:txBody>
          <a:bodyPr anchor="t">
            <a:norm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	 </a:t>
            </a:r>
            <a:br>
              <a:rPr lang="ru-RU" sz="3600" b="1" dirty="0" smtClean="0"/>
            </a:br>
            <a:r>
              <a:rPr lang="ru-RU" sz="3600" b="1" dirty="0" smtClean="0"/>
              <a:t>          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33CC"/>
                </a:solidFill>
              </a:rPr>
              <a:t>Что такое мнемотехника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Мнемотехника – это техника развития памяти. </a:t>
            </a:r>
            <a:r>
              <a:rPr lang="ru-RU" sz="3600" b="1" dirty="0" smtClean="0">
                <a:solidFill>
                  <a:srgbClr val="0033CC"/>
                </a:solidFill>
              </a:rPr>
              <a:t/>
            </a:r>
            <a:br>
              <a:rPr lang="ru-RU" sz="3600" b="1" dirty="0" smtClean="0">
                <a:solidFill>
                  <a:srgbClr val="0033CC"/>
                </a:solidFill>
              </a:rPr>
            </a:br>
            <a:r>
              <a:rPr lang="ru-RU" sz="3600" b="1" dirty="0" smtClean="0">
                <a:solidFill>
                  <a:srgbClr val="0033CC"/>
                </a:solidFill>
              </a:rPr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Слово</a:t>
            </a:r>
            <a:r>
              <a:rPr lang="ru-RU" sz="3600" b="1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происходит от греческого «</a:t>
            </a:r>
            <a:r>
              <a:rPr lang="ru-RU" sz="2400" dirty="0" err="1" smtClean="0">
                <a:solidFill>
                  <a:srgbClr val="0033CC"/>
                </a:solidFill>
              </a:rPr>
              <a:t>mnemonikon</a:t>
            </a:r>
            <a:r>
              <a:rPr lang="ru-RU" sz="2400" dirty="0" smtClean="0">
                <a:solidFill>
                  <a:srgbClr val="0033CC"/>
                </a:solidFill>
              </a:rPr>
              <a:t>» - искусство запоминания. </a:t>
            </a: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   </a:t>
            </a:r>
            <a:r>
              <a:rPr lang="ru-RU" sz="2400" dirty="0" smtClean="0">
                <a:solidFill>
                  <a:srgbClr val="0033CC"/>
                </a:solidFill>
              </a:rPr>
              <a:t>Мнемотехника представляет собой совокупность правил и приёмов, облегчающих запоминание сохранение и воспроизведение информации.</a:t>
            </a:r>
            <a:r>
              <a:rPr lang="ru-RU" sz="4000" dirty="0" smtClean="0">
                <a:solidFill>
                  <a:srgbClr val="0033CC"/>
                </a:solidFill>
              </a:rPr>
              <a:t/>
            </a:r>
            <a:br>
              <a:rPr lang="ru-RU" sz="4000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639" y="9128"/>
            <a:ext cx="9181639" cy="6848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429552" cy="5429288"/>
          </a:xfrm>
        </p:spPr>
        <p:txBody>
          <a:bodyPr anchor="t">
            <a:normAutofit fontScale="90000"/>
          </a:bodyPr>
          <a:lstStyle/>
          <a:p>
            <a:pPr marL="514350" indent="-514350" algn="l" fontAlgn="t"/>
            <a:r>
              <a:rPr lang="ru-RU" sz="3100" b="1" dirty="0" smtClean="0"/>
              <a:t>      </a:t>
            </a:r>
            <a:br>
              <a:rPr lang="ru-RU" sz="3100" b="1" dirty="0" smtClean="0"/>
            </a:br>
            <a:r>
              <a:rPr lang="ru-RU" sz="3100" b="1" dirty="0" smtClean="0"/>
              <a:t>   </a:t>
            </a:r>
            <a:r>
              <a:rPr lang="ru-RU" sz="3100" b="1" dirty="0" smtClean="0">
                <a:solidFill>
                  <a:srgbClr val="0033CC"/>
                </a:solidFill>
              </a:rPr>
              <a:t>С помощью мнемотехники можно  </a:t>
            </a:r>
            <a:br>
              <a:rPr lang="ru-RU" sz="3100" b="1" dirty="0" smtClean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   решать  следующие задачи:</a:t>
            </a:r>
            <a:r>
              <a:rPr lang="en-US" sz="3100" b="1" dirty="0" smtClean="0">
                <a:solidFill>
                  <a:srgbClr val="0033CC"/>
                </a:solidFill>
              </a:rPr>
              <a:t/>
            </a:r>
            <a:br>
              <a:rPr lang="en-US" sz="3100" b="1" dirty="0" smtClean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     </a:t>
            </a: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 .</a:t>
            </a:r>
            <a:r>
              <a:rPr lang="en-US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Развивать у детей умение с помощью графической  аналогии понимать и рассказывать знакомые сказки, стихи.</a:t>
            </a:r>
            <a:b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 Обучать детей правильному звукопроизношению.</a:t>
            </a:r>
            <a:b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Развивать у детей сообразительность, умение сравнивать, выделять существенные признаки..</a:t>
            </a:r>
            <a:b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Развивать у детей психические процессы: мышление, внимание, воображение, память 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50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3"/>
            <a:ext cx="7358114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Мнемотехника строится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 от простого к сложному: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571744"/>
            <a:ext cx="3929090" cy="571504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2"/>
                </a:solidFill>
              </a:rPr>
              <a:t>мнемоквадрат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929066"/>
            <a:ext cx="3929090" cy="64294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мнемодорожка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286388"/>
            <a:ext cx="3857652" cy="64294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мнемотаблица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270531" y="3587593"/>
            <a:ext cx="603747" cy="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21967" y="4964917"/>
            <a:ext cx="50006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37" y="0"/>
            <a:ext cx="9093664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072362" cy="1785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     </a:t>
            </a:r>
            <a:r>
              <a:rPr lang="ru-RU" sz="2800" b="1" dirty="0" err="1" smtClean="0">
                <a:solidFill>
                  <a:srgbClr val="0033CC"/>
                </a:solidFill>
              </a:rPr>
              <a:t>Мнемоквадрат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dirty="0" smtClean="0">
                <a:solidFill>
                  <a:srgbClr val="0033CC"/>
                </a:solidFill>
              </a:rPr>
              <a:t>-   одиночное изображение, которое обозначает одно слово, словосочетание или простое предложение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Пользователь\Desktop\Безымяwнный.png"/>
          <p:cNvPicPr>
            <a:picLocks noChangeAspect="1" noChangeArrowheads="1"/>
          </p:cNvPicPr>
          <p:nvPr/>
        </p:nvPicPr>
        <p:blipFill>
          <a:blip r:embed="rId3" cstate="print"/>
          <a:srcRect r="70260" b="48877"/>
          <a:stretch>
            <a:fillRect/>
          </a:stretch>
        </p:blipFill>
        <p:spPr bwMode="auto">
          <a:xfrm rot="21191613">
            <a:off x="2162147" y="3658995"/>
            <a:ext cx="1566500" cy="161999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Безымeянный.png"/>
          <p:cNvPicPr>
            <a:picLocks noChangeAspect="1" noChangeArrowheads="1"/>
          </p:cNvPicPr>
          <p:nvPr/>
        </p:nvPicPr>
        <p:blipFill>
          <a:blip r:embed="rId4" cstate="print"/>
          <a:srcRect r="70124" b="45371"/>
          <a:stretch>
            <a:fillRect/>
          </a:stretch>
        </p:blipFill>
        <p:spPr bwMode="auto">
          <a:xfrm rot="288776">
            <a:off x="5267698" y="3693868"/>
            <a:ext cx="1420937" cy="15630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5007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1"/>
            <a:ext cx="6786610" cy="1785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33CC"/>
                </a:solidFill>
              </a:rPr>
              <a:t>    </a:t>
            </a:r>
            <a:r>
              <a:rPr lang="ru-RU" sz="2800" b="1" dirty="0" err="1" smtClean="0">
                <a:solidFill>
                  <a:srgbClr val="0033CC"/>
                </a:solidFill>
              </a:rPr>
              <a:t>Мнемодорожка</a:t>
            </a:r>
            <a:r>
              <a:rPr lang="ru-RU" sz="2800" dirty="0" smtClean="0">
                <a:solidFill>
                  <a:srgbClr val="0033CC"/>
                </a:solidFill>
              </a:rPr>
              <a:t> – ряд картинок (3-5), по которым можно составить небольшой рассказ в 2 - 4 предложения. 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Пользователь\Desktop\Безымянныйd.png"/>
          <p:cNvPicPr>
            <a:picLocks noChangeAspect="1" noChangeArrowheads="1"/>
          </p:cNvPicPr>
          <p:nvPr/>
        </p:nvPicPr>
        <p:blipFill>
          <a:blip r:embed="rId3" cstate="print"/>
          <a:srcRect r="69941" b="81927"/>
          <a:stretch>
            <a:fillRect/>
          </a:stretch>
        </p:blipFill>
        <p:spPr bwMode="auto">
          <a:xfrm>
            <a:off x="2357422" y="3143248"/>
            <a:ext cx="4147605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429420" cy="1143008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 err="1" smtClean="0">
                <a:solidFill>
                  <a:srgbClr val="0033CC"/>
                </a:solidFill>
              </a:rPr>
              <a:t>Мнемотаблица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dirty="0" smtClean="0">
                <a:solidFill>
                  <a:srgbClr val="0033CC"/>
                </a:solidFill>
              </a:rPr>
              <a:t>– это целая схема, в которую заложен текст ( рассказ, стих, сказка и т. п.) 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786710" y="5500702"/>
            <a:ext cx="900090" cy="6254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4" descr="C:\Users\Пользователь\Загрузки\А434П.jpg"/>
          <p:cNvPicPr>
            <a:picLocks noGr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786058"/>
            <a:ext cx="4357718" cy="242889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372376" cy="54292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0033CC"/>
                </a:solidFill>
              </a:rPr>
              <a:t>Мнемотаблицы</a:t>
            </a:r>
            <a:r>
              <a:rPr lang="ru-RU" sz="4000" b="1" dirty="0" smtClean="0">
                <a:solidFill>
                  <a:srgbClr val="0033CC"/>
                </a:solidFill>
              </a:rPr>
              <a:t> служат дидактическим материалом для развития связной речи и используются с целью:</a:t>
            </a:r>
          </a:p>
          <a:p>
            <a:pPr algn="ctr">
              <a:buFont typeface="Wingdings" pitchFamily="2" charset="2"/>
              <a:buChar char="Ø"/>
            </a:pPr>
            <a:endParaRPr lang="ru-RU" sz="28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Изображения последовательности умывания, одевания, сервировки стола и т. </a:t>
            </a:r>
            <a:r>
              <a:rPr lang="ru-RU" sz="3400" dirty="0" err="1" smtClean="0">
                <a:solidFill>
                  <a:srgbClr val="0033CC"/>
                </a:solidFill>
              </a:rPr>
              <a:t>д</a:t>
            </a:r>
            <a:endParaRPr lang="ru-RU" sz="34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Заучивания стихов, </a:t>
            </a:r>
            <a:r>
              <a:rPr lang="ru-RU" sz="3400" dirty="0" err="1" smtClean="0">
                <a:solidFill>
                  <a:srgbClr val="0033CC"/>
                </a:solidFill>
              </a:rPr>
              <a:t>потешек</a:t>
            </a:r>
            <a:r>
              <a:rPr lang="ru-RU" sz="3400" dirty="0" smtClean="0">
                <a:solidFill>
                  <a:srgbClr val="0033CC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При отгадывании и загадывании загадок;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При пересказе  текстов;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При составлении описательных рассказов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	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572164"/>
          </a:xfrm>
        </p:spPr>
        <p:txBody>
          <a:bodyPr anchor="t">
            <a:normAutofit/>
          </a:bodyPr>
          <a:lstStyle/>
          <a:p>
            <a:r>
              <a:rPr lang="ru-RU" sz="2800" b="1" dirty="0" err="1" smtClean="0">
                <a:solidFill>
                  <a:srgbClr val="0033CC"/>
                </a:solidFill>
              </a:rPr>
              <a:t>Мнемотаблицы</a:t>
            </a:r>
            <a:r>
              <a:rPr lang="ru-RU" sz="2800" b="1" dirty="0" smtClean="0">
                <a:solidFill>
                  <a:srgbClr val="0033CC"/>
                </a:solidFill>
              </a:rPr>
              <a:t>, отображающие 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последовательность действий</a:t>
            </a:r>
            <a:r>
              <a:rPr lang="ru-RU" sz="2400" b="1" dirty="0" smtClean="0">
                <a:solidFill>
                  <a:srgbClr val="0033CC"/>
                </a:solidFill>
              </a:rPr>
              <a:t>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2928934"/>
            <a:ext cx="2286016" cy="1746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143900" y="857232"/>
            <a:ext cx="71438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929066"/>
            <a:ext cx="2351323" cy="1714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222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Использование мнемотехники в развитии связной речи дошкольников                                                                            Подготовила воспитатель                                                                                              1 квалификационной категории                                                                                         Гусева  Наталья Анатольевна    МБДОУ Дс № 15 г. Камышин</vt:lpstr>
      <vt:lpstr>                Что такое мнемотехника   Мнемотехника – это техника развития памяти.    Слово происходит от греческого «mnemonikon» - искусство запоминания.     Мнемотехника представляет собой совокупность правил и приёмов, облегчающих запоминание сохранение и воспроизведение информации. </vt:lpstr>
      <vt:lpstr>          С помощью мнемотехники можно      решать  следующие задачи:      Развивать связную речь .  Развивать у детей умение с помощью графической  аналогии понимать и рассказывать знакомые сказки, стихи.   Обучать детей правильному звукопроизношению.  Развивать у детей сообразительность, умение сравнивать, выделять существенные признаки..  Развивать у детей психические процессы: мышление, внимание, воображение, память . </vt:lpstr>
      <vt:lpstr>Слайд 4</vt:lpstr>
      <vt:lpstr>Слайд 5</vt:lpstr>
      <vt:lpstr> </vt:lpstr>
      <vt:lpstr>Мнемотаблица – это целая схема, в которую заложен текст ( рассказ, стих, сказка и т. п.) </vt:lpstr>
      <vt:lpstr>Слайд 8</vt:lpstr>
      <vt:lpstr>Мнемотаблицы, отображающие  последовательность действий.</vt:lpstr>
      <vt:lpstr>Отгадывание загадок</vt:lpstr>
      <vt:lpstr>Проговаривание чистоговорок </vt:lpstr>
      <vt:lpstr>Проговаривание скороговорок, заучивание потешек.</vt:lpstr>
      <vt:lpstr>Заучивание стихотворений  В руки фрукты мы берем И в  корзинку их кладем: Слива, персик, апельсин, Груша, киви, мандарин.</vt:lpstr>
      <vt:lpstr>Пересказ художественных текстов</vt:lpstr>
      <vt:lpstr>Слайд 15</vt:lpstr>
      <vt:lpstr>    Коллаж –это объединение на одном листе (фланелеграфе) картинок, букв, цифр, фигур,  которые должны быть связаны одной темой    и целью.</vt:lpstr>
      <vt:lpstr> Предметно-схематические модели Ткаченко Т.А.  схема описания игрушки </vt:lpstr>
      <vt:lpstr>Схемы составления рассказов</vt:lpstr>
      <vt:lpstr>Сенсорно- графические схемы Воробьёвой В. К.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Пользователь</dc:creator>
  <cp:lastModifiedBy>Пользователь</cp:lastModifiedBy>
  <cp:revision>160</cp:revision>
  <dcterms:created xsi:type="dcterms:W3CDTF">2014-11-22T07:46:32Z</dcterms:created>
  <dcterms:modified xsi:type="dcterms:W3CDTF">2015-03-01T19:43:23Z</dcterms:modified>
</cp:coreProperties>
</file>