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60" r:id="rId3"/>
    <p:sldId id="263" r:id="rId4"/>
    <p:sldId id="265" r:id="rId5"/>
    <p:sldId id="266" r:id="rId6"/>
    <p:sldId id="267" r:id="rId7"/>
    <p:sldId id="258" r:id="rId8"/>
    <p:sldId id="268" r:id="rId9"/>
    <p:sldId id="269" r:id="rId10"/>
    <p:sldId id="270" r:id="rId11"/>
    <p:sldId id="264"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5" d="100"/>
          <a:sy n="55" d="100"/>
        </p:scale>
        <p:origin x="-89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186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55A93-C9B3-4BC9-A8A8-562B0E061991}" type="datetimeFigureOut">
              <a:rPr lang="ru-RU" smtClean="0"/>
              <a:t>29.05.2014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49BEEB-83FC-46CE-BB1F-4592A78D5A1E}" type="slidenum">
              <a:rPr lang="ru-RU" smtClean="0"/>
              <a:t>‹#›</a:t>
            </a:fld>
            <a:endParaRPr lang="ru-RU"/>
          </a:p>
        </p:txBody>
      </p:sp>
    </p:spTree>
    <p:extLst>
      <p:ext uri="{BB962C8B-B14F-4D97-AF65-F5344CB8AC3E}">
        <p14:creationId xmlns:p14="http://schemas.microsoft.com/office/powerpoint/2010/main" val="33546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749BEEB-83FC-46CE-BB1F-4592A78D5A1E}" type="slidenum">
              <a:rPr lang="ru-RU" smtClean="0"/>
              <a:t>1</a:t>
            </a:fld>
            <a:endParaRPr lang="ru-RU"/>
          </a:p>
        </p:txBody>
      </p:sp>
    </p:spTree>
    <p:extLst>
      <p:ext uri="{BB962C8B-B14F-4D97-AF65-F5344CB8AC3E}">
        <p14:creationId xmlns:p14="http://schemas.microsoft.com/office/powerpoint/2010/main" val="895582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6AEB3F1-C4D1-41D3-8711-C205E45E1FB0}" type="datetimeFigureOut">
              <a:rPr lang="ru-RU" smtClean="0"/>
              <a:t>29.05.2014</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9F58D4A1-B7CA-458B-B392-EBA39ED8434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6AEB3F1-C4D1-41D3-8711-C205E45E1FB0}" type="datetimeFigureOut">
              <a:rPr lang="ru-RU" smtClean="0"/>
              <a:t>29.05.2014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58D4A1-B7CA-458B-B392-EBA39ED8434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6AEB3F1-C4D1-41D3-8711-C205E45E1FB0}" type="datetimeFigureOut">
              <a:rPr lang="ru-RU" smtClean="0"/>
              <a:t>29.05.2014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58D4A1-B7CA-458B-B392-EBA39ED8434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6AEB3F1-C4D1-41D3-8711-C205E45E1FB0}" type="datetimeFigureOut">
              <a:rPr lang="ru-RU" smtClean="0"/>
              <a:t>29.05.2014</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9F58D4A1-B7CA-458B-B392-EBA39ED8434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6AEB3F1-C4D1-41D3-8711-C205E45E1FB0}" type="datetimeFigureOut">
              <a:rPr lang="ru-RU" smtClean="0"/>
              <a:t>29.05.2014</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9F58D4A1-B7CA-458B-B392-EBA39ED84345}"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6AEB3F1-C4D1-41D3-8711-C205E45E1FB0}" type="datetimeFigureOut">
              <a:rPr lang="ru-RU" smtClean="0"/>
              <a:t>29.05.2014</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F58D4A1-B7CA-458B-B392-EBA39ED8434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6AEB3F1-C4D1-41D3-8711-C205E45E1FB0}" type="datetimeFigureOut">
              <a:rPr lang="ru-RU" smtClean="0"/>
              <a:t>29.05.2014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9F58D4A1-B7CA-458B-B392-EBA39ED84345}"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6AEB3F1-C4D1-41D3-8711-C205E45E1FB0}" type="datetimeFigureOut">
              <a:rPr lang="ru-RU" smtClean="0"/>
              <a:t>29.05.2014</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58D4A1-B7CA-458B-B392-EBA39ED8434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6AEB3F1-C4D1-41D3-8711-C205E45E1FB0}" type="datetimeFigureOut">
              <a:rPr lang="ru-RU" smtClean="0"/>
              <a:t>29.05.2014</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58D4A1-B7CA-458B-B392-EBA39ED8434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6AEB3F1-C4D1-41D3-8711-C205E45E1FB0}" type="datetimeFigureOut">
              <a:rPr lang="ru-RU" smtClean="0"/>
              <a:t>29.05.2014</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58D4A1-B7CA-458B-B392-EBA39ED8434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6AEB3F1-C4D1-41D3-8711-C205E45E1FB0}" type="datetimeFigureOut">
              <a:rPr lang="ru-RU" smtClean="0"/>
              <a:t>29.05.2014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F58D4A1-B7CA-458B-B392-EBA39ED84345}"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6AEB3F1-C4D1-41D3-8711-C205E45E1FB0}" type="datetimeFigureOut">
              <a:rPr lang="ru-RU" smtClean="0"/>
              <a:t>29.05.2014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F58D4A1-B7CA-458B-B392-EBA39ED84345}"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332656"/>
            <a:ext cx="8496943" cy="5940088"/>
          </a:xfrm>
          <a:prstGeom prst="rect">
            <a:avLst/>
          </a:prstGeom>
        </p:spPr>
        <p:txBody>
          <a:bodyPr wrap="square">
            <a:spAutoFit/>
          </a:bodyPr>
          <a:lstStyle/>
          <a:p>
            <a:r>
              <a:rPr lang="ru-RU" sz="2000" dirty="0" smtClean="0"/>
              <a:t>Муниципальное дошкольное образовательное учреждение – детский сад комбинированного вида №4 «Катюша»</a:t>
            </a:r>
            <a:br>
              <a:rPr lang="ru-RU" sz="2000" dirty="0" smtClean="0"/>
            </a:br>
            <a:r>
              <a:rPr lang="ru-RU" sz="2000" dirty="0" smtClean="0"/>
              <a:t> </a:t>
            </a:r>
          </a:p>
          <a:p>
            <a:endParaRPr lang="ru-RU" sz="2000" dirty="0"/>
          </a:p>
          <a:p>
            <a:endParaRPr lang="ru-RU" sz="2000" dirty="0" smtClean="0"/>
          </a:p>
          <a:p>
            <a:endParaRPr lang="ru-RU" sz="2000" dirty="0"/>
          </a:p>
          <a:p>
            <a:endParaRPr lang="ru-RU" sz="2000" dirty="0" smtClean="0"/>
          </a:p>
          <a:p>
            <a:endParaRPr lang="ru-RU" sz="2000" dirty="0"/>
          </a:p>
          <a:p>
            <a:endParaRPr lang="ru-RU" sz="2000" dirty="0" smtClean="0"/>
          </a:p>
          <a:p>
            <a:endParaRPr lang="ru-RU" sz="2000" dirty="0" smtClean="0"/>
          </a:p>
          <a:p>
            <a:endParaRPr lang="ru-RU" sz="2000" dirty="0"/>
          </a:p>
          <a:p>
            <a:endParaRPr lang="ru-RU" sz="2000" dirty="0" smtClean="0"/>
          </a:p>
          <a:p>
            <a:endParaRPr lang="ru-RU" sz="2000" dirty="0"/>
          </a:p>
          <a:p>
            <a:pPr algn="ctr"/>
            <a:r>
              <a:rPr lang="ru-RU" sz="2000" dirty="0" smtClean="0"/>
              <a:t/>
            </a:r>
            <a:br>
              <a:rPr lang="ru-RU" sz="2000" dirty="0" smtClean="0"/>
            </a:br>
            <a:r>
              <a:rPr lang="ru-RU" sz="2000" dirty="0" smtClean="0"/>
              <a:t>Формирование у детей среднего возраста интереса к чтению художественной литературы через реализацию проекта «Читаем сказки К. Чуковского»</a:t>
            </a:r>
          </a:p>
          <a:p>
            <a:endParaRPr lang="ru-RU" sz="2000" dirty="0"/>
          </a:p>
          <a:p>
            <a:pPr algn="r"/>
            <a:r>
              <a:rPr lang="ru-RU" sz="2000" dirty="0" smtClean="0"/>
              <a:t>Воспитатель: Дунаевская В. Ю.</a:t>
            </a:r>
            <a:endParaRPr lang="ru-RU"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3" y="1268760"/>
            <a:ext cx="5472608" cy="31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11976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908720"/>
            <a:ext cx="8814480" cy="9001000"/>
          </a:xfrm>
        </p:spPr>
        <p:txBody>
          <a:bodyPr>
            <a:normAutofit/>
          </a:bodyPr>
          <a:lstStyle/>
          <a:p>
            <a:pPr>
              <a:spcAft>
                <a:spcPts val="0"/>
              </a:spcAft>
            </a:pPr>
            <a:r>
              <a:rPr lang="ru-RU" sz="1800" dirty="0">
                <a:effectLst/>
                <a:latin typeface="Georgia"/>
                <a:ea typeface="Times New Roman"/>
                <a:cs typeface="Times New Roman"/>
              </a:rPr>
              <a:t/>
            </a:r>
            <a:br>
              <a:rPr lang="ru-RU" sz="1800" dirty="0">
                <a:effectLst/>
                <a:latin typeface="Georgia"/>
                <a:ea typeface="Times New Roman"/>
                <a:cs typeface="Times New Roman"/>
              </a:rPr>
            </a:br>
            <a:r>
              <a:rPr lang="ru-RU" sz="1800" i="1" dirty="0">
                <a:solidFill>
                  <a:srgbClr val="FF0000"/>
                </a:solidFill>
                <a:effectLst/>
                <a:latin typeface="Georgia"/>
                <a:ea typeface="Times New Roman"/>
                <a:cs typeface="Times New Roman"/>
              </a:rPr>
              <a:t>Информационные</a:t>
            </a:r>
            <a:r>
              <a:rPr lang="ru-RU" sz="1800" i="1" dirty="0">
                <a:effectLst/>
                <a:latin typeface="Georgia"/>
                <a:ea typeface="Times New Roman"/>
                <a:cs typeface="Times New Roman"/>
              </a:rPr>
              <a:t>: </a:t>
            </a:r>
            <a:r>
              <a:rPr lang="ru-RU" sz="1800" dirty="0">
                <a:effectLst/>
                <a:latin typeface="Arial"/>
                <a:ea typeface="Times New Roman"/>
                <a:cs typeface="Times New Roman"/>
              </a:rPr>
              <a:t/>
            </a:r>
            <a:br>
              <a:rPr lang="ru-RU" sz="1800" dirty="0">
                <a:effectLst/>
                <a:latin typeface="Arial"/>
                <a:ea typeface="Times New Roman"/>
                <a:cs typeface="Times New Roman"/>
              </a:rPr>
            </a:br>
            <a:r>
              <a:rPr lang="ru-RU" sz="1800" dirty="0">
                <a:effectLst/>
                <a:latin typeface="Georgia"/>
                <a:ea typeface="Times New Roman"/>
                <a:cs typeface="Times New Roman"/>
              </a:rPr>
              <a:t>Фото - видео материалы;</a:t>
            </a:r>
            <a:r>
              <a:rPr lang="ru-RU" sz="1800" dirty="0">
                <a:effectLst/>
                <a:latin typeface="Arial"/>
                <a:ea typeface="Times New Roman"/>
                <a:cs typeface="Times New Roman"/>
              </a:rPr>
              <a:t/>
            </a:r>
            <a:br>
              <a:rPr lang="ru-RU" sz="1800" dirty="0">
                <a:effectLst/>
                <a:latin typeface="Arial"/>
                <a:ea typeface="Times New Roman"/>
                <a:cs typeface="Times New Roman"/>
              </a:rPr>
            </a:br>
            <a:r>
              <a:rPr lang="ru-RU" sz="1800" dirty="0">
                <a:effectLst/>
                <a:latin typeface="Georgia"/>
                <a:ea typeface="Times New Roman"/>
                <a:cs typeface="Times New Roman"/>
              </a:rPr>
              <a:t>Библиотечный фонд. </a:t>
            </a:r>
            <a:r>
              <a:rPr lang="ru-RU" sz="1800" dirty="0">
                <a:effectLst/>
                <a:latin typeface="Arial"/>
                <a:ea typeface="Times New Roman"/>
                <a:cs typeface="Times New Roman"/>
              </a:rPr>
              <a:t/>
            </a:r>
            <a:br>
              <a:rPr lang="ru-RU" sz="1800" dirty="0">
                <a:effectLst/>
                <a:latin typeface="Arial"/>
                <a:ea typeface="Times New Roman"/>
                <a:cs typeface="Times New Roman"/>
              </a:rPr>
            </a:br>
            <a:r>
              <a:rPr lang="ru-RU" sz="1800" i="1" dirty="0">
                <a:solidFill>
                  <a:srgbClr val="FF0000"/>
                </a:solidFill>
                <a:effectLst/>
                <a:latin typeface="Georgia"/>
                <a:ea typeface="Times New Roman"/>
                <a:cs typeface="Times New Roman"/>
              </a:rPr>
              <a:t>Научно-методические:</a:t>
            </a:r>
            <a:r>
              <a:rPr lang="ru-RU" sz="1800" dirty="0">
                <a:effectLst/>
                <a:latin typeface="Arial"/>
                <a:ea typeface="Times New Roman"/>
                <a:cs typeface="Times New Roman"/>
              </a:rPr>
              <a:t/>
            </a:r>
            <a:br>
              <a:rPr lang="ru-RU" sz="1800" dirty="0">
                <a:effectLst/>
                <a:latin typeface="Arial"/>
                <a:ea typeface="Times New Roman"/>
                <a:cs typeface="Times New Roman"/>
              </a:rPr>
            </a:br>
            <a:r>
              <a:rPr lang="ru-RU" sz="1800" dirty="0">
                <a:effectLst/>
                <a:latin typeface="Georgia"/>
                <a:ea typeface="Times New Roman"/>
                <a:cs typeface="Times New Roman"/>
              </a:rPr>
              <a:t>Консультативная работа с родителями.</a:t>
            </a:r>
            <a:r>
              <a:rPr lang="ru-RU" sz="1800" dirty="0">
                <a:effectLst/>
                <a:latin typeface="Arial"/>
                <a:ea typeface="Times New Roman"/>
                <a:cs typeface="Times New Roman"/>
              </a:rPr>
              <a:t/>
            </a:r>
            <a:br>
              <a:rPr lang="ru-RU" sz="1800" dirty="0">
                <a:effectLst/>
                <a:latin typeface="Arial"/>
                <a:ea typeface="Times New Roman"/>
                <a:cs typeface="Times New Roman"/>
              </a:rPr>
            </a:br>
            <a:r>
              <a:rPr lang="ru-RU" sz="1800" dirty="0">
                <a:effectLst/>
                <a:latin typeface="Georgia"/>
                <a:ea typeface="Times New Roman"/>
                <a:cs typeface="Times New Roman"/>
              </a:rPr>
              <a:t>Презентация «Волшебный мир книги»</a:t>
            </a:r>
            <a:r>
              <a:rPr lang="ru-RU" sz="1800" dirty="0">
                <a:effectLst/>
                <a:latin typeface="Arial"/>
                <a:ea typeface="Times New Roman"/>
                <a:cs typeface="Times New Roman"/>
              </a:rPr>
              <a:t/>
            </a:r>
            <a:br>
              <a:rPr lang="ru-RU" sz="1800" dirty="0">
                <a:effectLst/>
                <a:latin typeface="Arial"/>
                <a:ea typeface="Times New Roman"/>
                <a:cs typeface="Times New Roman"/>
              </a:rPr>
            </a:br>
            <a:r>
              <a:rPr lang="ru-RU" sz="1800" i="1" dirty="0">
                <a:solidFill>
                  <a:srgbClr val="FF0000"/>
                </a:solidFill>
                <a:effectLst/>
                <a:latin typeface="Georgia"/>
                <a:ea typeface="Times New Roman"/>
                <a:cs typeface="Times New Roman"/>
              </a:rPr>
              <a:t>Дидактическое обеспечение:</a:t>
            </a:r>
            <a:r>
              <a:rPr lang="ru-RU" sz="1800" dirty="0">
                <a:solidFill>
                  <a:srgbClr val="FF0000"/>
                </a:solidFill>
                <a:effectLst/>
                <a:latin typeface="Arial"/>
                <a:ea typeface="Times New Roman"/>
                <a:cs typeface="Times New Roman"/>
              </a:rPr>
              <a:t/>
            </a:r>
            <a:br>
              <a:rPr lang="ru-RU" sz="1800" dirty="0">
                <a:solidFill>
                  <a:srgbClr val="FF0000"/>
                </a:solidFill>
                <a:effectLst/>
                <a:latin typeface="Arial"/>
                <a:ea typeface="Times New Roman"/>
                <a:cs typeface="Times New Roman"/>
              </a:rPr>
            </a:br>
            <a:r>
              <a:rPr lang="ru-RU" sz="1800" dirty="0">
                <a:effectLst/>
                <a:latin typeface="Georgia"/>
                <a:ea typeface="Times New Roman"/>
                <a:cs typeface="Times New Roman"/>
              </a:rPr>
              <a:t>Подбор иллюстраций по произведениям К. И. Чуковского;</a:t>
            </a:r>
            <a:r>
              <a:rPr lang="ru-RU" sz="1800" dirty="0">
                <a:effectLst/>
                <a:latin typeface="Arial"/>
                <a:ea typeface="Times New Roman"/>
                <a:cs typeface="Times New Roman"/>
              </a:rPr>
              <a:t/>
            </a:r>
            <a:br>
              <a:rPr lang="ru-RU" sz="1800" dirty="0">
                <a:effectLst/>
                <a:latin typeface="Arial"/>
                <a:ea typeface="Times New Roman"/>
                <a:cs typeface="Times New Roman"/>
              </a:rPr>
            </a:br>
            <a:r>
              <a:rPr lang="ru-RU" sz="1800" dirty="0">
                <a:effectLst/>
                <a:latin typeface="Georgia"/>
                <a:ea typeface="Times New Roman"/>
                <a:cs typeface="Times New Roman"/>
              </a:rPr>
              <a:t>Подбор фотографий;</a:t>
            </a:r>
            <a:r>
              <a:rPr lang="ru-RU" sz="1800" dirty="0">
                <a:effectLst/>
                <a:latin typeface="Arial"/>
                <a:ea typeface="Times New Roman"/>
                <a:cs typeface="Times New Roman"/>
              </a:rPr>
              <a:t/>
            </a:r>
            <a:br>
              <a:rPr lang="ru-RU" sz="1800" dirty="0">
                <a:effectLst/>
                <a:latin typeface="Arial"/>
                <a:ea typeface="Times New Roman"/>
                <a:cs typeface="Times New Roman"/>
              </a:rPr>
            </a:br>
            <a:r>
              <a:rPr lang="ru-RU" sz="1800" dirty="0">
                <a:effectLst/>
                <a:latin typeface="Georgia"/>
                <a:ea typeface="Times New Roman"/>
                <a:cs typeface="Times New Roman"/>
              </a:rPr>
              <a:t>Составление памяток для родителей "Как научить ребенка любить и беречь книги?", "Какие вопросы задавать ребенку во время чтения книг?".</a:t>
            </a:r>
            <a:r>
              <a:rPr lang="ru-RU" sz="2400" dirty="0">
                <a:effectLst/>
                <a:latin typeface="Arial"/>
                <a:ea typeface="Times New Roman"/>
                <a:cs typeface="Times New Roman"/>
              </a:rPr>
              <a:t/>
            </a:r>
            <a:br>
              <a:rPr lang="ru-RU" sz="2400" dirty="0">
                <a:effectLst/>
                <a:latin typeface="Arial"/>
                <a:ea typeface="Times New Roman"/>
                <a:cs typeface="Times New Roman"/>
              </a:rPr>
            </a:br>
            <a:r>
              <a:rPr lang="ru-RU" sz="1600" dirty="0">
                <a:effectLst/>
                <a:latin typeface="Georgia"/>
                <a:ea typeface="Times New Roman"/>
                <a:cs typeface="Times New Roman"/>
              </a:rPr>
              <a:t>Оформление книжного уголка в группе. </a:t>
            </a:r>
            <a:r>
              <a:rPr lang="ru-RU" sz="1600" dirty="0">
                <a:effectLst/>
                <a:latin typeface="Arial"/>
                <a:ea typeface="Times New Roman"/>
                <a:cs typeface="Times New Roman"/>
              </a:rPr>
              <a:t/>
            </a:r>
            <a:br>
              <a:rPr lang="ru-RU" sz="1600" dirty="0">
                <a:effectLst/>
                <a:latin typeface="Arial"/>
                <a:ea typeface="Times New Roman"/>
                <a:cs typeface="Times New Roman"/>
              </a:rPr>
            </a:br>
            <a:r>
              <a:rPr lang="ru-RU" sz="1600" i="1" dirty="0">
                <a:solidFill>
                  <a:srgbClr val="FF0000"/>
                </a:solidFill>
                <a:effectLst/>
                <a:latin typeface="Georgia"/>
                <a:ea typeface="Times New Roman"/>
                <a:cs typeface="Times New Roman"/>
              </a:rPr>
              <a:t> ТСО: </a:t>
            </a:r>
            <a:r>
              <a:rPr lang="ru-RU" sz="1600" dirty="0">
                <a:solidFill>
                  <a:srgbClr val="FF0000"/>
                </a:solidFill>
                <a:effectLst/>
                <a:latin typeface="Arial"/>
                <a:ea typeface="Times New Roman"/>
                <a:cs typeface="Times New Roman"/>
              </a:rPr>
              <a:t/>
            </a:r>
            <a:br>
              <a:rPr lang="ru-RU" sz="1600" dirty="0">
                <a:solidFill>
                  <a:srgbClr val="FF0000"/>
                </a:solidFill>
                <a:effectLst/>
                <a:latin typeface="Arial"/>
                <a:ea typeface="Times New Roman"/>
                <a:cs typeface="Times New Roman"/>
              </a:rPr>
            </a:br>
            <a:r>
              <a:rPr lang="ru-RU" sz="1600" dirty="0">
                <a:effectLst/>
                <a:latin typeface="Georgia"/>
                <a:ea typeface="Times New Roman"/>
                <a:cs typeface="Times New Roman"/>
              </a:rPr>
              <a:t>ноутбук;</a:t>
            </a:r>
            <a:r>
              <a:rPr lang="ru-RU" sz="1600" dirty="0">
                <a:effectLst/>
                <a:latin typeface="Arial"/>
                <a:ea typeface="Times New Roman"/>
                <a:cs typeface="Times New Roman"/>
              </a:rPr>
              <a:t/>
            </a:r>
            <a:br>
              <a:rPr lang="ru-RU" sz="1600" dirty="0">
                <a:effectLst/>
                <a:latin typeface="Arial"/>
                <a:ea typeface="Times New Roman"/>
                <a:cs typeface="Times New Roman"/>
              </a:rPr>
            </a:br>
            <a:r>
              <a:rPr lang="ru-RU" sz="1600" dirty="0">
                <a:effectLst/>
                <a:latin typeface="Georgia"/>
                <a:ea typeface="Times New Roman"/>
                <a:cs typeface="Times New Roman"/>
              </a:rPr>
              <a:t>фотоаппарат;</a:t>
            </a:r>
            <a:r>
              <a:rPr lang="ru-RU" sz="1600" dirty="0">
                <a:effectLst/>
                <a:latin typeface="Arial"/>
                <a:ea typeface="Times New Roman"/>
                <a:cs typeface="Times New Roman"/>
              </a:rPr>
              <a:t/>
            </a:r>
            <a:br>
              <a:rPr lang="ru-RU" sz="1600" dirty="0">
                <a:effectLst/>
                <a:latin typeface="Arial"/>
                <a:ea typeface="Times New Roman"/>
                <a:cs typeface="Times New Roman"/>
              </a:rPr>
            </a:br>
            <a:r>
              <a:rPr lang="ru-RU" sz="1600" dirty="0">
                <a:effectLst/>
                <a:latin typeface="Georgia"/>
                <a:ea typeface="Times New Roman"/>
                <a:cs typeface="Times New Roman"/>
              </a:rPr>
              <a:t>интерактивная доска.</a:t>
            </a:r>
            <a:r>
              <a:rPr lang="ru-RU" sz="2400" dirty="0">
                <a:effectLst/>
                <a:latin typeface="Arial"/>
                <a:ea typeface="Times New Roman"/>
                <a:cs typeface="Times New Roman"/>
              </a:rPr>
              <a:t/>
            </a:r>
            <a:br>
              <a:rPr lang="ru-RU" sz="2400" dirty="0">
                <a:effectLst/>
                <a:latin typeface="Arial"/>
                <a:ea typeface="Times New Roman"/>
                <a:cs typeface="Times New Roman"/>
              </a:rPr>
            </a:br>
            <a:endParaRPr lang="ru-RU" dirty="0"/>
          </a:p>
        </p:txBody>
      </p:sp>
      <p:sp>
        <p:nvSpPr>
          <p:cNvPr id="3" name="Подзаголовок 2"/>
          <p:cNvSpPr>
            <a:spLocks noGrp="1"/>
          </p:cNvSpPr>
          <p:nvPr>
            <p:ph type="subTitle" idx="1"/>
          </p:nvPr>
        </p:nvSpPr>
        <p:spPr>
          <a:xfrm>
            <a:off x="381000" y="0"/>
            <a:ext cx="8458200" cy="980728"/>
          </a:xfrm>
        </p:spPr>
        <p:txBody>
          <a:bodyPr>
            <a:normAutofit/>
          </a:bodyPr>
          <a:lstStyle/>
          <a:p>
            <a:r>
              <a:rPr lang="ru-RU" sz="4000" b="1" dirty="0">
                <a:solidFill>
                  <a:srgbClr val="FF0000"/>
                </a:solidFill>
              </a:rPr>
              <a:t>Р</a:t>
            </a:r>
            <a:r>
              <a:rPr lang="ru-RU" sz="4000" b="1" dirty="0" smtClean="0">
                <a:solidFill>
                  <a:srgbClr val="FF0000"/>
                </a:solidFill>
              </a:rPr>
              <a:t>есурсы</a:t>
            </a:r>
            <a:endParaRPr lang="ru-RU" sz="4000" b="1" dirty="0">
              <a:solidFill>
                <a:srgbClr val="FF0000"/>
              </a:solidFill>
            </a:endParaRPr>
          </a:p>
        </p:txBody>
      </p:sp>
    </p:spTree>
    <p:extLst>
      <p:ext uri="{BB962C8B-B14F-4D97-AF65-F5344CB8AC3E}">
        <p14:creationId xmlns:p14="http://schemas.microsoft.com/office/powerpoint/2010/main" val="75868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81000" y="332656"/>
            <a:ext cx="8458200" cy="3024336"/>
          </a:xfrm>
        </p:spPr>
        <p:txBody>
          <a:bodyPr>
            <a:normAutofit/>
          </a:bodyPr>
          <a:lstStyle/>
          <a:p>
            <a:pPr algn="ctr"/>
            <a:r>
              <a:rPr lang="ru-RU" sz="7200" b="1" dirty="0" smtClean="0">
                <a:solidFill>
                  <a:schemeClr val="accent3">
                    <a:lumMod val="50000"/>
                  </a:schemeClr>
                </a:solidFill>
              </a:rPr>
              <a:t>Спасибо </a:t>
            </a:r>
          </a:p>
          <a:p>
            <a:pPr algn="ctr"/>
            <a:r>
              <a:rPr lang="ru-RU" sz="7200" b="1" dirty="0" smtClean="0">
                <a:solidFill>
                  <a:schemeClr val="accent3">
                    <a:lumMod val="50000"/>
                  </a:schemeClr>
                </a:solidFill>
              </a:rPr>
              <a:t>за внимание!!!</a:t>
            </a:r>
            <a:endParaRPr lang="ru-RU" sz="7200" b="1" dirty="0">
              <a:solidFill>
                <a:schemeClr val="accent3">
                  <a:lumMod val="50000"/>
                </a:schemeClr>
              </a:solidFill>
            </a:endParaRPr>
          </a:p>
        </p:txBody>
      </p:sp>
    </p:spTree>
    <p:extLst>
      <p:ext uri="{BB962C8B-B14F-4D97-AF65-F5344CB8AC3E}">
        <p14:creationId xmlns:p14="http://schemas.microsoft.com/office/powerpoint/2010/main" val="327213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0 L 0 0.25 E"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0 0 L 0 0.25 E"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2616" y="0"/>
            <a:ext cx="8686800" cy="841248"/>
          </a:xfrm>
        </p:spPr>
        <p:txBody>
          <a:bodyPr>
            <a:normAutofit/>
          </a:bodyPr>
          <a:lstStyle/>
          <a:p>
            <a:pPr algn="ctr"/>
            <a:r>
              <a:rPr lang="ru-RU" sz="2800" dirty="0" smtClean="0">
                <a:solidFill>
                  <a:srgbClr val="FF0000"/>
                </a:solidFill>
              </a:rPr>
              <a:t>Содержание проекта</a:t>
            </a:r>
            <a:endParaRPr lang="ru-RU" sz="2800" dirty="0">
              <a:solidFill>
                <a:srgbClr val="FF0000"/>
              </a:solidFill>
            </a:endParaRPr>
          </a:p>
        </p:txBody>
      </p:sp>
      <p:sp>
        <p:nvSpPr>
          <p:cNvPr id="3" name="Скругленный прямоугольник 2"/>
          <p:cNvSpPr/>
          <p:nvPr/>
        </p:nvSpPr>
        <p:spPr>
          <a:xfrm>
            <a:off x="3851920" y="3186915"/>
            <a:ext cx="172819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C00000"/>
                </a:solidFill>
              </a:rPr>
              <a:t>Читаем сказки К. </a:t>
            </a:r>
            <a:r>
              <a:rPr lang="ru-RU" dirty="0">
                <a:solidFill>
                  <a:srgbClr val="C00000"/>
                </a:solidFill>
              </a:rPr>
              <a:t>Ч</a:t>
            </a:r>
            <a:r>
              <a:rPr lang="ru-RU" dirty="0" smtClean="0">
                <a:solidFill>
                  <a:srgbClr val="C00000"/>
                </a:solidFill>
              </a:rPr>
              <a:t>уковского</a:t>
            </a:r>
            <a:endParaRPr lang="ru-RU" dirty="0">
              <a:solidFill>
                <a:srgbClr val="C00000"/>
              </a:solidFill>
            </a:endParaRPr>
          </a:p>
        </p:txBody>
      </p:sp>
      <p:cxnSp>
        <p:nvCxnSpPr>
          <p:cNvPr id="6" name="Прямая со стрелкой 5"/>
          <p:cNvCxnSpPr>
            <a:stCxn id="3" idx="3"/>
          </p:cNvCxnSpPr>
          <p:nvPr/>
        </p:nvCxnSpPr>
        <p:spPr>
          <a:xfrm>
            <a:off x="5580112" y="3510951"/>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V="1">
            <a:off x="4735451" y="2636911"/>
            <a:ext cx="0" cy="5500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stCxn id="3" idx="2"/>
          </p:cNvCxnSpPr>
          <p:nvPr/>
        </p:nvCxnSpPr>
        <p:spPr>
          <a:xfrm>
            <a:off x="4716016" y="3834987"/>
            <a:ext cx="0" cy="602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3" idx="1"/>
          </p:cNvCxnSpPr>
          <p:nvPr/>
        </p:nvCxnSpPr>
        <p:spPr>
          <a:xfrm flipH="1">
            <a:off x="2987824" y="3510951"/>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Овал 16"/>
          <p:cNvSpPr/>
          <p:nvPr/>
        </p:nvSpPr>
        <p:spPr>
          <a:xfrm>
            <a:off x="4259180" y="1916832"/>
            <a:ext cx="1152128" cy="720079"/>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lumMod val="50000"/>
                    <a:lumOff val="50000"/>
                  </a:schemeClr>
                </a:solidFill>
              </a:rPr>
              <a:t>Физическое</a:t>
            </a:r>
            <a:r>
              <a:rPr lang="ru-RU" dirty="0" smtClean="0"/>
              <a:t> </a:t>
            </a:r>
            <a:endParaRPr lang="ru-RU" dirty="0"/>
          </a:p>
        </p:txBody>
      </p:sp>
      <p:sp>
        <p:nvSpPr>
          <p:cNvPr id="18" name="Овал 17"/>
          <p:cNvSpPr/>
          <p:nvPr/>
        </p:nvSpPr>
        <p:spPr>
          <a:xfrm>
            <a:off x="6023376" y="3111530"/>
            <a:ext cx="1796454" cy="154160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B050"/>
                </a:solidFill>
              </a:rPr>
              <a:t>Художественно-эстетическое  развитие </a:t>
            </a:r>
            <a:endParaRPr lang="ru-RU" dirty="0">
              <a:solidFill>
                <a:schemeClr val="tx1">
                  <a:lumMod val="50000"/>
                  <a:lumOff val="50000"/>
                </a:schemeClr>
              </a:solidFill>
            </a:endParaRPr>
          </a:p>
        </p:txBody>
      </p:sp>
      <p:sp>
        <p:nvSpPr>
          <p:cNvPr id="19" name="Овал 18"/>
          <p:cNvSpPr/>
          <p:nvPr/>
        </p:nvSpPr>
        <p:spPr>
          <a:xfrm>
            <a:off x="3727426" y="4437112"/>
            <a:ext cx="2106929" cy="136815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lumMod val="50000"/>
                    <a:lumOff val="50000"/>
                  </a:schemeClr>
                </a:solidFill>
              </a:rPr>
              <a:t>Познавательно-речевое</a:t>
            </a:r>
            <a:r>
              <a:rPr lang="ru-RU" dirty="0" smtClean="0"/>
              <a:t> </a:t>
            </a:r>
            <a:endParaRPr lang="ru-RU" dirty="0"/>
          </a:p>
        </p:txBody>
      </p:sp>
      <p:sp>
        <p:nvSpPr>
          <p:cNvPr id="20" name="Овал 19"/>
          <p:cNvSpPr/>
          <p:nvPr/>
        </p:nvSpPr>
        <p:spPr>
          <a:xfrm>
            <a:off x="1331640" y="3111531"/>
            <a:ext cx="1656184" cy="13255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lumMod val="50000"/>
                    <a:lumOff val="50000"/>
                  </a:schemeClr>
                </a:solidFill>
              </a:rPr>
              <a:t>Социально-личностное</a:t>
            </a:r>
            <a:endParaRPr lang="ru-RU" dirty="0">
              <a:solidFill>
                <a:schemeClr val="tx1">
                  <a:lumMod val="50000"/>
                  <a:lumOff val="50000"/>
                </a:schemeClr>
              </a:solidFill>
            </a:endParaRPr>
          </a:p>
        </p:txBody>
      </p:sp>
      <p:cxnSp>
        <p:nvCxnSpPr>
          <p:cNvPr id="26" name="Прямая со стрелкой 25"/>
          <p:cNvCxnSpPr/>
          <p:nvPr/>
        </p:nvCxnSpPr>
        <p:spPr>
          <a:xfrm>
            <a:off x="5760132" y="5357469"/>
            <a:ext cx="6120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Скругленный прямоугольник 31"/>
          <p:cNvSpPr/>
          <p:nvPr/>
        </p:nvSpPr>
        <p:spPr>
          <a:xfrm>
            <a:off x="5959630" y="1157495"/>
            <a:ext cx="1098122" cy="81506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rPr>
              <a:t>Физкультура</a:t>
            </a:r>
            <a:endParaRPr lang="ru-RU" dirty="0">
              <a:solidFill>
                <a:schemeClr val="tx1"/>
              </a:solidFill>
            </a:endParaRPr>
          </a:p>
        </p:txBody>
      </p:sp>
      <p:sp>
        <p:nvSpPr>
          <p:cNvPr id="33" name="Скругленный прямоугольник 32"/>
          <p:cNvSpPr/>
          <p:nvPr/>
        </p:nvSpPr>
        <p:spPr>
          <a:xfrm>
            <a:off x="4619220" y="5963444"/>
            <a:ext cx="1717582" cy="36004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rPr>
              <a:t>коммуникация</a:t>
            </a:r>
            <a:endParaRPr lang="ru-RU" dirty="0">
              <a:solidFill>
                <a:schemeClr val="tx1"/>
              </a:solidFill>
            </a:endParaRPr>
          </a:p>
        </p:txBody>
      </p:sp>
      <p:sp>
        <p:nvSpPr>
          <p:cNvPr id="34" name="Скругленный прямоугольник 33"/>
          <p:cNvSpPr/>
          <p:nvPr/>
        </p:nvSpPr>
        <p:spPr>
          <a:xfrm>
            <a:off x="2177734" y="1265239"/>
            <a:ext cx="1242138" cy="36004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здоровье</a:t>
            </a:r>
            <a:endParaRPr lang="ru-RU" dirty="0">
              <a:solidFill>
                <a:schemeClr val="tx1"/>
              </a:solidFill>
            </a:endParaRPr>
          </a:p>
        </p:txBody>
      </p:sp>
      <p:sp>
        <p:nvSpPr>
          <p:cNvPr id="35" name="Скругленный прямоугольник 34"/>
          <p:cNvSpPr/>
          <p:nvPr/>
        </p:nvSpPr>
        <p:spPr>
          <a:xfrm>
            <a:off x="8065225" y="3364934"/>
            <a:ext cx="1098122" cy="107217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lumMod val="75000"/>
                    <a:lumOff val="25000"/>
                  </a:schemeClr>
                </a:solidFill>
              </a:rPr>
              <a:t>Художественное </a:t>
            </a:r>
          </a:p>
          <a:p>
            <a:pPr algn="ctr"/>
            <a:r>
              <a:rPr lang="ru-RU" dirty="0" smtClean="0">
                <a:solidFill>
                  <a:schemeClr val="tx1">
                    <a:lumMod val="75000"/>
                    <a:lumOff val="25000"/>
                  </a:schemeClr>
                </a:solidFill>
              </a:rPr>
              <a:t>творчество</a:t>
            </a:r>
            <a:endParaRPr lang="ru-RU" dirty="0">
              <a:solidFill>
                <a:schemeClr val="tx1">
                  <a:lumMod val="75000"/>
                  <a:lumOff val="25000"/>
                </a:schemeClr>
              </a:solidFill>
            </a:endParaRPr>
          </a:p>
        </p:txBody>
      </p:sp>
      <p:cxnSp>
        <p:nvCxnSpPr>
          <p:cNvPr id="37" name="Прямая со стрелкой 36"/>
          <p:cNvCxnSpPr/>
          <p:nvPr/>
        </p:nvCxnSpPr>
        <p:spPr>
          <a:xfrm flipH="1">
            <a:off x="3270670" y="5409729"/>
            <a:ext cx="456756" cy="1491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a:off x="4790239" y="5805264"/>
            <a:ext cx="72008" cy="158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Прямая со стрелкой 48"/>
          <p:cNvCxnSpPr>
            <a:stCxn id="17" idx="6"/>
            <a:endCxn id="32" idx="1"/>
          </p:cNvCxnSpPr>
          <p:nvPr/>
        </p:nvCxnSpPr>
        <p:spPr>
          <a:xfrm flipV="1">
            <a:off x="5411308" y="1565025"/>
            <a:ext cx="548322" cy="7118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Прямая со стрелкой 54"/>
          <p:cNvCxnSpPr>
            <a:stCxn id="20" idx="4"/>
          </p:cNvCxnSpPr>
          <p:nvPr/>
        </p:nvCxnSpPr>
        <p:spPr>
          <a:xfrm flipH="1">
            <a:off x="1763688" y="4437113"/>
            <a:ext cx="396044" cy="684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p:cNvCxnSpPr>
            <a:stCxn id="20" idx="1"/>
          </p:cNvCxnSpPr>
          <p:nvPr/>
        </p:nvCxnSpPr>
        <p:spPr>
          <a:xfrm flipH="1" flipV="1">
            <a:off x="1079613" y="2911914"/>
            <a:ext cx="494570" cy="3937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Скругленный прямоугольник 59"/>
          <p:cNvSpPr/>
          <p:nvPr/>
        </p:nvSpPr>
        <p:spPr>
          <a:xfrm>
            <a:off x="1961710" y="5357469"/>
            <a:ext cx="1308960" cy="78599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err="1" smtClean="0">
                <a:solidFill>
                  <a:schemeClr val="tx1"/>
                </a:solidFill>
              </a:rPr>
              <a:t>Чтен</a:t>
            </a:r>
            <a:r>
              <a:rPr lang="ru-RU" dirty="0" smtClean="0">
                <a:solidFill>
                  <a:schemeClr val="tx1"/>
                </a:solidFill>
              </a:rPr>
              <a:t>. Художественной лит.</a:t>
            </a:r>
            <a:endParaRPr lang="ru-RU" dirty="0">
              <a:solidFill>
                <a:schemeClr val="tx1"/>
              </a:solidFill>
            </a:endParaRPr>
          </a:p>
        </p:txBody>
      </p:sp>
      <p:sp>
        <p:nvSpPr>
          <p:cNvPr id="61" name="Скругленный прямоугольник 60"/>
          <p:cNvSpPr/>
          <p:nvPr/>
        </p:nvSpPr>
        <p:spPr>
          <a:xfrm>
            <a:off x="6336802" y="4952925"/>
            <a:ext cx="1331541" cy="81506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rPr>
              <a:t>Познание </a:t>
            </a:r>
            <a:endParaRPr lang="ru-RU" dirty="0">
              <a:solidFill>
                <a:schemeClr val="tx1"/>
              </a:solidFill>
            </a:endParaRPr>
          </a:p>
        </p:txBody>
      </p:sp>
      <p:sp>
        <p:nvSpPr>
          <p:cNvPr id="62" name="Скругленный прямоугольник 61"/>
          <p:cNvSpPr/>
          <p:nvPr/>
        </p:nvSpPr>
        <p:spPr>
          <a:xfrm>
            <a:off x="863588" y="5089768"/>
            <a:ext cx="900100" cy="609739"/>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труд</a:t>
            </a:r>
            <a:endParaRPr lang="ru-RU" dirty="0">
              <a:solidFill>
                <a:schemeClr val="tx1"/>
              </a:solidFill>
            </a:endParaRPr>
          </a:p>
        </p:txBody>
      </p:sp>
      <p:sp>
        <p:nvSpPr>
          <p:cNvPr id="63" name="Скругленный прямоугольник 62"/>
          <p:cNvSpPr/>
          <p:nvPr/>
        </p:nvSpPr>
        <p:spPr>
          <a:xfrm>
            <a:off x="148080" y="2070126"/>
            <a:ext cx="1098122" cy="81506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rPr>
              <a:t>социализация</a:t>
            </a:r>
            <a:endParaRPr lang="ru-RU" dirty="0">
              <a:solidFill>
                <a:schemeClr val="tx1"/>
              </a:solidFill>
            </a:endParaRPr>
          </a:p>
        </p:txBody>
      </p:sp>
      <p:cxnSp>
        <p:nvCxnSpPr>
          <p:cNvPr id="70" name="Прямая со стрелкой 69"/>
          <p:cNvCxnSpPr>
            <a:stCxn id="17" idx="2"/>
          </p:cNvCxnSpPr>
          <p:nvPr/>
        </p:nvCxnSpPr>
        <p:spPr>
          <a:xfrm flipH="1" flipV="1">
            <a:off x="3419872" y="1625279"/>
            <a:ext cx="839308" cy="6515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Прямая со стрелкой 71"/>
          <p:cNvCxnSpPr>
            <a:stCxn id="18" idx="6"/>
            <a:endCxn id="35" idx="1"/>
          </p:cNvCxnSpPr>
          <p:nvPr/>
        </p:nvCxnSpPr>
        <p:spPr>
          <a:xfrm>
            <a:off x="7819830" y="3882333"/>
            <a:ext cx="245395" cy="186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Прямая со стрелкой 73"/>
          <p:cNvCxnSpPr/>
          <p:nvPr/>
        </p:nvCxnSpPr>
        <p:spPr>
          <a:xfrm flipH="1">
            <a:off x="697141" y="5767986"/>
            <a:ext cx="166447" cy="1163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5" name="Овал 74"/>
          <p:cNvSpPr/>
          <p:nvPr/>
        </p:nvSpPr>
        <p:spPr>
          <a:xfrm>
            <a:off x="0" y="5797116"/>
            <a:ext cx="863588" cy="105273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rPr>
              <a:t>поделки</a:t>
            </a:r>
            <a:endParaRPr lang="ru-RU" dirty="0">
              <a:solidFill>
                <a:schemeClr val="tx1"/>
              </a:solidFill>
            </a:endParaRPr>
          </a:p>
        </p:txBody>
      </p:sp>
      <p:cxnSp>
        <p:nvCxnSpPr>
          <p:cNvPr id="77" name="Прямая со стрелкой 76"/>
          <p:cNvCxnSpPr>
            <a:stCxn id="34" idx="1"/>
          </p:cNvCxnSpPr>
          <p:nvPr/>
        </p:nvCxnSpPr>
        <p:spPr>
          <a:xfrm flipH="1">
            <a:off x="1763688" y="1445259"/>
            <a:ext cx="41404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Овал 77"/>
          <p:cNvSpPr/>
          <p:nvPr/>
        </p:nvSpPr>
        <p:spPr>
          <a:xfrm>
            <a:off x="697141" y="980728"/>
            <a:ext cx="1066547" cy="644551"/>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КГН</a:t>
            </a:r>
            <a:endParaRPr lang="ru-RU" dirty="0">
              <a:solidFill>
                <a:schemeClr val="tx1"/>
              </a:solidFill>
            </a:endParaRPr>
          </a:p>
        </p:txBody>
      </p:sp>
      <p:cxnSp>
        <p:nvCxnSpPr>
          <p:cNvPr id="80" name="Прямая со стрелкой 79"/>
          <p:cNvCxnSpPr/>
          <p:nvPr/>
        </p:nvCxnSpPr>
        <p:spPr>
          <a:xfrm flipV="1">
            <a:off x="7147024" y="1534294"/>
            <a:ext cx="178544" cy="602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 name="Овал 81"/>
          <p:cNvSpPr/>
          <p:nvPr/>
        </p:nvSpPr>
        <p:spPr>
          <a:xfrm>
            <a:off x="7353558" y="1216760"/>
            <a:ext cx="1394906" cy="471573"/>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rPr>
              <a:t>занятия</a:t>
            </a:r>
            <a:endParaRPr lang="ru-RU" dirty="0">
              <a:solidFill>
                <a:schemeClr val="tx1"/>
              </a:solidFill>
            </a:endParaRPr>
          </a:p>
        </p:txBody>
      </p:sp>
      <p:cxnSp>
        <p:nvCxnSpPr>
          <p:cNvPr id="84" name="Прямая со стрелкой 83"/>
          <p:cNvCxnSpPr>
            <a:stCxn id="35" idx="2"/>
          </p:cNvCxnSpPr>
          <p:nvPr/>
        </p:nvCxnSpPr>
        <p:spPr>
          <a:xfrm>
            <a:off x="8614286" y="4437112"/>
            <a:ext cx="0" cy="3420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Прямоугольник 84"/>
          <p:cNvSpPr/>
          <p:nvPr/>
        </p:nvSpPr>
        <p:spPr>
          <a:xfrm>
            <a:off x="8316416" y="4779150"/>
            <a:ext cx="827583" cy="154433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rPr>
              <a:t>Рисов-е лепка </a:t>
            </a:r>
            <a:r>
              <a:rPr lang="ru-RU" dirty="0" err="1" smtClean="0">
                <a:solidFill>
                  <a:schemeClr val="tx1"/>
                </a:solidFill>
              </a:rPr>
              <a:t>аплик</a:t>
            </a:r>
            <a:r>
              <a:rPr lang="ru-RU" dirty="0" smtClean="0">
                <a:solidFill>
                  <a:schemeClr val="tx1"/>
                </a:solidFill>
              </a:rPr>
              <a:t>.</a:t>
            </a:r>
            <a:endParaRPr lang="ru-RU" dirty="0">
              <a:solidFill>
                <a:schemeClr val="tx1"/>
              </a:solidFill>
            </a:endParaRPr>
          </a:p>
        </p:txBody>
      </p:sp>
      <p:cxnSp>
        <p:nvCxnSpPr>
          <p:cNvPr id="87" name="Прямая со стрелкой 86"/>
          <p:cNvCxnSpPr>
            <a:stCxn id="61" idx="2"/>
          </p:cNvCxnSpPr>
          <p:nvPr/>
        </p:nvCxnSpPr>
        <p:spPr>
          <a:xfrm flipH="1">
            <a:off x="7002572" y="5767986"/>
            <a:ext cx="1" cy="1954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Овал 87"/>
          <p:cNvSpPr/>
          <p:nvPr/>
        </p:nvSpPr>
        <p:spPr>
          <a:xfrm>
            <a:off x="7030606" y="5963444"/>
            <a:ext cx="884775" cy="5619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rPr>
              <a:t>беседы</a:t>
            </a:r>
            <a:endParaRPr lang="ru-RU" dirty="0">
              <a:solidFill>
                <a:schemeClr val="tx1"/>
              </a:solidFill>
            </a:endParaRPr>
          </a:p>
        </p:txBody>
      </p:sp>
      <p:cxnSp>
        <p:nvCxnSpPr>
          <p:cNvPr id="90" name="Прямая со стрелкой 89"/>
          <p:cNvCxnSpPr>
            <a:stCxn id="33" idx="2"/>
          </p:cNvCxnSpPr>
          <p:nvPr/>
        </p:nvCxnSpPr>
        <p:spPr>
          <a:xfrm>
            <a:off x="5478011" y="6323484"/>
            <a:ext cx="102101" cy="2018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1" name="Овал 90"/>
          <p:cNvSpPr/>
          <p:nvPr/>
        </p:nvSpPr>
        <p:spPr>
          <a:xfrm>
            <a:off x="5464394" y="6459398"/>
            <a:ext cx="1640099" cy="324508"/>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err="1" smtClean="0">
                <a:solidFill>
                  <a:schemeClr val="tx1"/>
                </a:solidFill>
              </a:rPr>
              <a:t>Дид</a:t>
            </a:r>
            <a:r>
              <a:rPr lang="ru-RU" dirty="0" smtClean="0">
                <a:solidFill>
                  <a:schemeClr val="tx1"/>
                </a:solidFill>
              </a:rPr>
              <a:t>. игры</a:t>
            </a:r>
            <a:endParaRPr lang="ru-RU" dirty="0">
              <a:solidFill>
                <a:schemeClr val="tx1"/>
              </a:solidFill>
            </a:endParaRPr>
          </a:p>
        </p:txBody>
      </p:sp>
      <p:cxnSp>
        <p:nvCxnSpPr>
          <p:cNvPr id="93" name="Прямая со стрелкой 92"/>
          <p:cNvCxnSpPr/>
          <p:nvPr/>
        </p:nvCxnSpPr>
        <p:spPr>
          <a:xfrm>
            <a:off x="697141" y="2911914"/>
            <a:ext cx="0" cy="5990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6" name="Овал 95"/>
          <p:cNvSpPr/>
          <p:nvPr/>
        </p:nvSpPr>
        <p:spPr>
          <a:xfrm>
            <a:off x="255128" y="3542598"/>
            <a:ext cx="881844" cy="114218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rPr>
              <a:t>с/р игры</a:t>
            </a:r>
            <a:endParaRPr lang="ru-RU" dirty="0">
              <a:solidFill>
                <a:schemeClr val="tx1"/>
              </a:solidFill>
            </a:endParaRPr>
          </a:p>
        </p:txBody>
      </p:sp>
      <p:cxnSp>
        <p:nvCxnSpPr>
          <p:cNvPr id="98" name="Прямая со стрелкой 97"/>
          <p:cNvCxnSpPr/>
          <p:nvPr/>
        </p:nvCxnSpPr>
        <p:spPr>
          <a:xfrm>
            <a:off x="2616190" y="6244394"/>
            <a:ext cx="371634" cy="79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9" name="Овал 98"/>
          <p:cNvSpPr/>
          <p:nvPr/>
        </p:nvSpPr>
        <p:spPr>
          <a:xfrm>
            <a:off x="2987824" y="6244394"/>
            <a:ext cx="1802415" cy="53951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err="1" smtClean="0">
                <a:solidFill>
                  <a:schemeClr val="tx1"/>
                </a:solidFill>
              </a:rPr>
              <a:t>Произ-ния</a:t>
            </a:r>
            <a:r>
              <a:rPr lang="ru-RU" dirty="0" smtClean="0">
                <a:solidFill>
                  <a:schemeClr val="tx1"/>
                </a:solidFill>
              </a:rPr>
              <a:t>, стихи</a:t>
            </a:r>
            <a:endParaRPr lang="ru-RU" dirty="0">
              <a:solidFill>
                <a:schemeClr val="tx1"/>
              </a:solidFill>
            </a:endParaRPr>
          </a:p>
        </p:txBody>
      </p:sp>
      <p:cxnSp>
        <p:nvCxnSpPr>
          <p:cNvPr id="5" name="Прямая со стрелкой 4"/>
          <p:cNvCxnSpPr/>
          <p:nvPr/>
        </p:nvCxnSpPr>
        <p:spPr>
          <a:xfrm>
            <a:off x="7057752" y="1972555"/>
            <a:ext cx="295806" cy="3043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Овал 6"/>
          <p:cNvSpPr/>
          <p:nvPr/>
        </p:nvSpPr>
        <p:spPr>
          <a:xfrm>
            <a:off x="7325568" y="2276872"/>
            <a:ext cx="1422896"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err="1" smtClean="0">
                <a:solidFill>
                  <a:schemeClr val="tx1"/>
                </a:solidFill>
              </a:rPr>
              <a:t>Подвиж</a:t>
            </a:r>
            <a:r>
              <a:rPr lang="ru-RU" dirty="0" smtClean="0">
                <a:solidFill>
                  <a:schemeClr val="tx1"/>
                </a:solidFill>
              </a:rPr>
              <a:t>. игры</a:t>
            </a:r>
            <a:endParaRPr lang="ru-RU" dirty="0">
              <a:solidFill>
                <a:schemeClr val="tx1"/>
              </a:solidFill>
            </a:endParaRPr>
          </a:p>
        </p:txBody>
      </p:sp>
      <p:cxnSp>
        <p:nvCxnSpPr>
          <p:cNvPr id="9" name="Прямая со стрелкой 8"/>
          <p:cNvCxnSpPr/>
          <p:nvPr/>
        </p:nvCxnSpPr>
        <p:spPr>
          <a:xfrm>
            <a:off x="1331640" y="2477656"/>
            <a:ext cx="63007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Овал 10"/>
          <p:cNvSpPr/>
          <p:nvPr/>
        </p:nvSpPr>
        <p:spPr>
          <a:xfrm>
            <a:off x="1923649" y="2276872"/>
            <a:ext cx="1756715" cy="434258"/>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rPr>
              <a:t>беседы</a:t>
            </a:r>
            <a:endParaRPr lang="ru-RU" dirty="0">
              <a:solidFill>
                <a:schemeClr val="tx1"/>
              </a:solidFill>
            </a:endParaRPr>
          </a:p>
        </p:txBody>
      </p:sp>
    </p:spTree>
    <p:extLst>
      <p:ext uri="{BB962C8B-B14F-4D97-AF65-F5344CB8AC3E}">
        <p14:creationId xmlns:p14="http://schemas.microsoft.com/office/powerpoint/2010/main" val="31148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8"/>
                                        </p:tgtEl>
                                        <p:attrNameLst>
                                          <p:attrName>style.visibility</p:attrName>
                                        </p:attrNameLst>
                                      </p:cBhvr>
                                      <p:to>
                                        <p:strVal val="visible"/>
                                      </p:to>
                                    </p:set>
                                    <p:animEffect transition="in" filter="fade">
                                      <p:cBhvr>
                                        <p:cTn id="14" dur="500"/>
                                        <p:tgtEl>
                                          <p:spTgt spid="7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1000"/>
                                        <p:tgtEl>
                                          <p:spTgt spid="63"/>
                                        </p:tgtEl>
                                      </p:cBhvr>
                                    </p:animEffect>
                                    <p:anim calcmode="lin" valueType="num">
                                      <p:cBhvr>
                                        <p:cTn id="20" dur="1000" fill="hold"/>
                                        <p:tgtEl>
                                          <p:spTgt spid="63"/>
                                        </p:tgtEl>
                                        <p:attrNameLst>
                                          <p:attrName>ppt_x</p:attrName>
                                        </p:attrNameLst>
                                      </p:cBhvr>
                                      <p:tavLst>
                                        <p:tav tm="0">
                                          <p:val>
                                            <p:strVal val="#ppt_x"/>
                                          </p:val>
                                        </p:tav>
                                        <p:tav tm="100000">
                                          <p:val>
                                            <p:strVal val="#ppt_x"/>
                                          </p:val>
                                        </p:tav>
                                      </p:tavLst>
                                    </p:anim>
                                    <p:anim calcmode="lin" valueType="num">
                                      <p:cBhvr>
                                        <p:cTn id="21"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1000"/>
                                        <p:tgtEl>
                                          <p:spTgt spid="96"/>
                                        </p:tgtEl>
                                      </p:cBhvr>
                                    </p:animEffect>
                                    <p:anim calcmode="lin" valueType="num">
                                      <p:cBhvr>
                                        <p:cTn id="34" dur="1000" fill="hold"/>
                                        <p:tgtEl>
                                          <p:spTgt spid="96"/>
                                        </p:tgtEl>
                                        <p:attrNameLst>
                                          <p:attrName>ppt_x</p:attrName>
                                        </p:attrNameLst>
                                      </p:cBhvr>
                                      <p:tavLst>
                                        <p:tav tm="0">
                                          <p:val>
                                            <p:strVal val="#ppt_x"/>
                                          </p:val>
                                        </p:tav>
                                        <p:tav tm="100000">
                                          <p:val>
                                            <p:strVal val="#ppt_x"/>
                                          </p:val>
                                        </p:tav>
                                      </p:tavLst>
                                    </p:anim>
                                    <p:anim calcmode="lin" valueType="num">
                                      <p:cBhvr>
                                        <p:cTn id="35"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1000"/>
                                        <p:tgtEl>
                                          <p:spTgt spid="62"/>
                                        </p:tgtEl>
                                      </p:cBhvr>
                                    </p:animEffect>
                                    <p:anim calcmode="lin" valueType="num">
                                      <p:cBhvr>
                                        <p:cTn id="41" dur="1000" fill="hold"/>
                                        <p:tgtEl>
                                          <p:spTgt spid="62"/>
                                        </p:tgtEl>
                                        <p:attrNameLst>
                                          <p:attrName>ppt_x</p:attrName>
                                        </p:attrNameLst>
                                      </p:cBhvr>
                                      <p:tavLst>
                                        <p:tav tm="0">
                                          <p:val>
                                            <p:strVal val="#ppt_x"/>
                                          </p:val>
                                        </p:tav>
                                        <p:tav tm="100000">
                                          <p:val>
                                            <p:strVal val="#ppt_x"/>
                                          </p:val>
                                        </p:tav>
                                      </p:tavLst>
                                    </p:anim>
                                    <p:anim calcmode="lin" valueType="num">
                                      <p:cBhvr>
                                        <p:cTn id="42"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75"/>
                                        </p:tgtEl>
                                        <p:attrNameLst>
                                          <p:attrName>style.visibility</p:attrName>
                                        </p:attrNameLst>
                                      </p:cBhvr>
                                      <p:to>
                                        <p:strVal val="visible"/>
                                      </p:to>
                                    </p:set>
                                    <p:animEffect transition="in" filter="fade">
                                      <p:cBhvr>
                                        <p:cTn id="47" dur="1000"/>
                                        <p:tgtEl>
                                          <p:spTgt spid="75"/>
                                        </p:tgtEl>
                                      </p:cBhvr>
                                    </p:animEffect>
                                    <p:anim calcmode="lin" valueType="num">
                                      <p:cBhvr>
                                        <p:cTn id="48" dur="1000" fill="hold"/>
                                        <p:tgtEl>
                                          <p:spTgt spid="75"/>
                                        </p:tgtEl>
                                        <p:attrNameLst>
                                          <p:attrName>ppt_x</p:attrName>
                                        </p:attrNameLst>
                                      </p:cBhvr>
                                      <p:tavLst>
                                        <p:tav tm="0">
                                          <p:val>
                                            <p:strVal val="#ppt_x"/>
                                          </p:val>
                                        </p:tav>
                                        <p:tav tm="100000">
                                          <p:val>
                                            <p:strVal val="#ppt_x"/>
                                          </p:val>
                                        </p:tav>
                                      </p:tavLst>
                                    </p:anim>
                                    <p:anim calcmode="lin" valueType="num">
                                      <p:cBhvr>
                                        <p:cTn id="49"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fade">
                                      <p:cBhvr>
                                        <p:cTn id="54" dur="1000"/>
                                        <p:tgtEl>
                                          <p:spTgt spid="60"/>
                                        </p:tgtEl>
                                      </p:cBhvr>
                                    </p:animEffect>
                                    <p:anim calcmode="lin" valueType="num">
                                      <p:cBhvr>
                                        <p:cTn id="55" dur="1000" fill="hold"/>
                                        <p:tgtEl>
                                          <p:spTgt spid="60"/>
                                        </p:tgtEl>
                                        <p:attrNameLst>
                                          <p:attrName>ppt_x</p:attrName>
                                        </p:attrNameLst>
                                      </p:cBhvr>
                                      <p:tavLst>
                                        <p:tav tm="0">
                                          <p:val>
                                            <p:strVal val="#ppt_x"/>
                                          </p:val>
                                        </p:tav>
                                        <p:tav tm="100000">
                                          <p:val>
                                            <p:strVal val="#ppt_x"/>
                                          </p:val>
                                        </p:tav>
                                      </p:tavLst>
                                    </p:anim>
                                    <p:anim calcmode="lin" valueType="num">
                                      <p:cBhvr>
                                        <p:cTn id="56"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99"/>
                                        </p:tgtEl>
                                        <p:attrNameLst>
                                          <p:attrName>style.visibility</p:attrName>
                                        </p:attrNameLst>
                                      </p:cBhvr>
                                      <p:to>
                                        <p:strVal val="visible"/>
                                      </p:to>
                                    </p:set>
                                    <p:animEffect transition="in" filter="fade">
                                      <p:cBhvr>
                                        <p:cTn id="61" dur="1000"/>
                                        <p:tgtEl>
                                          <p:spTgt spid="99"/>
                                        </p:tgtEl>
                                      </p:cBhvr>
                                    </p:animEffect>
                                    <p:anim calcmode="lin" valueType="num">
                                      <p:cBhvr>
                                        <p:cTn id="62" dur="1000" fill="hold"/>
                                        <p:tgtEl>
                                          <p:spTgt spid="99"/>
                                        </p:tgtEl>
                                        <p:attrNameLst>
                                          <p:attrName>ppt_x</p:attrName>
                                        </p:attrNameLst>
                                      </p:cBhvr>
                                      <p:tavLst>
                                        <p:tav tm="0">
                                          <p:val>
                                            <p:strVal val="#ppt_x"/>
                                          </p:val>
                                        </p:tav>
                                        <p:tav tm="100000">
                                          <p:val>
                                            <p:strVal val="#ppt_x"/>
                                          </p:val>
                                        </p:tav>
                                      </p:tavLst>
                                    </p:anim>
                                    <p:anim calcmode="lin" valueType="num">
                                      <p:cBhvr>
                                        <p:cTn id="63" dur="1000" fill="hold"/>
                                        <p:tgtEl>
                                          <p:spTgt spid="99"/>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fade">
                                      <p:cBhvr>
                                        <p:cTn id="68" dur="1000"/>
                                        <p:tgtEl>
                                          <p:spTgt spid="33"/>
                                        </p:tgtEl>
                                      </p:cBhvr>
                                    </p:animEffect>
                                    <p:anim calcmode="lin" valueType="num">
                                      <p:cBhvr>
                                        <p:cTn id="69" dur="1000" fill="hold"/>
                                        <p:tgtEl>
                                          <p:spTgt spid="33"/>
                                        </p:tgtEl>
                                        <p:attrNameLst>
                                          <p:attrName>ppt_x</p:attrName>
                                        </p:attrNameLst>
                                      </p:cBhvr>
                                      <p:tavLst>
                                        <p:tav tm="0">
                                          <p:val>
                                            <p:strVal val="#ppt_x"/>
                                          </p:val>
                                        </p:tav>
                                        <p:tav tm="100000">
                                          <p:val>
                                            <p:strVal val="#ppt_x"/>
                                          </p:val>
                                        </p:tav>
                                      </p:tavLst>
                                    </p:anim>
                                    <p:anim calcmode="lin" valueType="num">
                                      <p:cBhvr>
                                        <p:cTn id="7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91"/>
                                        </p:tgtEl>
                                        <p:attrNameLst>
                                          <p:attrName>style.visibility</p:attrName>
                                        </p:attrNameLst>
                                      </p:cBhvr>
                                      <p:to>
                                        <p:strVal val="visible"/>
                                      </p:to>
                                    </p:set>
                                    <p:animEffect transition="in" filter="fade">
                                      <p:cBhvr>
                                        <p:cTn id="75" dur="1000"/>
                                        <p:tgtEl>
                                          <p:spTgt spid="91"/>
                                        </p:tgtEl>
                                      </p:cBhvr>
                                    </p:animEffect>
                                    <p:anim calcmode="lin" valueType="num">
                                      <p:cBhvr>
                                        <p:cTn id="76" dur="1000" fill="hold"/>
                                        <p:tgtEl>
                                          <p:spTgt spid="91"/>
                                        </p:tgtEl>
                                        <p:attrNameLst>
                                          <p:attrName>ppt_x</p:attrName>
                                        </p:attrNameLst>
                                      </p:cBhvr>
                                      <p:tavLst>
                                        <p:tav tm="0">
                                          <p:val>
                                            <p:strVal val="#ppt_x"/>
                                          </p:val>
                                        </p:tav>
                                        <p:tav tm="100000">
                                          <p:val>
                                            <p:strVal val="#ppt_x"/>
                                          </p:val>
                                        </p:tav>
                                      </p:tavLst>
                                    </p:anim>
                                    <p:anim calcmode="lin" valueType="num">
                                      <p:cBhvr>
                                        <p:cTn id="77"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61"/>
                                        </p:tgtEl>
                                        <p:attrNameLst>
                                          <p:attrName>style.visibility</p:attrName>
                                        </p:attrNameLst>
                                      </p:cBhvr>
                                      <p:to>
                                        <p:strVal val="visible"/>
                                      </p:to>
                                    </p:set>
                                    <p:animEffect transition="in" filter="fade">
                                      <p:cBhvr>
                                        <p:cTn id="82" dur="1000"/>
                                        <p:tgtEl>
                                          <p:spTgt spid="61"/>
                                        </p:tgtEl>
                                      </p:cBhvr>
                                    </p:animEffect>
                                    <p:anim calcmode="lin" valueType="num">
                                      <p:cBhvr>
                                        <p:cTn id="83" dur="1000" fill="hold"/>
                                        <p:tgtEl>
                                          <p:spTgt spid="61"/>
                                        </p:tgtEl>
                                        <p:attrNameLst>
                                          <p:attrName>ppt_x</p:attrName>
                                        </p:attrNameLst>
                                      </p:cBhvr>
                                      <p:tavLst>
                                        <p:tav tm="0">
                                          <p:val>
                                            <p:strVal val="#ppt_x"/>
                                          </p:val>
                                        </p:tav>
                                        <p:tav tm="100000">
                                          <p:val>
                                            <p:strVal val="#ppt_x"/>
                                          </p:val>
                                        </p:tav>
                                      </p:tavLst>
                                    </p:anim>
                                    <p:anim calcmode="lin" valueType="num">
                                      <p:cBhvr>
                                        <p:cTn id="84"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88"/>
                                        </p:tgtEl>
                                        <p:attrNameLst>
                                          <p:attrName>style.visibility</p:attrName>
                                        </p:attrNameLst>
                                      </p:cBhvr>
                                      <p:to>
                                        <p:strVal val="visible"/>
                                      </p:to>
                                    </p:set>
                                    <p:animEffect transition="in" filter="fade">
                                      <p:cBhvr>
                                        <p:cTn id="89" dur="1000"/>
                                        <p:tgtEl>
                                          <p:spTgt spid="88"/>
                                        </p:tgtEl>
                                      </p:cBhvr>
                                    </p:animEffect>
                                    <p:anim calcmode="lin" valueType="num">
                                      <p:cBhvr>
                                        <p:cTn id="90" dur="1000" fill="hold"/>
                                        <p:tgtEl>
                                          <p:spTgt spid="88"/>
                                        </p:tgtEl>
                                        <p:attrNameLst>
                                          <p:attrName>ppt_x</p:attrName>
                                        </p:attrNameLst>
                                      </p:cBhvr>
                                      <p:tavLst>
                                        <p:tav tm="0">
                                          <p:val>
                                            <p:strVal val="#ppt_x"/>
                                          </p:val>
                                        </p:tav>
                                        <p:tav tm="100000">
                                          <p:val>
                                            <p:strVal val="#ppt_x"/>
                                          </p:val>
                                        </p:tav>
                                      </p:tavLst>
                                    </p:anim>
                                    <p:anim calcmode="lin" valueType="num">
                                      <p:cBhvr>
                                        <p:cTn id="91"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35"/>
                                        </p:tgtEl>
                                        <p:attrNameLst>
                                          <p:attrName>style.visibility</p:attrName>
                                        </p:attrNameLst>
                                      </p:cBhvr>
                                      <p:to>
                                        <p:strVal val="visible"/>
                                      </p:to>
                                    </p:set>
                                    <p:animEffect transition="in" filter="fade">
                                      <p:cBhvr>
                                        <p:cTn id="96" dur="1000"/>
                                        <p:tgtEl>
                                          <p:spTgt spid="35"/>
                                        </p:tgtEl>
                                      </p:cBhvr>
                                    </p:animEffect>
                                    <p:anim calcmode="lin" valueType="num">
                                      <p:cBhvr>
                                        <p:cTn id="97" dur="1000" fill="hold"/>
                                        <p:tgtEl>
                                          <p:spTgt spid="35"/>
                                        </p:tgtEl>
                                        <p:attrNameLst>
                                          <p:attrName>ppt_x</p:attrName>
                                        </p:attrNameLst>
                                      </p:cBhvr>
                                      <p:tavLst>
                                        <p:tav tm="0">
                                          <p:val>
                                            <p:strVal val="#ppt_x"/>
                                          </p:val>
                                        </p:tav>
                                        <p:tav tm="100000">
                                          <p:val>
                                            <p:strVal val="#ppt_x"/>
                                          </p:val>
                                        </p:tav>
                                      </p:tavLst>
                                    </p:anim>
                                    <p:anim calcmode="lin" valueType="num">
                                      <p:cBhvr>
                                        <p:cTn id="98"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85"/>
                                        </p:tgtEl>
                                        <p:attrNameLst>
                                          <p:attrName>style.visibility</p:attrName>
                                        </p:attrNameLst>
                                      </p:cBhvr>
                                      <p:to>
                                        <p:strVal val="visible"/>
                                      </p:to>
                                    </p:set>
                                    <p:animEffect transition="in" filter="fade">
                                      <p:cBhvr>
                                        <p:cTn id="103" dur="1000"/>
                                        <p:tgtEl>
                                          <p:spTgt spid="85"/>
                                        </p:tgtEl>
                                      </p:cBhvr>
                                    </p:animEffect>
                                    <p:anim calcmode="lin" valueType="num">
                                      <p:cBhvr>
                                        <p:cTn id="104" dur="1000" fill="hold"/>
                                        <p:tgtEl>
                                          <p:spTgt spid="85"/>
                                        </p:tgtEl>
                                        <p:attrNameLst>
                                          <p:attrName>ppt_x</p:attrName>
                                        </p:attrNameLst>
                                      </p:cBhvr>
                                      <p:tavLst>
                                        <p:tav tm="0">
                                          <p:val>
                                            <p:strVal val="#ppt_x"/>
                                          </p:val>
                                        </p:tav>
                                        <p:tav tm="100000">
                                          <p:val>
                                            <p:strVal val="#ppt_x"/>
                                          </p:val>
                                        </p:tav>
                                      </p:tavLst>
                                    </p:anim>
                                    <p:anim calcmode="lin" valueType="num">
                                      <p:cBhvr>
                                        <p:cTn id="105"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32"/>
                                        </p:tgtEl>
                                        <p:attrNameLst>
                                          <p:attrName>style.visibility</p:attrName>
                                        </p:attrNameLst>
                                      </p:cBhvr>
                                      <p:to>
                                        <p:strVal val="visible"/>
                                      </p:to>
                                    </p:set>
                                    <p:animEffect transition="in" filter="fade">
                                      <p:cBhvr>
                                        <p:cTn id="110" dur="1000"/>
                                        <p:tgtEl>
                                          <p:spTgt spid="32"/>
                                        </p:tgtEl>
                                      </p:cBhvr>
                                    </p:animEffect>
                                    <p:anim calcmode="lin" valueType="num">
                                      <p:cBhvr>
                                        <p:cTn id="111" dur="1000" fill="hold"/>
                                        <p:tgtEl>
                                          <p:spTgt spid="32"/>
                                        </p:tgtEl>
                                        <p:attrNameLst>
                                          <p:attrName>ppt_x</p:attrName>
                                        </p:attrNameLst>
                                      </p:cBhvr>
                                      <p:tavLst>
                                        <p:tav tm="0">
                                          <p:val>
                                            <p:strVal val="#ppt_x"/>
                                          </p:val>
                                        </p:tav>
                                        <p:tav tm="100000">
                                          <p:val>
                                            <p:strVal val="#ppt_x"/>
                                          </p:val>
                                        </p:tav>
                                      </p:tavLst>
                                    </p:anim>
                                    <p:anim calcmode="lin" valueType="num">
                                      <p:cBhvr>
                                        <p:cTn id="11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82"/>
                                        </p:tgtEl>
                                        <p:attrNameLst>
                                          <p:attrName>style.visibility</p:attrName>
                                        </p:attrNameLst>
                                      </p:cBhvr>
                                      <p:to>
                                        <p:strVal val="visible"/>
                                      </p:to>
                                    </p:set>
                                    <p:animEffect transition="in" filter="fade">
                                      <p:cBhvr>
                                        <p:cTn id="117" dur="1000"/>
                                        <p:tgtEl>
                                          <p:spTgt spid="82"/>
                                        </p:tgtEl>
                                      </p:cBhvr>
                                    </p:animEffect>
                                    <p:anim calcmode="lin" valueType="num">
                                      <p:cBhvr>
                                        <p:cTn id="118" dur="1000" fill="hold"/>
                                        <p:tgtEl>
                                          <p:spTgt spid="82"/>
                                        </p:tgtEl>
                                        <p:attrNameLst>
                                          <p:attrName>ppt_x</p:attrName>
                                        </p:attrNameLst>
                                      </p:cBhvr>
                                      <p:tavLst>
                                        <p:tav tm="0">
                                          <p:val>
                                            <p:strVal val="#ppt_x"/>
                                          </p:val>
                                        </p:tav>
                                        <p:tav tm="100000">
                                          <p:val>
                                            <p:strVal val="#ppt_x"/>
                                          </p:val>
                                        </p:tav>
                                      </p:tavLst>
                                    </p:anim>
                                    <p:anim calcmode="lin" valueType="num">
                                      <p:cBhvr>
                                        <p:cTn id="119"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7"/>
                                        </p:tgtEl>
                                        <p:attrNameLst>
                                          <p:attrName>style.visibility</p:attrName>
                                        </p:attrNameLst>
                                      </p:cBhvr>
                                      <p:to>
                                        <p:strVal val="visible"/>
                                      </p:to>
                                    </p:set>
                                    <p:animEffect transition="in" filter="fade">
                                      <p:cBhvr>
                                        <p:cTn id="124" dur="1000"/>
                                        <p:tgtEl>
                                          <p:spTgt spid="7"/>
                                        </p:tgtEl>
                                      </p:cBhvr>
                                    </p:animEffect>
                                    <p:anim calcmode="lin" valueType="num">
                                      <p:cBhvr>
                                        <p:cTn id="125" dur="1000" fill="hold"/>
                                        <p:tgtEl>
                                          <p:spTgt spid="7"/>
                                        </p:tgtEl>
                                        <p:attrNameLst>
                                          <p:attrName>ppt_x</p:attrName>
                                        </p:attrNameLst>
                                      </p:cBhvr>
                                      <p:tavLst>
                                        <p:tav tm="0">
                                          <p:val>
                                            <p:strVal val="#ppt_x"/>
                                          </p:val>
                                        </p:tav>
                                        <p:tav tm="100000">
                                          <p:val>
                                            <p:strVal val="#ppt_x"/>
                                          </p:val>
                                        </p:tav>
                                      </p:tavLst>
                                    </p:anim>
                                    <p:anim calcmode="lin" valueType="num">
                                      <p:cBhvr>
                                        <p:cTn id="1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60" grpId="0" animBg="1"/>
      <p:bldP spid="61" grpId="0" animBg="1"/>
      <p:bldP spid="62" grpId="0" animBg="1"/>
      <p:bldP spid="63" grpId="0" animBg="1"/>
      <p:bldP spid="75" grpId="0" animBg="1"/>
      <p:bldP spid="78" grpId="0" animBg="1"/>
      <p:bldP spid="82" grpId="0" animBg="1"/>
      <p:bldP spid="85" grpId="0" animBg="1"/>
      <p:bldP spid="88" grpId="0" animBg="1"/>
      <p:bldP spid="91" grpId="0" animBg="1"/>
      <p:bldP spid="96" grpId="0" animBg="1"/>
      <p:bldP spid="99" grpId="0" animBg="1"/>
      <p:bldP spid="7"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1268761"/>
            <a:ext cx="8458200" cy="4807026"/>
          </a:xfrm>
        </p:spPr>
        <p:txBody>
          <a:bodyPr>
            <a:normAutofit fontScale="90000"/>
          </a:bodyPr>
          <a:lstStyle/>
          <a:p>
            <a:r>
              <a:rPr lang="ru-RU" b="1" dirty="0">
                <a:effectLst/>
              </a:rPr>
              <a:t> </a:t>
            </a:r>
            <a:r>
              <a:rPr lang="ru-RU" sz="2200" dirty="0">
                <a:effectLst/>
              </a:rPr>
              <a:t>Художественная литература развивает мышление и воображение ребенка, обобщает его эмоции, дает прекрасные образцы русского литературного языка. </a:t>
            </a:r>
            <a:r>
              <a:rPr lang="ru-RU" sz="2200" dirty="0" smtClean="0">
                <a:effectLst/>
              </a:rPr>
              <a:t>Произведения </a:t>
            </a:r>
            <a:r>
              <a:rPr lang="ru-RU" sz="2200" dirty="0">
                <a:effectLst/>
              </a:rPr>
              <a:t>К. И. Чуковского имеют огромное воспитательное, познавательное и эстетическое, т.к. они расширяют кругозор ребенка, воздействуют на личность малыша, развивают умение тонко чувствовать форму и ритм родного языка. Реализация данного педагогического проекта обеспечит психологическое формирование читателя в дошкольнике. А увлекательное общение с творчеством К. И. Чуковского будет способствовать развитию интереса к книге, что будет являться неотъемлемой частью системы образования дошкольников на этапе становления современной </a:t>
            </a:r>
            <a:r>
              <a:rPr lang="ru-RU" sz="2200" dirty="0" smtClean="0">
                <a:effectLst/>
              </a:rPr>
              <a:t>личности.</a:t>
            </a:r>
            <a:endParaRPr lang="ru-RU" sz="2200" dirty="0">
              <a:effectLst/>
            </a:endParaRPr>
          </a:p>
        </p:txBody>
      </p:sp>
      <p:sp>
        <p:nvSpPr>
          <p:cNvPr id="3" name="Подзаголовок 2"/>
          <p:cNvSpPr>
            <a:spLocks noGrp="1"/>
          </p:cNvSpPr>
          <p:nvPr>
            <p:ph type="subTitle" idx="1"/>
          </p:nvPr>
        </p:nvSpPr>
        <p:spPr>
          <a:xfrm>
            <a:off x="381000" y="0"/>
            <a:ext cx="8458200" cy="1052736"/>
          </a:xfrm>
          <a:solidFill>
            <a:schemeClr val="tx2">
              <a:lumMod val="40000"/>
              <a:lumOff val="60000"/>
            </a:schemeClr>
          </a:solidFill>
        </p:spPr>
        <p:txBody>
          <a:bodyPr>
            <a:normAutofit/>
          </a:bodyPr>
          <a:lstStyle/>
          <a:p>
            <a:pPr algn="ctr"/>
            <a:r>
              <a:rPr lang="ru-RU" sz="3600" dirty="0" smtClean="0">
                <a:solidFill>
                  <a:srgbClr val="FF0000"/>
                </a:solidFill>
              </a:rPr>
              <a:t>Актуальность проекта </a:t>
            </a:r>
            <a:endParaRPr lang="ru-RU" sz="3600" dirty="0">
              <a:solidFill>
                <a:srgbClr val="FF0000"/>
              </a:solidFill>
            </a:endParaRPr>
          </a:p>
        </p:txBody>
      </p:sp>
    </p:spTree>
    <p:extLst>
      <p:ext uri="{BB962C8B-B14F-4D97-AF65-F5344CB8AC3E}">
        <p14:creationId xmlns:p14="http://schemas.microsoft.com/office/powerpoint/2010/main" val="145058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2060849"/>
            <a:ext cx="8458200" cy="4014938"/>
          </a:xfrm>
        </p:spPr>
        <p:txBody>
          <a:bodyPr/>
          <a:lstStyle/>
          <a:p>
            <a:r>
              <a:rPr lang="ru-RU" dirty="0">
                <a:solidFill>
                  <a:schemeClr val="tx2">
                    <a:lumMod val="60000"/>
                    <a:lumOff val="40000"/>
                  </a:schemeClr>
                </a:solidFill>
              </a:rPr>
              <a:t>Отсутствие интереса у детей к чтению художественной литературы.</a:t>
            </a:r>
            <a:endParaRPr lang="ru-RU" dirty="0"/>
          </a:p>
        </p:txBody>
      </p:sp>
      <p:sp>
        <p:nvSpPr>
          <p:cNvPr id="3" name="Подзаголовок 2"/>
          <p:cNvSpPr>
            <a:spLocks noGrp="1"/>
          </p:cNvSpPr>
          <p:nvPr>
            <p:ph type="subTitle" idx="1"/>
          </p:nvPr>
        </p:nvSpPr>
        <p:spPr>
          <a:xfrm>
            <a:off x="251520" y="332656"/>
            <a:ext cx="8458200" cy="914400"/>
          </a:xfrm>
        </p:spPr>
        <p:txBody>
          <a:bodyPr/>
          <a:lstStyle/>
          <a:p>
            <a:pPr lvl="0" algn="ctr">
              <a:buClr>
                <a:srgbClr val="F0A22E"/>
              </a:buClr>
            </a:pPr>
            <a:r>
              <a:rPr lang="ru-RU" sz="4800" b="1" dirty="0">
                <a:solidFill>
                  <a:srgbClr val="B58B80">
                    <a:lumMod val="75000"/>
                  </a:srgbClr>
                </a:solidFill>
              </a:rPr>
              <a:t>Проблема</a:t>
            </a:r>
            <a:r>
              <a:rPr lang="ru-RU" sz="4800" b="1" dirty="0">
                <a:solidFill>
                  <a:srgbClr val="4E3B30">
                    <a:shade val="75000"/>
                  </a:srgbClr>
                </a:solidFill>
              </a:rPr>
              <a:t>:</a:t>
            </a:r>
          </a:p>
          <a:p>
            <a:endParaRPr lang="ru-RU" dirty="0"/>
          </a:p>
        </p:txBody>
      </p:sp>
      <p:pic>
        <p:nvPicPr>
          <p:cNvPr id="1026" name="Picture 2" descr="http://stat16.privet.ru/lr/090c4a556394760d445fcf8f176fd309"/>
          <p:cNvPicPr>
            <a:picLocks noChangeAspect="1" noChangeArrowheads="1"/>
          </p:cNvPicPr>
          <p:nvPr/>
        </p:nvPicPr>
        <p:blipFill rotWithShape="1">
          <a:blip r:embed="rId2">
            <a:duotone>
              <a:prstClr val="black"/>
              <a:schemeClr val="accent1">
                <a:tint val="45000"/>
                <a:satMod val="400000"/>
              </a:schemeClr>
            </a:duotone>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rcRect l="8333" r="8333"/>
          <a:stretch/>
        </p:blipFill>
        <p:spPr bwMode="auto">
          <a:xfrm>
            <a:off x="467545" y="4442545"/>
            <a:ext cx="1440000" cy="2160000"/>
          </a:xfrm>
          <a:prstGeom prst="rect">
            <a:avLst/>
          </a:prstGeom>
          <a:noFill/>
          <a:ln>
            <a:noFill/>
          </a:ln>
        </p:spPr>
      </p:pic>
    </p:spTree>
    <p:extLst>
      <p:ext uri="{BB962C8B-B14F-4D97-AF65-F5344CB8AC3E}">
        <p14:creationId xmlns:p14="http://schemas.microsoft.com/office/powerpoint/2010/main" val="211268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7" presetClass="path" presetSubtype="0" accel="50000" decel="50000" fill="hold" nodeType="clickEffect">
                                  <p:stCondLst>
                                    <p:cond delay="0"/>
                                  </p:stCondLst>
                                  <p:childTnLst>
                                    <p:animMotion origin="layout" path="M -1.11111E-6 -1.84971E-6 L -1.11111E-6 -0.06867 C -1.11111E-6 -0.09919 0.08889 -0.13688 0.16146 -0.13688 L 0.32292 -0.13688 " pathEditMode="relative" rAng="0" ptsTypes="FfFF">
                                      <p:cBhvr>
                                        <p:cTn id="11" dur="2000" fill="hold"/>
                                        <p:tgtEl>
                                          <p:spTgt spid="1026"/>
                                        </p:tgtEl>
                                        <p:attrNameLst>
                                          <p:attrName>ppt_x</p:attrName>
                                          <p:attrName>ppt_y</p:attrName>
                                        </p:attrNameLst>
                                      </p:cBhvr>
                                      <p:rCtr x="16146" y="-68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196752"/>
            <a:ext cx="8458200" cy="5544616"/>
          </a:xfrm>
        </p:spPr>
        <p:txBody>
          <a:bodyPr>
            <a:normAutofit fontScale="90000"/>
          </a:bodyPr>
          <a:lstStyle/>
          <a:p>
            <a:r>
              <a:rPr lang="ru-RU" b="1" dirty="0">
                <a:effectLst/>
              </a:rPr>
              <a:t> </a:t>
            </a:r>
            <a:r>
              <a:rPr lang="ru-RU" dirty="0">
                <a:effectLst/>
              </a:rPr>
              <a:t>   </a:t>
            </a:r>
            <a:r>
              <a:rPr lang="ru-RU" sz="2200" dirty="0">
                <a:effectLst/>
              </a:rPr>
              <a:t>Необходимость приобщения детей к чтению бесспорна. Ведь общение с книгами доставляет ребенку удовольствие, вызывает интерес, помогающий приобретать знания, стимулирует работу ума и души. Потому что сказка, как уникальный вид творчества, ближе всего детской душе. Она заставляет ребенка смеяться, переживать и надеяться, одним словам чувствовать. А тонко чувствующий человек способен на настоящее творчество.</a:t>
            </a:r>
            <a:br>
              <a:rPr lang="ru-RU" sz="2200" dirty="0">
                <a:effectLst/>
              </a:rPr>
            </a:br>
            <a:r>
              <a:rPr lang="ru-RU" sz="2200" dirty="0">
                <a:effectLst/>
              </a:rPr>
              <a:t>   Творчество К. И. Чуковского способствует формированию литературного вкуса, расширяет кругозор ребенка, обогащает спектр личностных особенностей.  Исходя из этого, данный проект направлен, на формирование читательской культуры, поможет привить любовь к книге, развить творческие способности детей. Во время проекта дети смогут познакомиться с произведением К. И. Чуковского, выполнят рисунки с любимыми героями. </a:t>
            </a:r>
            <a:r>
              <a:rPr lang="ru-RU" dirty="0">
                <a:effectLst/>
              </a:rPr>
              <a:t/>
            </a:r>
            <a:br>
              <a:rPr lang="ru-RU" dirty="0">
                <a:effectLst/>
              </a:rPr>
            </a:br>
            <a:endParaRPr lang="ru-RU" dirty="0"/>
          </a:p>
        </p:txBody>
      </p:sp>
      <p:sp>
        <p:nvSpPr>
          <p:cNvPr id="3" name="Подзаголовок 2"/>
          <p:cNvSpPr>
            <a:spLocks noGrp="1"/>
          </p:cNvSpPr>
          <p:nvPr>
            <p:ph type="subTitle" idx="1"/>
          </p:nvPr>
        </p:nvSpPr>
        <p:spPr>
          <a:xfrm>
            <a:off x="539552" y="260648"/>
            <a:ext cx="8458200" cy="914400"/>
          </a:xfrm>
        </p:spPr>
        <p:txBody>
          <a:bodyPr>
            <a:normAutofit/>
          </a:bodyPr>
          <a:lstStyle/>
          <a:p>
            <a:pPr algn="ctr"/>
            <a:r>
              <a:rPr lang="ru-RU" sz="4000" i="1" dirty="0" smtClean="0">
                <a:solidFill>
                  <a:srgbClr val="FFC000"/>
                </a:solidFill>
              </a:rPr>
              <a:t>Гипотеза </a:t>
            </a:r>
            <a:endParaRPr lang="ru-RU" sz="4000" i="1" dirty="0">
              <a:solidFill>
                <a:srgbClr val="FFC000"/>
              </a:solidFill>
            </a:endParaRPr>
          </a:p>
        </p:txBody>
      </p:sp>
    </p:spTree>
    <p:extLst>
      <p:ext uri="{BB962C8B-B14F-4D97-AF65-F5344CB8AC3E}">
        <p14:creationId xmlns:p14="http://schemas.microsoft.com/office/powerpoint/2010/main" val="258356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556792"/>
            <a:ext cx="8458200" cy="4302970"/>
          </a:xfrm>
        </p:spPr>
        <p:txBody>
          <a:bodyPr/>
          <a:lstStyle/>
          <a:p>
            <a:r>
              <a:rPr lang="ru-RU" dirty="0">
                <a:effectLst/>
              </a:rPr>
              <a:t>1. Познакомить детей с творчеством К. И. Чуковского.</a:t>
            </a:r>
            <a:br>
              <a:rPr lang="ru-RU" dirty="0">
                <a:effectLst/>
              </a:rPr>
            </a:br>
            <a:r>
              <a:rPr lang="ru-RU" dirty="0">
                <a:effectLst/>
              </a:rPr>
              <a:t>2. Прививать интерес к произведениям русского писателя.</a:t>
            </a:r>
            <a:br>
              <a:rPr lang="ru-RU" dirty="0">
                <a:effectLst/>
              </a:rPr>
            </a:br>
            <a:r>
              <a:rPr lang="ru-RU" dirty="0">
                <a:effectLst/>
              </a:rPr>
              <a:t>3. Развивать творческие способности детей.</a:t>
            </a:r>
            <a:br>
              <a:rPr lang="ru-RU" dirty="0">
                <a:effectLst/>
              </a:rPr>
            </a:br>
            <a:endParaRPr lang="ru-RU" dirty="0"/>
          </a:p>
        </p:txBody>
      </p:sp>
      <p:sp>
        <p:nvSpPr>
          <p:cNvPr id="3" name="Подзаголовок 2"/>
          <p:cNvSpPr>
            <a:spLocks noGrp="1"/>
          </p:cNvSpPr>
          <p:nvPr>
            <p:ph type="subTitle" idx="1"/>
          </p:nvPr>
        </p:nvSpPr>
        <p:spPr>
          <a:xfrm>
            <a:off x="652109" y="692696"/>
            <a:ext cx="8458200" cy="914400"/>
          </a:xfrm>
        </p:spPr>
        <p:txBody>
          <a:bodyPr>
            <a:normAutofit/>
          </a:bodyPr>
          <a:lstStyle/>
          <a:p>
            <a:pPr algn="ctr"/>
            <a:r>
              <a:rPr lang="ru-RU" sz="4000" dirty="0" smtClean="0">
                <a:solidFill>
                  <a:srgbClr val="C00000"/>
                </a:solidFill>
              </a:rPr>
              <a:t>Цели проекта: </a:t>
            </a:r>
            <a:endParaRPr lang="ru-RU" sz="4000" dirty="0">
              <a:solidFill>
                <a:srgbClr val="C00000"/>
              </a:solidFill>
            </a:endParaRPr>
          </a:p>
        </p:txBody>
      </p:sp>
    </p:spTree>
    <p:extLst>
      <p:ext uri="{BB962C8B-B14F-4D97-AF65-F5344CB8AC3E}">
        <p14:creationId xmlns:p14="http://schemas.microsoft.com/office/powerpoint/2010/main" val="3170727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Задачи:</a:t>
            </a:r>
            <a:endParaRPr lang="ru-RU" dirty="0"/>
          </a:p>
        </p:txBody>
      </p:sp>
      <p:sp>
        <p:nvSpPr>
          <p:cNvPr id="3" name="Объект 2"/>
          <p:cNvSpPr>
            <a:spLocks noGrp="1"/>
          </p:cNvSpPr>
          <p:nvPr>
            <p:ph idx="1"/>
          </p:nvPr>
        </p:nvSpPr>
        <p:spPr/>
        <p:txBody>
          <a:bodyPr>
            <a:normAutofit fontScale="85000" lnSpcReduction="20000"/>
          </a:bodyPr>
          <a:lstStyle/>
          <a:p>
            <a:r>
              <a:rPr lang="ru-RU" dirty="0" smtClean="0">
                <a:solidFill>
                  <a:srgbClr val="FF0000"/>
                </a:solidFill>
              </a:rPr>
              <a:t>Подобрать</a:t>
            </a:r>
            <a:r>
              <a:rPr lang="ru-RU" dirty="0" smtClean="0">
                <a:solidFill>
                  <a:srgbClr val="7030A0"/>
                </a:solidFill>
              </a:rPr>
              <a:t> </a:t>
            </a:r>
            <a:r>
              <a:rPr lang="ru-RU" dirty="0">
                <a:solidFill>
                  <a:srgbClr val="7030A0"/>
                </a:solidFill>
              </a:rPr>
              <a:t>литературу  К. И. Чуковского.</a:t>
            </a:r>
          </a:p>
          <a:p>
            <a:r>
              <a:rPr lang="ru-RU" dirty="0" smtClean="0">
                <a:solidFill>
                  <a:srgbClr val="7030A0"/>
                </a:solidFill>
              </a:rPr>
              <a:t>На </a:t>
            </a:r>
            <a:r>
              <a:rPr lang="ru-RU" dirty="0">
                <a:solidFill>
                  <a:srgbClr val="7030A0"/>
                </a:solidFill>
              </a:rPr>
              <a:t>произведениях К. И. Чуковского </a:t>
            </a:r>
            <a:r>
              <a:rPr lang="ru-RU" dirty="0">
                <a:solidFill>
                  <a:srgbClr val="FF0000"/>
                </a:solidFill>
              </a:rPr>
              <a:t>показать</a:t>
            </a:r>
            <a:r>
              <a:rPr lang="ru-RU" dirty="0">
                <a:solidFill>
                  <a:srgbClr val="7030A0"/>
                </a:solidFill>
              </a:rPr>
              <a:t>, что добро побеждает зло, воспитывать чувство сострадания к слабым и беззащитным.</a:t>
            </a:r>
          </a:p>
          <a:p>
            <a:r>
              <a:rPr lang="ru-RU" dirty="0" smtClean="0">
                <a:solidFill>
                  <a:srgbClr val="7030A0"/>
                </a:solidFill>
              </a:rPr>
              <a:t> </a:t>
            </a:r>
            <a:r>
              <a:rPr lang="ru-RU" dirty="0">
                <a:solidFill>
                  <a:srgbClr val="FF0000"/>
                </a:solidFill>
              </a:rPr>
              <a:t>Воспитывать</a:t>
            </a:r>
            <a:r>
              <a:rPr lang="ru-RU" dirty="0">
                <a:solidFill>
                  <a:srgbClr val="7030A0"/>
                </a:solidFill>
              </a:rPr>
              <a:t> патриотические чувства, формировать позитивный образ своего Я.</a:t>
            </a:r>
          </a:p>
          <a:p>
            <a:r>
              <a:rPr lang="ru-RU" dirty="0" smtClean="0">
                <a:solidFill>
                  <a:srgbClr val="FF0000"/>
                </a:solidFill>
              </a:rPr>
              <a:t> </a:t>
            </a:r>
            <a:r>
              <a:rPr lang="ru-RU" dirty="0">
                <a:solidFill>
                  <a:srgbClr val="FF0000"/>
                </a:solidFill>
              </a:rPr>
              <a:t>Развивать </a:t>
            </a:r>
            <a:r>
              <a:rPr lang="ru-RU" dirty="0">
                <a:solidFill>
                  <a:srgbClr val="7030A0"/>
                </a:solidFill>
              </a:rPr>
              <a:t>творческие и коммуникативные способности, речевую активность, логическое мышление и актуализировать словарь.</a:t>
            </a:r>
          </a:p>
          <a:p>
            <a:r>
              <a:rPr lang="ru-RU" dirty="0" smtClean="0">
                <a:solidFill>
                  <a:srgbClr val="7030A0"/>
                </a:solidFill>
              </a:rPr>
              <a:t> </a:t>
            </a:r>
            <a:r>
              <a:rPr lang="ru-RU" dirty="0">
                <a:solidFill>
                  <a:srgbClr val="FF0000"/>
                </a:solidFill>
              </a:rPr>
              <a:t>Учить</a:t>
            </a:r>
            <a:r>
              <a:rPr lang="ru-RU" dirty="0">
                <a:solidFill>
                  <a:srgbClr val="7030A0"/>
                </a:solidFill>
              </a:rPr>
              <a:t> детей эмоционально воспринимать содержание произведений К. Чуковского, понимать их нравственный смысл.</a:t>
            </a:r>
          </a:p>
          <a:p>
            <a:endParaRPr lang="ru-RU" dirty="0"/>
          </a:p>
        </p:txBody>
      </p:sp>
    </p:spTree>
    <p:extLst>
      <p:ext uri="{BB962C8B-B14F-4D97-AF65-F5344CB8AC3E}">
        <p14:creationId xmlns:p14="http://schemas.microsoft.com/office/powerpoint/2010/main" val="36900240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3">
                                            <p:txEl>
                                              <p:pRg st="0" end="0"/>
                                            </p:txEl>
                                          </p:spTgt>
                                        </p:tgtEl>
                                        <p:attrNameLst>
                                          <p:attrName>style.color</p:attrName>
                                        </p:attrNameLst>
                                      </p:cBhvr>
                                      <p:by>
                                        <p:hsl h="7200000" s="0" l="0"/>
                                      </p:by>
                                    </p:animClr>
                                    <p:animClr clrSpc="hsl" dir="cw">
                                      <p:cBhvr>
                                        <p:cTn id="7" dur="500" fill="hold"/>
                                        <p:tgtEl>
                                          <p:spTgt spid="3">
                                            <p:txEl>
                                              <p:pRg st="0" end="0"/>
                                            </p:txEl>
                                          </p:spTgt>
                                        </p:tgtEl>
                                        <p:attrNameLst>
                                          <p:attrName>fillcolor</p:attrName>
                                        </p:attrNameLst>
                                      </p:cBhvr>
                                      <p:by>
                                        <p:hsl h="7200000" s="0" l="0"/>
                                      </p:by>
                                    </p:animClr>
                                    <p:animClr clrSpc="hsl" dir="cw">
                                      <p:cBhvr>
                                        <p:cTn id="8" dur="500" fill="hold"/>
                                        <p:tgtEl>
                                          <p:spTgt spid="3">
                                            <p:txEl>
                                              <p:pRg st="0" end="0"/>
                                            </p:txEl>
                                          </p:spTgt>
                                        </p:tgtEl>
                                        <p:attrNameLst>
                                          <p:attrName>stroke.color</p:attrName>
                                        </p:attrNameLst>
                                      </p:cBhvr>
                                      <p:by>
                                        <p:hsl h="7200000" s="0" l="0"/>
                                      </p:by>
                                    </p:animClr>
                                    <p:set>
                                      <p:cBhvr>
                                        <p:cTn id="9" dur="500" fill="hold"/>
                                        <p:tgtEl>
                                          <p:spTgt spid="3">
                                            <p:txEl>
                                              <p:pRg st="0" end="0"/>
                                            </p:txEl>
                                          </p:spTgt>
                                        </p:tgtEl>
                                        <p:attrNameLst>
                                          <p:attrName>fill.type</p:attrName>
                                        </p:attrNameLst>
                                      </p:cBhvr>
                                      <p:to>
                                        <p:strVal val="solid"/>
                                      </p:to>
                                    </p:set>
                                  </p:childTnLst>
                                </p:cTn>
                              </p:par>
                              <p:par>
                                <p:cTn id="10" presetID="21" presetClass="emph" presetSubtype="0" fill="hold" nodeType="withEffect">
                                  <p:stCondLst>
                                    <p:cond delay="0"/>
                                  </p:stCondLst>
                                  <p:childTnLst>
                                    <p:animClr clrSpc="hsl" dir="cw">
                                      <p:cBhvr override="childStyle">
                                        <p:cTn id="11" dur="500" fill="hold"/>
                                        <p:tgtEl>
                                          <p:spTgt spid="3">
                                            <p:txEl>
                                              <p:pRg st="1" end="1"/>
                                            </p:txEl>
                                          </p:spTgt>
                                        </p:tgtEl>
                                        <p:attrNameLst>
                                          <p:attrName>style.color</p:attrName>
                                        </p:attrNameLst>
                                      </p:cBhvr>
                                      <p:by>
                                        <p:hsl h="7200000" s="0" l="0"/>
                                      </p:by>
                                    </p:animClr>
                                    <p:animClr clrSpc="hsl" dir="cw">
                                      <p:cBhvr>
                                        <p:cTn id="12" dur="500" fill="hold"/>
                                        <p:tgtEl>
                                          <p:spTgt spid="3">
                                            <p:txEl>
                                              <p:pRg st="1" end="1"/>
                                            </p:txEl>
                                          </p:spTgt>
                                        </p:tgtEl>
                                        <p:attrNameLst>
                                          <p:attrName>fillcolor</p:attrName>
                                        </p:attrNameLst>
                                      </p:cBhvr>
                                      <p:by>
                                        <p:hsl h="7200000" s="0" l="0"/>
                                      </p:by>
                                    </p:animClr>
                                    <p:animClr clrSpc="hsl" dir="cw">
                                      <p:cBhvr>
                                        <p:cTn id="13" dur="500" fill="hold"/>
                                        <p:tgtEl>
                                          <p:spTgt spid="3">
                                            <p:txEl>
                                              <p:pRg st="1" end="1"/>
                                            </p:txEl>
                                          </p:spTgt>
                                        </p:tgtEl>
                                        <p:attrNameLst>
                                          <p:attrName>stroke.color</p:attrName>
                                        </p:attrNameLst>
                                      </p:cBhvr>
                                      <p:by>
                                        <p:hsl h="7200000" s="0" l="0"/>
                                      </p:by>
                                    </p:animClr>
                                    <p:set>
                                      <p:cBhvr>
                                        <p:cTn id="14" dur="500" fill="hold"/>
                                        <p:tgtEl>
                                          <p:spTgt spid="3">
                                            <p:txEl>
                                              <p:pRg st="1" end="1"/>
                                            </p:txEl>
                                          </p:spTgt>
                                        </p:tgtEl>
                                        <p:attrNameLst>
                                          <p:attrName>fill.type</p:attrName>
                                        </p:attrNameLst>
                                      </p:cBhvr>
                                      <p:to>
                                        <p:strVal val="solid"/>
                                      </p:to>
                                    </p:set>
                                  </p:childTnLst>
                                </p:cTn>
                              </p:par>
                              <p:par>
                                <p:cTn id="15" presetID="21" presetClass="emph" presetSubtype="0" fill="hold" nodeType="withEffect">
                                  <p:stCondLst>
                                    <p:cond delay="0"/>
                                  </p:stCondLst>
                                  <p:childTnLst>
                                    <p:animClr clrSpc="hsl" dir="cw">
                                      <p:cBhvr override="childStyle">
                                        <p:cTn id="16" dur="500" fill="hold"/>
                                        <p:tgtEl>
                                          <p:spTgt spid="3">
                                            <p:txEl>
                                              <p:pRg st="2" end="2"/>
                                            </p:txEl>
                                          </p:spTgt>
                                        </p:tgtEl>
                                        <p:attrNameLst>
                                          <p:attrName>style.color</p:attrName>
                                        </p:attrNameLst>
                                      </p:cBhvr>
                                      <p:by>
                                        <p:hsl h="7200000" s="0" l="0"/>
                                      </p:by>
                                    </p:animClr>
                                    <p:animClr clrSpc="hsl" dir="cw">
                                      <p:cBhvr>
                                        <p:cTn id="17" dur="500" fill="hold"/>
                                        <p:tgtEl>
                                          <p:spTgt spid="3">
                                            <p:txEl>
                                              <p:pRg st="2" end="2"/>
                                            </p:txEl>
                                          </p:spTgt>
                                        </p:tgtEl>
                                        <p:attrNameLst>
                                          <p:attrName>fillcolor</p:attrName>
                                        </p:attrNameLst>
                                      </p:cBhvr>
                                      <p:by>
                                        <p:hsl h="7200000" s="0" l="0"/>
                                      </p:by>
                                    </p:animClr>
                                    <p:animClr clrSpc="hsl" dir="cw">
                                      <p:cBhvr>
                                        <p:cTn id="18" dur="500" fill="hold"/>
                                        <p:tgtEl>
                                          <p:spTgt spid="3">
                                            <p:txEl>
                                              <p:pRg st="2" end="2"/>
                                            </p:txEl>
                                          </p:spTgt>
                                        </p:tgtEl>
                                        <p:attrNameLst>
                                          <p:attrName>stroke.color</p:attrName>
                                        </p:attrNameLst>
                                      </p:cBhvr>
                                      <p:by>
                                        <p:hsl h="7200000" s="0" l="0"/>
                                      </p:by>
                                    </p:animClr>
                                    <p:set>
                                      <p:cBhvr>
                                        <p:cTn id="19" dur="500" fill="hold"/>
                                        <p:tgtEl>
                                          <p:spTgt spid="3">
                                            <p:txEl>
                                              <p:pRg st="2" end="2"/>
                                            </p:txEl>
                                          </p:spTgt>
                                        </p:tgtEl>
                                        <p:attrNameLst>
                                          <p:attrName>fill.type</p:attrName>
                                        </p:attrNameLst>
                                      </p:cBhvr>
                                      <p:to>
                                        <p:strVal val="solid"/>
                                      </p:to>
                                    </p:set>
                                  </p:childTnLst>
                                </p:cTn>
                              </p:par>
                              <p:par>
                                <p:cTn id="20" presetID="21" presetClass="emph" presetSubtype="0" fill="hold" nodeType="withEffect">
                                  <p:stCondLst>
                                    <p:cond delay="0"/>
                                  </p:stCondLst>
                                  <p:childTnLst>
                                    <p:animClr clrSpc="hsl" dir="cw">
                                      <p:cBhvr override="childStyle">
                                        <p:cTn id="21" dur="500" fill="hold"/>
                                        <p:tgtEl>
                                          <p:spTgt spid="3">
                                            <p:txEl>
                                              <p:pRg st="3" end="3"/>
                                            </p:txEl>
                                          </p:spTgt>
                                        </p:tgtEl>
                                        <p:attrNameLst>
                                          <p:attrName>style.color</p:attrName>
                                        </p:attrNameLst>
                                      </p:cBhvr>
                                      <p:by>
                                        <p:hsl h="7200000" s="0" l="0"/>
                                      </p:by>
                                    </p:animClr>
                                    <p:animClr clrSpc="hsl" dir="cw">
                                      <p:cBhvr>
                                        <p:cTn id="22" dur="500" fill="hold"/>
                                        <p:tgtEl>
                                          <p:spTgt spid="3">
                                            <p:txEl>
                                              <p:pRg st="3" end="3"/>
                                            </p:txEl>
                                          </p:spTgt>
                                        </p:tgtEl>
                                        <p:attrNameLst>
                                          <p:attrName>fillcolor</p:attrName>
                                        </p:attrNameLst>
                                      </p:cBhvr>
                                      <p:by>
                                        <p:hsl h="7200000" s="0" l="0"/>
                                      </p:by>
                                    </p:animClr>
                                    <p:animClr clrSpc="hsl" dir="cw">
                                      <p:cBhvr>
                                        <p:cTn id="23" dur="500" fill="hold"/>
                                        <p:tgtEl>
                                          <p:spTgt spid="3">
                                            <p:txEl>
                                              <p:pRg st="3" end="3"/>
                                            </p:txEl>
                                          </p:spTgt>
                                        </p:tgtEl>
                                        <p:attrNameLst>
                                          <p:attrName>stroke.color</p:attrName>
                                        </p:attrNameLst>
                                      </p:cBhvr>
                                      <p:by>
                                        <p:hsl h="7200000" s="0" l="0"/>
                                      </p:by>
                                    </p:animClr>
                                    <p:set>
                                      <p:cBhvr>
                                        <p:cTn id="24" dur="500" fill="hold"/>
                                        <p:tgtEl>
                                          <p:spTgt spid="3">
                                            <p:txEl>
                                              <p:pRg st="3" end="3"/>
                                            </p:txEl>
                                          </p:spTgt>
                                        </p:tgtEl>
                                        <p:attrNameLst>
                                          <p:attrName>fill.type</p:attrName>
                                        </p:attrNameLst>
                                      </p:cBhvr>
                                      <p:to>
                                        <p:strVal val="solid"/>
                                      </p:to>
                                    </p:set>
                                  </p:childTnLst>
                                </p:cTn>
                              </p:par>
                              <p:par>
                                <p:cTn id="25" presetID="21" presetClass="emph" presetSubtype="0" fill="hold" nodeType="withEffect">
                                  <p:stCondLst>
                                    <p:cond delay="0"/>
                                  </p:stCondLst>
                                  <p:childTnLst>
                                    <p:animClr clrSpc="hsl" dir="cw">
                                      <p:cBhvr override="childStyle">
                                        <p:cTn id="26" dur="500" fill="hold"/>
                                        <p:tgtEl>
                                          <p:spTgt spid="3">
                                            <p:txEl>
                                              <p:pRg st="4" end="4"/>
                                            </p:txEl>
                                          </p:spTgt>
                                        </p:tgtEl>
                                        <p:attrNameLst>
                                          <p:attrName>style.color</p:attrName>
                                        </p:attrNameLst>
                                      </p:cBhvr>
                                      <p:by>
                                        <p:hsl h="7200000" s="0" l="0"/>
                                      </p:by>
                                    </p:animClr>
                                    <p:animClr clrSpc="hsl" dir="cw">
                                      <p:cBhvr>
                                        <p:cTn id="27" dur="500" fill="hold"/>
                                        <p:tgtEl>
                                          <p:spTgt spid="3">
                                            <p:txEl>
                                              <p:pRg st="4" end="4"/>
                                            </p:txEl>
                                          </p:spTgt>
                                        </p:tgtEl>
                                        <p:attrNameLst>
                                          <p:attrName>fillcolor</p:attrName>
                                        </p:attrNameLst>
                                      </p:cBhvr>
                                      <p:by>
                                        <p:hsl h="7200000" s="0" l="0"/>
                                      </p:by>
                                    </p:animClr>
                                    <p:animClr clrSpc="hsl" dir="cw">
                                      <p:cBhvr>
                                        <p:cTn id="28" dur="500" fill="hold"/>
                                        <p:tgtEl>
                                          <p:spTgt spid="3">
                                            <p:txEl>
                                              <p:pRg st="4" end="4"/>
                                            </p:txEl>
                                          </p:spTgt>
                                        </p:tgtEl>
                                        <p:attrNameLst>
                                          <p:attrName>stroke.color</p:attrName>
                                        </p:attrNameLst>
                                      </p:cBhvr>
                                      <p:by>
                                        <p:hsl h="7200000" s="0" l="0"/>
                                      </p:by>
                                    </p:animClr>
                                    <p:set>
                                      <p:cBhvr>
                                        <p:cTn id="29" dur="500" fill="hold"/>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3284984"/>
            <a:ext cx="8458200" cy="2718795"/>
          </a:xfrm>
        </p:spPr>
        <p:txBody>
          <a:bodyPr>
            <a:normAutofit/>
          </a:bodyPr>
          <a:lstStyle/>
          <a:p>
            <a:pPr algn="ctr"/>
            <a:r>
              <a:rPr lang="ru-RU" sz="2800" dirty="0" smtClean="0"/>
              <a:t>Продолжительность проекта: </a:t>
            </a:r>
            <a:br>
              <a:rPr lang="ru-RU" sz="2800" dirty="0" smtClean="0"/>
            </a:br>
            <a:r>
              <a:rPr lang="ru-RU" sz="2800" dirty="0" smtClean="0">
                <a:effectLst/>
              </a:rPr>
              <a:t>1неделя</a:t>
            </a:r>
            <a:r>
              <a:rPr lang="ru-RU" sz="2800" dirty="0">
                <a:effectLst/>
              </a:rPr>
              <a:t>.</a:t>
            </a:r>
            <a:br>
              <a:rPr lang="ru-RU" sz="2800" dirty="0">
                <a:effectLst/>
              </a:rPr>
            </a:br>
            <a:endParaRPr lang="ru-RU" sz="2800" dirty="0"/>
          </a:p>
        </p:txBody>
      </p:sp>
      <p:sp>
        <p:nvSpPr>
          <p:cNvPr id="3" name="Подзаголовок 2"/>
          <p:cNvSpPr>
            <a:spLocks noGrp="1"/>
          </p:cNvSpPr>
          <p:nvPr>
            <p:ph type="subTitle" idx="1"/>
          </p:nvPr>
        </p:nvSpPr>
        <p:spPr>
          <a:xfrm>
            <a:off x="381000" y="260648"/>
            <a:ext cx="8458200" cy="1728192"/>
          </a:xfrm>
        </p:spPr>
        <p:txBody>
          <a:bodyPr>
            <a:normAutofit fontScale="77500" lnSpcReduction="20000"/>
          </a:bodyPr>
          <a:lstStyle/>
          <a:p>
            <a:pPr algn="ctr"/>
            <a:r>
              <a:rPr lang="ru-RU" sz="4000" dirty="0" smtClean="0"/>
              <a:t>Тип проекта:</a:t>
            </a:r>
          </a:p>
          <a:p>
            <a:pPr algn="ctr"/>
            <a:endParaRPr lang="ru-RU" sz="4000" dirty="0"/>
          </a:p>
          <a:p>
            <a:pPr algn="ctr"/>
            <a:r>
              <a:rPr lang="ru-RU" sz="4000" dirty="0">
                <a:latin typeface="Georgia"/>
                <a:ea typeface="Times New Roman"/>
                <a:cs typeface="Times New Roman"/>
              </a:rPr>
              <a:t>информационно – творческий, групповой.</a:t>
            </a:r>
            <a:endParaRPr lang="ru-RU" sz="4000" dirty="0" smtClean="0"/>
          </a:p>
        </p:txBody>
      </p:sp>
    </p:spTree>
    <p:extLst>
      <p:ext uri="{BB962C8B-B14F-4D97-AF65-F5344CB8AC3E}">
        <p14:creationId xmlns:p14="http://schemas.microsoft.com/office/powerpoint/2010/main" val="306088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2276872"/>
            <a:ext cx="8458200" cy="3942930"/>
          </a:xfrm>
        </p:spPr>
        <p:txBody>
          <a:bodyPr>
            <a:normAutofit fontScale="90000"/>
          </a:bodyPr>
          <a:lstStyle/>
          <a:p>
            <a:pPr lvl="0"/>
            <a:r>
              <a:rPr lang="ru-RU" dirty="0" smtClean="0"/>
              <a:t>Предполагаемые результаты: </a:t>
            </a:r>
            <a:br>
              <a:rPr lang="ru-RU" dirty="0" smtClean="0"/>
            </a:br>
            <a:r>
              <a:rPr lang="ru-RU" sz="3100" dirty="0" smtClean="0">
                <a:effectLst/>
              </a:rPr>
              <a:t>Осознание </a:t>
            </a:r>
            <a:r>
              <a:rPr lang="ru-RU" sz="3100" dirty="0">
                <a:effectLst/>
              </a:rPr>
              <a:t>детьми значимость литературных произведений;</a:t>
            </a:r>
            <a:br>
              <a:rPr lang="ru-RU" sz="3100" dirty="0">
                <a:effectLst/>
              </a:rPr>
            </a:br>
            <a:r>
              <a:rPr lang="ru-RU" sz="3100" dirty="0">
                <a:effectLst/>
              </a:rPr>
              <a:t>Формирование у родителей понимания о необходимости прививать детям любовь и потребность к чтению;</a:t>
            </a:r>
            <a:br>
              <a:rPr lang="ru-RU" sz="3100" dirty="0">
                <a:effectLst/>
              </a:rPr>
            </a:br>
            <a:r>
              <a:rPr lang="ru-RU" sz="3100" dirty="0">
                <a:effectLst/>
              </a:rPr>
              <a:t>Активное взаимодействие детей, родителей, родителей и педагогов в ходе проекта.</a:t>
            </a:r>
            <a:r>
              <a:rPr lang="ru-RU" dirty="0">
                <a:effectLst/>
              </a:rPr>
              <a:t/>
            </a:r>
            <a:br>
              <a:rPr lang="ru-RU" dirty="0">
                <a:effectLst/>
              </a:rPr>
            </a:br>
            <a:r>
              <a:rPr lang="ru-RU" dirty="0" smtClean="0"/>
              <a:t> </a:t>
            </a:r>
            <a:endParaRPr lang="ru-RU" dirty="0"/>
          </a:p>
        </p:txBody>
      </p:sp>
      <p:sp>
        <p:nvSpPr>
          <p:cNvPr id="3" name="Подзаголовок 2"/>
          <p:cNvSpPr>
            <a:spLocks noGrp="1"/>
          </p:cNvSpPr>
          <p:nvPr>
            <p:ph type="subTitle" idx="1"/>
          </p:nvPr>
        </p:nvSpPr>
        <p:spPr>
          <a:xfrm>
            <a:off x="381000" y="476672"/>
            <a:ext cx="8458200" cy="1512168"/>
          </a:xfrm>
        </p:spPr>
        <p:txBody>
          <a:bodyPr>
            <a:normAutofit fontScale="77500" lnSpcReduction="20000"/>
          </a:bodyPr>
          <a:lstStyle/>
          <a:p>
            <a:r>
              <a:rPr lang="ru-RU" sz="4400" b="1" dirty="0" smtClean="0"/>
              <a:t>Участники проекта:</a:t>
            </a:r>
          </a:p>
          <a:p>
            <a:r>
              <a:rPr lang="ru-RU" sz="4400" b="1" dirty="0" smtClean="0"/>
              <a:t> </a:t>
            </a:r>
            <a:r>
              <a:rPr lang="ru-RU" sz="4400" dirty="0"/>
              <a:t>дети средней группы, родители и педагоги детского сада.</a:t>
            </a:r>
          </a:p>
          <a:p>
            <a:endParaRPr lang="ru-RU" sz="4400" b="1" dirty="0"/>
          </a:p>
        </p:txBody>
      </p:sp>
    </p:spTree>
    <p:extLst>
      <p:ext uri="{BB962C8B-B14F-4D97-AF65-F5344CB8AC3E}">
        <p14:creationId xmlns:p14="http://schemas.microsoft.com/office/powerpoint/2010/main" val="39954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196</TotalTime>
  <Words>199</Words>
  <Application>Microsoft Office PowerPoint</Application>
  <PresentationFormat>Экран (4:3)</PresentationFormat>
  <Paragraphs>65</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Трек</vt:lpstr>
      <vt:lpstr>Презентация PowerPoint</vt:lpstr>
      <vt:lpstr>Содержание проекта</vt:lpstr>
      <vt:lpstr> Художественная литература развивает мышление и воображение ребенка, обобщает его эмоции, дает прекрасные образцы русского литературного языка. Произведения К. И. Чуковского имеют огромное воспитательное, познавательное и эстетическое, т.к. они расширяют кругозор ребенка, воздействуют на личность малыша, развивают умение тонко чувствовать форму и ритм родного языка. Реализация данного педагогического проекта обеспечит психологическое формирование читателя в дошкольнике. А увлекательное общение с творчеством К. И. Чуковского будет способствовать развитию интереса к книге, что будет являться неотъемлемой частью системы образования дошкольников на этапе становления современной личности.</vt:lpstr>
      <vt:lpstr>Отсутствие интереса у детей к чтению художественной литературы.</vt:lpstr>
      <vt:lpstr>    Необходимость приобщения детей к чтению бесспорна. Ведь общение с книгами доставляет ребенку удовольствие, вызывает интерес, помогающий приобретать знания, стимулирует работу ума и души. Потому что сказка, как уникальный вид творчества, ближе всего детской душе. Она заставляет ребенка смеяться, переживать и надеяться, одним словам чувствовать. А тонко чувствующий человек способен на настоящее творчество.    Творчество К. И. Чуковского способствует формированию литературного вкуса, расширяет кругозор ребенка, обогащает спектр личностных особенностей.  Исходя из этого, данный проект направлен, на формирование читательской культуры, поможет привить любовь к книге, развить творческие способности детей. Во время проекта дети смогут познакомиться с произведением К. И. Чуковского, выполнят рисунки с любимыми героями.  </vt:lpstr>
      <vt:lpstr>1. Познакомить детей с творчеством К. И. Чуковского. 2. Прививать интерес к произведениям русского писателя. 3. Развивать творческие способности детей. </vt:lpstr>
      <vt:lpstr>Задачи:</vt:lpstr>
      <vt:lpstr>Продолжительность проекта:  1неделя. </vt:lpstr>
      <vt:lpstr>Предполагаемые результаты:  Осознание детьми значимость литературных произведений; Формирование у родителей понимания о необходимости прививать детям любовь и потребность к чтению; Активное взаимодействие детей, родителей, родителей и педагогов в ходе проекта.  </vt:lpstr>
      <vt:lpstr> Информационные:  Фото - видео материалы; Библиотечный фонд.  Научно-методические: Консультативная работа с родителями. Презентация «Волшебный мир книги» Дидактическое обеспечение: Подбор иллюстраций по произведениям К. И. Чуковского; Подбор фотографий; Составление памяток для родителей "Как научить ребенка любить и беречь книги?", "Какие вопросы задавать ребенку во время чтения книг?". Оформление книжного уголка в группе.   ТСО:  ноутбук; фотоаппарат; интерактивная доска. </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дошкольное образовательное учреждение – детский сад комбинированного вида №4 «Катюша»   Формирование у детей среднего возраста интереса к чтению художественной литературы через реализацию проекта «Читаем сказки К. Чуковского»</dc:title>
  <dc:creator>роман</dc:creator>
  <cp:lastModifiedBy>роман</cp:lastModifiedBy>
  <cp:revision>24</cp:revision>
  <dcterms:created xsi:type="dcterms:W3CDTF">2014-05-19T15:34:09Z</dcterms:created>
  <dcterms:modified xsi:type="dcterms:W3CDTF">2014-05-29T12:03:48Z</dcterms:modified>
</cp:coreProperties>
</file>