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77" r:id="rId2"/>
    <p:sldId id="259" r:id="rId3"/>
    <p:sldId id="262" r:id="rId4"/>
    <p:sldId id="281" r:id="rId5"/>
    <p:sldId id="282" r:id="rId6"/>
    <p:sldId id="283" r:id="rId7"/>
    <p:sldId id="264" r:id="rId8"/>
    <p:sldId id="265" r:id="rId9"/>
    <p:sldId id="266" r:id="rId10"/>
    <p:sldId id="276" r:id="rId11"/>
  </p:sldIdLst>
  <p:sldSz cx="9144000" cy="6858000" type="screen4x3"/>
  <p:notesSz cx="6881813" cy="100028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CC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C38AF7D1-5A20-48CA-80A7-19A69B8AEFD3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50888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78" tIns="48239" rIns="96478" bIns="4823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182" y="4751348"/>
            <a:ext cx="5505450" cy="4501277"/>
          </a:xfrm>
          <a:prstGeom prst="rect">
            <a:avLst/>
          </a:prstGeom>
        </p:spPr>
        <p:txBody>
          <a:bodyPr vert="horz" lIns="96478" tIns="48239" rIns="96478" bIns="4823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98102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1154115F-0F46-49BC-8046-166865B3A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595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300" dirty="0"/>
              <a:t>Подбор методов и приемов при ознакомлении детей с различными историческими эпохами основывается на следующих </a:t>
            </a:r>
            <a:r>
              <a:rPr lang="ru-RU" dirty="0" smtClean="0"/>
              <a:t>принципах: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4115F-0F46-49BC-8046-166865B3A27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026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4783">
              <a:defRPr/>
            </a:pPr>
            <a:r>
              <a:rPr lang="ru-RU" dirty="0" smtClean="0"/>
              <a:t>Чтобы предлагаемый материал был доступен и интересен дошкольникам,  педагогам  рекомендуется  использовать в своей работе следующие методы: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4115F-0F46-49BC-8046-166865B3A27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976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90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70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286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72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4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697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010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26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574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85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000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1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969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206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71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18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83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5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619672" y="1811863"/>
            <a:ext cx="5904656" cy="151553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cs typeface="Arial" pitchFamily="34" charset="0"/>
              </a:rPr>
              <a:t>«</a:t>
            </a:r>
            <a:r>
              <a:rPr lang="ru-RU" sz="3200" b="1" dirty="0">
                <a:solidFill>
                  <a:srgbClr val="0070C0"/>
                </a:solidFill>
                <a:cs typeface="Arial" pitchFamily="34" charset="0"/>
              </a:rPr>
              <a:t>Путешествие </a:t>
            </a:r>
            <a:r>
              <a:rPr lang="ru-RU" sz="3200" b="1" dirty="0" smtClean="0">
                <a:solidFill>
                  <a:srgbClr val="0070C0"/>
                </a:solidFill>
                <a:cs typeface="Arial" pitchFamily="34" charset="0"/>
              </a:rPr>
              <a:t>по </a:t>
            </a:r>
            <a:br>
              <a:rPr lang="ru-RU" sz="3200" b="1" dirty="0" smtClean="0">
                <a:solidFill>
                  <a:srgbClr val="0070C0"/>
                </a:solidFill>
                <a:cs typeface="Arial" pitchFamily="34" charset="0"/>
              </a:rPr>
            </a:br>
            <a:r>
              <a:rPr lang="ru-RU" sz="3200" b="1" dirty="0" smtClean="0">
                <a:solidFill>
                  <a:srgbClr val="0070C0"/>
                </a:solidFill>
                <a:cs typeface="Arial" pitchFamily="34" charset="0"/>
              </a:rPr>
              <a:t>«</a:t>
            </a:r>
            <a:r>
              <a:rPr lang="ru-RU" sz="3200" b="1" dirty="0">
                <a:solidFill>
                  <a:srgbClr val="0070C0"/>
                </a:solidFill>
                <a:cs typeface="Arial" pitchFamily="34" charset="0"/>
              </a:rPr>
              <a:t>реке времени»»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00FF"/>
                </a:solidFill>
                <a:cs typeface="Arial" pitchFamily="34" charset="0"/>
              </a:rPr>
              <a:t>форма </a:t>
            </a:r>
            <a:r>
              <a:rPr lang="ru-RU" b="1" dirty="0">
                <a:solidFill>
                  <a:srgbClr val="0000FF"/>
                </a:solidFill>
                <a:cs typeface="Arial" pitchFamily="34" charset="0"/>
              </a:rPr>
              <a:t>познавательно-исследовательской деятельности детей </a:t>
            </a:r>
            <a:endParaRPr lang="ru-RU" b="1" dirty="0" smtClean="0">
              <a:solidFill>
                <a:srgbClr val="0000FF"/>
              </a:solidFill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00FF"/>
                </a:solidFill>
                <a:cs typeface="Arial" pitchFamily="34" charset="0"/>
              </a:rPr>
              <a:t>старшего </a:t>
            </a:r>
            <a:r>
              <a:rPr lang="ru-RU" b="1" dirty="0">
                <a:solidFill>
                  <a:srgbClr val="0000FF"/>
                </a:solidFill>
                <a:cs typeface="Arial" pitchFamily="34" charset="0"/>
              </a:rPr>
              <a:t>дошкольного возраста </a:t>
            </a:r>
            <a:endParaRPr lang="ru-RU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93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04664"/>
            <a:ext cx="8136904" cy="792087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0000FF"/>
                </a:solidFill>
              </a:rPr>
              <a:t>Алгоритм проведения «Путешествия по «реке времени»»</a:t>
            </a:r>
            <a:endParaRPr lang="ru-RU" sz="2400" b="1" i="1" dirty="0">
              <a:solidFill>
                <a:srgbClr val="0000FF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1412776"/>
            <a:ext cx="7408333" cy="5112568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>
                <a:cs typeface="Arial" pitchFamily="34" charset="0"/>
              </a:rPr>
              <a:t>Обсуждение реального или вымышленного события</a:t>
            </a:r>
          </a:p>
          <a:p>
            <a:r>
              <a:rPr lang="ru-RU" b="1" i="1" dirty="0">
                <a:cs typeface="Arial" pitchFamily="34" charset="0"/>
              </a:rPr>
              <a:t>Постановка цели исследования (узнать)</a:t>
            </a:r>
          </a:p>
          <a:p>
            <a:r>
              <a:rPr lang="ru-RU" b="1" i="1" dirty="0">
                <a:cs typeface="Arial" pitchFamily="34" charset="0"/>
              </a:rPr>
              <a:t>Анализ-сравнение, активное обсуждение  демонстрационного иллюстративного или предметного материала</a:t>
            </a:r>
          </a:p>
          <a:p>
            <a:r>
              <a:rPr lang="ru-RU" b="1" i="1" dirty="0">
                <a:cs typeface="Arial" pitchFamily="34" charset="0"/>
              </a:rPr>
              <a:t>Работа в подгруппах: сортировка и закрепление мелких иллюстраций  на панно «река времени»</a:t>
            </a:r>
          </a:p>
          <a:p>
            <a:r>
              <a:rPr lang="ru-RU" b="1" i="1" dirty="0">
                <a:cs typeface="Arial" pitchFamily="34" charset="0"/>
              </a:rPr>
              <a:t>Сборка общей таблицы, сопоставление результатов исследования</a:t>
            </a:r>
          </a:p>
          <a:p>
            <a:r>
              <a:rPr lang="ru-RU" b="1" i="1" dirty="0">
                <a:cs typeface="Arial" pitchFamily="34" charset="0"/>
              </a:rPr>
              <a:t>Вывешивание таблицы на стене группового помещения</a:t>
            </a:r>
          </a:p>
          <a:p>
            <a:r>
              <a:rPr lang="ru-RU" b="1" i="1" dirty="0">
                <a:cs typeface="Arial" pitchFamily="34" charset="0"/>
              </a:rPr>
              <a:t>Дополнение таблицы детьми в самостоятельной деятельности</a:t>
            </a:r>
          </a:p>
          <a:p>
            <a:endParaRPr lang="ru-RU" dirty="0"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244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11560" y="692696"/>
            <a:ext cx="7848872" cy="547260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200" b="1" i="1" dirty="0" smtClean="0">
                <a:cs typeface="Arial" pitchFamily="34" charset="0"/>
              </a:rPr>
              <a:t>Форма работы</a:t>
            </a:r>
            <a:r>
              <a:rPr kumimoji="0" lang="ru-RU" sz="2200" b="1" i="1" dirty="0" smtClean="0">
                <a:cs typeface="Arial" pitchFamily="34" charset="0"/>
              </a:rPr>
              <a:t> </a:t>
            </a:r>
            <a:r>
              <a:rPr kumimoji="0" lang="ru-RU" sz="2200" b="1" i="1" dirty="0" smtClean="0">
                <a:solidFill>
                  <a:srgbClr val="0000FF"/>
                </a:solidFill>
                <a:cs typeface="Arial" pitchFamily="34" charset="0"/>
              </a:rPr>
              <a:t>«путешествие по «реке времени»» </a:t>
            </a:r>
            <a:r>
              <a:rPr kumimoji="0" lang="ru-RU" sz="2200" b="1" i="1" dirty="0" smtClean="0">
                <a:cs typeface="Arial" pitchFamily="34" charset="0"/>
              </a:rPr>
              <a:t>направлена на упорядочение временных отношений  (представления об историческом времени – от прошлого к настоящему на примерах материальной цивилизации: история жилища, транспорта и т.д., а также собственной линии жизни ребенка, истории своей семьи). </a:t>
            </a:r>
          </a:p>
          <a:p>
            <a:pPr algn="r">
              <a:buFont typeface="Arial" pitchFamily="34" charset="0"/>
              <a:buNone/>
            </a:pPr>
            <a:r>
              <a:rPr kumimoji="0" lang="ru-RU" sz="2200" b="1" i="1" dirty="0" smtClean="0">
                <a:cs typeface="Arial" pitchFamily="34" charset="0"/>
              </a:rPr>
              <a:t>Н.А. Короткова</a:t>
            </a:r>
          </a:p>
          <a:p>
            <a:pPr algn="ctr"/>
            <a:r>
              <a:rPr lang="ru-RU" sz="2200" b="1" i="1" dirty="0" smtClean="0"/>
              <a:t>«Путешествия по «реке </a:t>
            </a:r>
            <a:r>
              <a:rPr lang="ru-RU" sz="2200" b="1" i="1" dirty="0"/>
              <a:t>времени</a:t>
            </a:r>
            <a:r>
              <a:rPr lang="ru-RU" sz="2200" b="1" i="1" dirty="0" smtClean="0"/>
              <a:t>»» </a:t>
            </a:r>
            <a:r>
              <a:rPr lang="ru-RU" sz="2200" b="1" i="1" dirty="0"/>
              <a:t>– одна из наиболее интересных и доступных игровых форм </a:t>
            </a:r>
            <a:r>
              <a:rPr lang="ru-RU" sz="2200" b="1" i="1" dirty="0" smtClean="0"/>
              <a:t>её </a:t>
            </a:r>
            <a:r>
              <a:rPr lang="ru-RU" sz="2200" b="1" i="1" dirty="0"/>
              <a:t>реализации</a:t>
            </a:r>
            <a:r>
              <a:rPr lang="ru-RU" sz="2200" b="1" i="1" dirty="0" smtClean="0"/>
              <a:t>.</a:t>
            </a:r>
          </a:p>
          <a:p>
            <a:pPr algn="ctr"/>
            <a:endParaRPr lang="ru-RU" sz="2200" b="1" i="1" dirty="0" smtClean="0"/>
          </a:p>
          <a:p>
            <a:pPr algn="just"/>
            <a:r>
              <a:rPr lang="ru-RU" sz="2200" b="1" i="1" dirty="0"/>
              <a:t>Термин «река времени» придуман не Н. А. Коротковой, она позаимствовала его у английского писателя </a:t>
            </a:r>
            <a:br>
              <a:rPr lang="ru-RU" sz="2200" b="1" i="1" dirty="0"/>
            </a:br>
            <a:r>
              <a:rPr lang="ru-RU" sz="2200" b="1" i="1" dirty="0"/>
              <a:t>Дональда  </a:t>
            </a:r>
            <a:r>
              <a:rPr lang="ru-RU" sz="2200" b="1" i="1" dirty="0" err="1"/>
              <a:t>Биссета</a:t>
            </a:r>
            <a:r>
              <a:rPr lang="ru-RU" sz="2200" b="1" i="1" dirty="0"/>
              <a:t>, придумавшего его для повести-сказки «Путешествие дядюшки Тик-Так». </a:t>
            </a:r>
            <a:br>
              <a:rPr lang="ru-RU" sz="2200" b="1" i="1" dirty="0"/>
            </a:br>
            <a:r>
              <a:rPr lang="ru-RU" sz="2200" b="1" i="1" dirty="0"/>
              <a:t>Именно с чтения этого произведения в начале учебного года и начинается работа</a:t>
            </a:r>
            <a:r>
              <a:rPr lang="ru-RU" sz="2200" b="1" i="1" dirty="0" smtClean="0"/>
              <a:t>.</a:t>
            </a:r>
          </a:p>
          <a:p>
            <a:pPr marL="0" indent="0" algn="just">
              <a:buNone/>
            </a:pPr>
            <a:r>
              <a:rPr lang="ru-RU" sz="2200" b="1" i="1" dirty="0" smtClean="0"/>
              <a:t> </a:t>
            </a:r>
            <a:endParaRPr lang="ru-RU" sz="2200" b="1" i="1" dirty="0"/>
          </a:p>
          <a:p>
            <a:pPr algn="r">
              <a:buFont typeface="Arial" pitchFamily="34" charset="0"/>
              <a:buNone/>
            </a:pPr>
            <a:r>
              <a:rPr kumimoji="0" lang="ru-RU" i="1" dirty="0" smtClean="0"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381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2"/>
          <p:cNvSpPr>
            <a:spLocks noGrp="1"/>
          </p:cNvSpPr>
          <p:nvPr>
            <p:ph idx="4294967295"/>
          </p:nvPr>
        </p:nvSpPr>
        <p:spPr>
          <a:xfrm>
            <a:off x="683568" y="620688"/>
            <a:ext cx="7632848" cy="51844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/>
              <a:t>Дидактическое </a:t>
            </a:r>
            <a:r>
              <a:rPr lang="ru-RU" sz="2000" b="1" dirty="0"/>
              <a:t>пособие </a:t>
            </a:r>
            <a:r>
              <a:rPr lang="ru-RU" sz="2000" b="1" dirty="0" smtClean="0"/>
              <a:t>(панно) «река </a:t>
            </a:r>
            <a:r>
              <a:rPr lang="ru-RU" sz="2000" b="1" dirty="0"/>
              <a:t>времени»</a:t>
            </a:r>
            <a:r>
              <a:rPr lang="ru-RU" sz="2000" dirty="0"/>
              <a:t> – это длинный бумажный лист (обои или склеенные листы ватмана, примерным размером </a:t>
            </a:r>
            <a:r>
              <a:rPr lang="ru-RU" sz="2000" b="1" dirty="0"/>
              <a:t>50х160 см или 60х180 см</a:t>
            </a:r>
            <a:r>
              <a:rPr lang="ru-RU" sz="2000" dirty="0"/>
              <a:t>, на котором полосой синего цвета во всю длину обозначена река. Вдоль «реки времени» намечаются несколько </a:t>
            </a:r>
            <a:r>
              <a:rPr lang="ru-RU" sz="2000" b="1" dirty="0"/>
              <a:t>«остановок», </a:t>
            </a:r>
            <a:r>
              <a:rPr lang="ru-RU" sz="2000" dirty="0"/>
              <a:t>с нестрогими, интуитивно понятными детям названиями. </a:t>
            </a:r>
            <a:endParaRPr lang="ru-RU" sz="2000" dirty="0" smtClean="0"/>
          </a:p>
          <a:p>
            <a:pPr marL="0" indent="0" algn="ctr">
              <a:buNone/>
            </a:pPr>
            <a:r>
              <a:rPr lang="ru-RU" sz="2000" dirty="0" smtClean="0"/>
              <a:t>К </a:t>
            </a:r>
            <a:r>
              <a:rPr lang="ru-RU" sz="2000" dirty="0"/>
              <a:t>примеру: </a:t>
            </a:r>
            <a:r>
              <a:rPr lang="ru-RU" sz="2000" b="1" dirty="0">
                <a:solidFill>
                  <a:srgbClr val="0000FF"/>
                </a:solidFill>
              </a:rPr>
              <a:t>«древность» - «старина» - «наше время</a:t>
            </a:r>
            <a:r>
              <a:rPr lang="ru-RU" sz="2000" b="1" dirty="0" smtClean="0">
                <a:solidFill>
                  <a:srgbClr val="0000FF"/>
                </a:solidFill>
              </a:rPr>
              <a:t>» - «будущее».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chemeClr val="tx1"/>
                </a:solidFill>
              </a:rPr>
              <a:t>Карта-панно «река времени» символизирует линейное движение исторического времени: от прошлого к </a:t>
            </a:r>
            <a:r>
              <a:rPr lang="ru-RU" sz="2000" b="1" dirty="0">
                <a:solidFill>
                  <a:srgbClr val="0000FF"/>
                </a:solidFill>
              </a:rPr>
              <a:t>настоящему.</a:t>
            </a:r>
            <a:br>
              <a:rPr lang="ru-RU" sz="2000" b="1" dirty="0">
                <a:solidFill>
                  <a:srgbClr val="0000FF"/>
                </a:solidFill>
              </a:rPr>
            </a:br>
            <a:endParaRPr lang="ru-RU" sz="2000" b="1" dirty="0" smtClean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ru-RU" dirty="0" smtClean="0"/>
              <a:t> </a:t>
            </a:r>
            <a:endParaRPr kumimoji="0" lang="ru-RU" dirty="0" smtClean="0"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97373" y="3933818"/>
            <a:ext cx="7704856" cy="2015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660231" y="4225165"/>
            <a:ext cx="1761069" cy="1421394"/>
          </a:xfrm>
          <a:prstGeom prst="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26667" y="4225165"/>
            <a:ext cx="2016224" cy="142139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713596" y="4225165"/>
            <a:ext cx="1930412" cy="142139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78302" y="4231017"/>
            <a:ext cx="2021489" cy="1415542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4909095"/>
            <a:ext cx="864096" cy="10346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1683" y="4886180"/>
            <a:ext cx="975099" cy="11881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4088" y="4935862"/>
            <a:ext cx="792087" cy="1008874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>
            <a:off x="2231620" y="4643864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6251904" y="4693546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1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5" y="620689"/>
            <a:ext cx="6798735" cy="792087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  <a:spcAft>
                <a:spcPts val="600"/>
              </a:spcAft>
            </a:pPr>
            <a:r>
              <a:rPr lang="ru-RU" sz="2400" b="1" dirty="0">
                <a:ln>
                  <a:noFill/>
                </a:ln>
                <a:solidFill>
                  <a:srgbClr val="0000FF"/>
                </a:solidFill>
              </a:rPr>
              <a:t> «</a:t>
            </a:r>
            <a:r>
              <a:rPr lang="ru-RU" sz="2400" b="1" i="1" dirty="0">
                <a:ln>
                  <a:noFill/>
                </a:ln>
                <a:solidFill>
                  <a:srgbClr val="0000FF"/>
                </a:solidFill>
              </a:rPr>
              <a:t>Древность» </a:t>
            </a:r>
            <a:r>
              <a:rPr lang="ru-RU" sz="2400" b="1" i="1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– это эпоха древнего мира первобытных </a:t>
            </a:r>
            <a:r>
              <a:rPr lang="ru-RU" sz="2400" b="1" i="1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людей</a:t>
            </a:r>
            <a:endParaRPr lang="ru-RU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631615"/>
            <a:ext cx="7488832" cy="44616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6717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4346" y="1424988"/>
            <a:ext cx="3299661" cy="25080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5" y="620689"/>
            <a:ext cx="6798735" cy="576063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  <a:spcAft>
                <a:spcPts val="600"/>
              </a:spcAft>
            </a:pPr>
            <a:r>
              <a:rPr lang="ru-RU" sz="2400" b="1" i="1" dirty="0">
                <a:ln>
                  <a:noFill/>
                </a:ln>
                <a:solidFill>
                  <a:srgbClr val="0000FF"/>
                </a:solidFill>
              </a:rPr>
              <a:t> </a:t>
            </a:r>
            <a:r>
              <a:rPr lang="ru-RU" sz="2400" b="1" i="1" dirty="0" smtClean="0">
                <a:ln>
                  <a:noFill/>
                </a:ln>
                <a:solidFill>
                  <a:srgbClr val="0000FF"/>
                </a:solidFill>
              </a:rPr>
              <a:t>«Старина</a:t>
            </a:r>
            <a:r>
              <a:rPr lang="ru-RU" sz="2400" b="1" i="1" dirty="0">
                <a:ln>
                  <a:noFill/>
                </a:ln>
                <a:solidFill>
                  <a:srgbClr val="0000FF"/>
                </a:solidFill>
              </a:rPr>
              <a:t>» </a:t>
            </a:r>
            <a:r>
              <a:rPr lang="ru-RU" sz="2400" b="1" i="1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– </a:t>
            </a:r>
            <a:r>
              <a:rPr lang="ru-RU" sz="2400" b="1" i="1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примерно, </a:t>
            </a:r>
            <a:r>
              <a:rPr lang="ru-RU" sz="2400" b="1" i="1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мир средневековья и </a:t>
            </a:r>
            <a:r>
              <a:rPr lang="ru-RU" sz="2400" b="1" i="1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/>
            </a:r>
            <a:br>
              <a:rPr lang="ru-RU" sz="2400" b="1" i="1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ru-RU" sz="2400" b="1" i="1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чуть позже</a:t>
            </a:r>
            <a:endParaRPr lang="ru-RU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1340768"/>
            <a:ext cx="3496072" cy="26925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40" y="4033310"/>
            <a:ext cx="3241446" cy="2410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9182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620689"/>
            <a:ext cx="5683482" cy="1152127"/>
          </a:xfr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  <a:spcAft>
                <a:spcPts val="600"/>
              </a:spcAft>
            </a:pPr>
            <a:r>
              <a:rPr lang="ru-RU" sz="2400" b="1" i="1" dirty="0" smtClean="0">
                <a:ln>
                  <a:noFill/>
                </a:ln>
                <a:solidFill>
                  <a:srgbClr val="0000FF"/>
                </a:solidFill>
              </a:rPr>
              <a:t>«Наше </a:t>
            </a:r>
            <a:r>
              <a:rPr lang="ru-RU" sz="2400" b="1" i="1" dirty="0">
                <a:ln>
                  <a:noFill/>
                </a:ln>
                <a:solidFill>
                  <a:srgbClr val="0000FF"/>
                </a:solidFill>
              </a:rPr>
              <a:t>время» </a:t>
            </a:r>
            <a:r>
              <a:rPr lang="ru-RU" sz="2400" b="1" i="1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- современный мир. </a:t>
            </a:r>
            <a:br>
              <a:rPr lang="ru-RU" sz="2400" b="1" i="1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endParaRPr lang="ru-RU" b="1" i="1" dirty="0"/>
          </a:p>
        </p:txBody>
      </p:sp>
      <p:pic>
        <p:nvPicPr>
          <p:cNvPr id="1026" name="Picture 2" descr="Архитектура современных городов 6 . &quot; Allpolus.com - все для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2529" y="1412776"/>
            <a:ext cx="6667500" cy="41624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44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692696"/>
            <a:ext cx="4258816" cy="504056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0000FF"/>
                </a:solidFill>
              </a:rPr>
              <a:t/>
            </a:r>
            <a:br>
              <a:rPr lang="ru-RU" sz="3200" b="1" i="1" dirty="0" smtClean="0">
                <a:solidFill>
                  <a:srgbClr val="0000FF"/>
                </a:solidFill>
              </a:rPr>
            </a:br>
            <a:r>
              <a:rPr lang="ru-RU" sz="3200" b="1" i="1" dirty="0" smtClean="0">
                <a:solidFill>
                  <a:srgbClr val="0000FF"/>
                </a:solidFill>
              </a:rPr>
              <a:t>Принципы </a:t>
            </a:r>
            <a:r>
              <a:rPr lang="ru-RU" sz="3200" b="1" i="1" dirty="0">
                <a:solidFill>
                  <a:srgbClr val="0000FF"/>
                </a:solidFill>
              </a:rPr>
              <a:t/>
            </a:r>
            <a:br>
              <a:rPr lang="ru-RU" sz="3200" b="1" i="1" dirty="0">
                <a:solidFill>
                  <a:srgbClr val="0000FF"/>
                </a:solidFill>
              </a:rPr>
            </a:br>
            <a:endParaRPr lang="ru-RU" sz="3200" b="1" i="1" dirty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340768"/>
            <a:ext cx="8147248" cy="4785395"/>
          </a:xfrm>
        </p:spPr>
        <p:txBody>
          <a:bodyPr>
            <a:normAutofit/>
          </a:bodyPr>
          <a:lstStyle/>
          <a:p>
            <a:pPr lvl="0"/>
            <a:r>
              <a:rPr lang="ru-RU" sz="2800" b="1" i="1" dirty="0" smtClean="0">
                <a:solidFill>
                  <a:srgbClr val="0000FF"/>
                </a:solidFill>
              </a:rPr>
              <a:t>Принцип </a:t>
            </a:r>
            <a:r>
              <a:rPr lang="ru-RU" sz="2800" b="1" i="1" dirty="0">
                <a:solidFill>
                  <a:srgbClr val="0000FF"/>
                </a:solidFill>
              </a:rPr>
              <a:t>доступности</a:t>
            </a:r>
            <a:r>
              <a:rPr lang="ru-RU" sz="2800" b="1" i="1" dirty="0">
                <a:solidFill>
                  <a:schemeClr val="tx1"/>
                </a:solidFill>
              </a:rPr>
              <a:t>, который предполагает отбор таких фактов, явлений, которые понятны детям старшего дошкольного возраста.</a:t>
            </a:r>
          </a:p>
          <a:p>
            <a:pPr lvl="0"/>
            <a:r>
              <a:rPr lang="ru-RU" sz="2800" b="1" i="1" dirty="0">
                <a:solidFill>
                  <a:srgbClr val="0000FF"/>
                </a:solidFill>
              </a:rPr>
              <a:t>Принцип наглядности </a:t>
            </a:r>
            <a:r>
              <a:rPr lang="ru-RU" sz="2800" b="1" i="1" dirty="0">
                <a:solidFill>
                  <a:schemeClr val="tx1"/>
                </a:solidFill>
              </a:rPr>
              <a:t>- предусматривает подбор демонстрационного и раздаточного материала.</a:t>
            </a:r>
          </a:p>
          <a:p>
            <a:pPr lvl="0"/>
            <a:r>
              <a:rPr lang="ru-RU" sz="2800" b="1" i="1" dirty="0">
                <a:solidFill>
                  <a:srgbClr val="0000FF"/>
                </a:solidFill>
              </a:rPr>
              <a:t>Принцип эмоционального восприятия информации </a:t>
            </a:r>
            <a:r>
              <a:rPr lang="ru-RU" sz="2800" b="1" i="1" dirty="0">
                <a:solidFill>
                  <a:schemeClr val="tx1"/>
                </a:solidFill>
              </a:rPr>
              <a:t>- позволяет  использовать некоторые события, которые могли бы захватить детей и вызвать у них интерес.</a:t>
            </a:r>
          </a:p>
          <a:p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64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2633" y="404664"/>
            <a:ext cx="6798734" cy="72008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00FF"/>
                </a:solidFill>
              </a:rPr>
              <a:t>Методы</a:t>
            </a:r>
            <a:endParaRPr lang="ru-RU" sz="3200" b="1" i="1" dirty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908721"/>
            <a:ext cx="7632848" cy="424278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b="1" i="1" dirty="0">
                <a:solidFill>
                  <a:srgbClr val="0000FF"/>
                </a:solidFill>
              </a:rPr>
              <a:t> </a:t>
            </a:r>
            <a:r>
              <a:rPr lang="ru-RU" b="1" i="1" dirty="0" smtClean="0">
                <a:solidFill>
                  <a:srgbClr val="0000FF"/>
                </a:solidFill>
              </a:rPr>
              <a:t>    </a:t>
            </a:r>
            <a:r>
              <a:rPr lang="ru-RU" sz="6400" b="1" i="1" dirty="0" smtClean="0">
                <a:solidFill>
                  <a:srgbClr val="0000FF"/>
                </a:solidFill>
              </a:rPr>
              <a:t>Словесный метод. </a:t>
            </a:r>
          </a:p>
          <a:p>
            <a:r>
              <a:rPr lang="ru-RU" sz="6400" b="1" dirty="0" smtClean="0"/>
              <a:t>Рассказ, беседы, чтение, объяснения, уточнения, пояснения, вопросы поискового характера, использование грамзаписей.</a:t>
            </a:r>
          </a:p>
          <a:p>
            <a:r>
              <a:rPr lang="ru-RU" sz="6400" b="1" dirty="0" smtClean="0"/>
              <a:t>Этот метод помогает лучше осмыслить жизнь того времени, с которым знакомятся дети, способствует выражению своей точки зрения, развивает память, кругозор, речь, словарный запас.</a:t>
            </a:r>
          </a:p>
          <a:p>
            <a:pPr marL="0" indent="0">
              <a:buNone/>
            </a:pPr>
            <a:r>
              <a:rPr lang="ru-RU" sz="6400" b="1" dirty="0"/>
              <a:t> </a:t>
            </a:r>
            <a:r>
              <a:rPr lang="ru-RU" sz="6400" b="1" i="1" dirty="0" smtClean="0">
                <a:solidFill>
                  <a:srgbClr val="0000FF"/>
                </a:solidFill>
              </a:rPr>
              <a:t>Наглядный метод.</a:t>
            </a:r>
          </a:p>
          <a:p>
            <a:r>
              <a:rPr lang="ru-RU" sz="6400" b="1" dirty="0" smtClean="0"/>
              <a:t>а) Рассматривание сюжетных и предметных картинок, иллюстраций.</a:t>
            </a:r>
          </a:p>
          <a:p>
            <a:r>
              <a:rPr lang="ru-RU" sz="6400" b="1" dirty="0" smtClean="0"/>
              <a:t>б) Схемы, модели, алгоритмы, знаки, таблицы. Использование видеофильмов и диафильмов.</a:t>
            </a:r>
          </a:p>
          <a:p>
            <a:r>
              <a:rPr lang="ru-RU" sz="6400" b="1" dirty="0" smtClean="0"/>
              <a:t>в) Составление и оформление макетов.</a:t>
            </a:r>
          </a:p>
          <a:p>
            <a:r>
              <a:rPr lang="ru-RU" sz="6400" b="1" dirty="0" smtClean="0"/>
              <a:t>Данный метод способствует развитию эмоционального отклика, яркому восприятию, умению выражать свои чувства и мысли.</a:t>
            </a:r>
          </a:p>
          <a:p>
            <a:pPr marL="0" indent="0">
              <a:buNone/>
            </a:pPr>
            <a:r>
              <a:rPr lang="ru-RU" sz="6400" b="1" i="1" dirty="0" smtClean="0">
                <a:solidFill>
                  <a:srgbClr val="0000FF"/>
                </a:solidFill>
              </a:rPr>
              <a:t>Практический метод</a:t>
            </a:r>
          </a:p>
          <a:p>
            <a:r>
              <a:rPr lang="ru-RU" sz="6400" b="1" dirty="0" smtClean="0"/>
              <a:t>Экспериментирование, опыты, изготовление поделок, знакомство со способами действия.</a:t>
            </a:r>
          </a:p>
          <a:p>
            <a:pPr marL="0" indent="0">
              <a:buNone/>
            </a:pPr>
            <a:r>
              <a:rPr lang="ru-RU" sz="6400" b="1" i="1" dirty="0" smtClean="0">
                <a:solidFill>
                  <a:srgbClr val="0000FF"/>
                </a:solidFill>
              </a:rPr>
              <a:t>Игровой метод</a:t>
            </a:r>
          </a:p>
          <a:p>
            <a:r>
              <a:rPr lang="ru-RU" sz="6400" b="1" dirty="0" smtClean="0"/>
              <a:t>Дидактические, сюжетно-ролевые, режиссерские, подвижные игры, игры на развитие умственной компетенции.</a:t>
            </a:r>
          </a:p>
          <a:p>
            <a:endParaRPr lang="ru-RU" sz="6400" b="1" dirty="0"/>
          </a:p>
        </p:txBody>
      </p:sp>
    </p:spTree>
    <p:extLst>
      <p:ext uri="{BB962C8B-B14F-4D97-AF65-F5344CB8AC3E}">
        <p14:creationId xmlns:p14="http://schemas.microsoft.com/office/powerpoint/2010/main" val="206800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0339" y="620689"/>
            <a:ext cx="6798734" cy="1080120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rgbClr val="0000FF"/>
                </a:solidFill>
              </a:rPr>
              <a:t>Этапы проведения </a:t>
            </a:r>
            <a:br>
              <a:rPr lang="ru-RU" sz="2800" b="1" i="1" dirty="0" smtClean="0">
                <a:solidFill>
                  <a:srgbClr val="0000FF"/>
                </a:solidFill>
              </a:rPr>
            </a:br>
            <a:r>
              <a:rPr lang="ru-RU" sz="2800" b="1" i="1" dirty="0" smtClean="0">
                <a:solidFill>
                  <a:srgbClr val="0000FF"/>
                </a:solidFill>
              </a:rPr>
              <a:t>«</a:t>
            </a:r>
            <a:r>
              <a:rPr lang="ru-RU" sz="2800" b="1" i="1" dirty="0">
                <a:solidFill>
                  <a:srgbClr val="0000FF"/>
                </a:solidFill>
              </a:rPr>
              <a:t>П</a:t>
            </a:r>
            <a:r>
              <a:rPr lang="ru-RU" sz="2800" b="1" i="1" dirty="0" smtClean="0">
                <a:solidFill>
                  <a:srgbClr val="0000FF"/>
                </a:solidFill>
              </a:rPr>
              <a:t>утешествия по «Реке времени»»</a:t>
            </a:r>
            <a:br>
              <a:rPr lang="ru-RU" sz="2800" b="1" i="1" dirty="0" smtClean="0">
                <a:solidFill>
                  <a:srgbClr val="0000FF"/>
                </a:solidFill>
              </a:rPr>
            </a:br>
            <a:endParaRPr lang="ru-RU" sz="2400" b="1" i="1" dirty="0">
              <a:solidFill>
                <a:srgbClr val="0000FF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27584" y="1700809"/>
            <a:ext cx="7560839" cy="423432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1.	</a:t>
            </a:r>
            <a:r>
              <a:rPr lang="ru-RU" b="1" i="1" dirty="0"/>
              <a:t>Актуализация культурно-смыслового контекста, наводящего детей на постановку вопросов, проблем, касающихся определенной темы</a:t>
            </a:r>
          </a:p>
          <a:p>
            <a:r>
              <a:rPr lang="ru-RU" b="1" i="1" dirty="0"/>
              <a:t>2.	Обсуждение идей. Предположений детей и взрослого по поводу возникших вопросов, проблем</a:t>
            </a:r>
          </a:p>
          <a:p>
            <a:r>
              <a:rPr lang="ru-RU" b="1" i="1" dirty="0"/>
              <a:t>3.	Предметно-символическая фиксация связей и отношений между обсуждаемыми предметами, явлениями</a:t>
            </a:r>
          </a:p>
          <a:p>
            <a:r>
              <a:rPr lang="ru-RU" b="1" i="1" dirty="0"/>
              <a:t>4.	Предложение детям предметного материала, обеспечивающего продолжение исследования в свободной деятельности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38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1008</TotalTime>
  <Words>512</Words>
  <Application>Microsoft Office PowerPoint</Application>
  <PresentationFormat>Экран (4:3)</PresentationFormat>
  <Paragraphs>51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Garamond</vt:lpstr>
      <vt:lpstr>Натуральные материалы</vt:lpstr>
      <vt:lpstr>«Путешествие по  «реке времени»»</vt:lpstr>
      <vt:lpstr>Презентация PowerPoint</vt:lpstr>
      <vt:lpstr>Презентация PowerPoint</vt:lpstr>
      <vt:lpstr> «Древность» – это эпоха древнего мира первобытных людей</vt:lpstr>
      <vt:lpstr> «Старина» – примерно, мир средневековья и  чуть позже</vt:lpstr>
      <vt:lpstr>«Наше время» - современный мир.  </vt:lpstr>
      <vt:lpstr> Принципы  </vt:lpstr>
      <vt:lpstr>Методы</vt:lpstr>
      <vt:lpstr>Этапы проведения  «Путешествия по «Реке времени»» </vt:lpstr>
      <vt:lpstr>Алгоритм проведения «Путешествия по «реке времени»»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«Путешествие по «реке времени»  одна из форм познавательно-исследовательской деятельности детей старшего дошкольного возраста </dc:title>
  <dc:creator>MARINA</dc:creator>
  <cp:lastModifiedBy>Triline</cp:lastModifiedBy>
  <cp:revision>43</cp:revision>
  <cp:lastPrinted>2014-10-08T04:41:28Z</cp:lastPrinted>
  <dcterms:created xsi:type="dcterms:W3CDTF">2014-03-03T09:44:33Z</dcterms:created>
  <dcterms:modified xsi:type="dcterms:W3CDTF">2015-03-11T07:25:16Z</dcterms:modified>
</cp:coreProperties>
</file>