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DFED2-FFC1-482E-A404-61AD12562B6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473972-67AB-41CE-B6F2-6D9ABEF83E1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Система патриотического воспитания </a:t>
          </a:r>
          <a:endParaRPr lang="ru-RU" sz="2000" b="1" dirty="0">
            <a:solidFill>
              <a:schemeClr val="tx1"/>
            </a:solidFill>
          </a:endParaRPr>
        </a:p>
      </dgm:t>
    </dgm:pt>
    <dgm:pt modelId="{1AA68275-F940-4A8D-A308-3C5E7CEBC584}" type="parTrans" cxnId="{7A2270F4-A405-44F0-B84A-7690880E8596}">
      <dgm:prSet/>
      <dgm:spPr/>
      <dgm:t>
        <a:bodyPr/>
        <a:lstStyle/>
        <a:p>
          <a:endParaRPr lang="ru-RU"/>
        </a:p>
      </dgm:t>
    </dgm:pt>
    <dgm:pt modelId="{E3B41762-A2EC-4E0F-852B-E521FF2C02B7}" type="sibTrans" cxnId="{7A2270F4-A405-44F0-B84A-7690880E8596}">
      <dgm:prSet/>
      <dgm:spPr/>
      <dgm:t>
        <a:bodyPr/>
        <a:lstStyle/>
        <a:p>
          <a:endParaRPr lang="ru-RU"/>
        </a:p>
      </dgm:t>
    </dgm:pt>
    <dgm:pt modelId="{057C68BA-82A9-4A57-9D15-BD0351E42BB8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</a:rPr>
            <a:t>Учебные занятия</a:t>
          </a:r>
          <a:endParaRPr lang="ru-RU" sz="2000" b="0" dirty="0">
            <a:solidFill>
              <a:schemeClr val="tx1"/>
            </a:solidFill>
          </a:endParaRPr>
        </a:p>
      </dgm:t>
    </dgm:pt>
    <dgm:pt modelId="{9D883731-7687-4E55-82BB-C84B56FE8921}" type="parTrans" cxnId="{53D7C8B5-CCE7-4DDB-A9BD-F625367FFFDE}">
      <dgm:prSet/>
      <dgm:spPr/>
      <dgm:t>
        <a:bodyPr/>
        <a:lstStyle/>
        <a:p>
          <a:endParaRPr lang="ru-RU"/>
        </a:p>
      </dgm:t>
    </dgm:pt>
    <dgm:pt modelId="{8BCBC9F7-7936-41DA-AE4C-3EC93E21B450}" type="sibTrans" cxnId="{53D7C8B5-CCE7-4DDB-A9BD-F625367FFFDE}">
      <dgm:prSet/>
      <dgm:spPr/>
      <dgm:t>
        <a:bodyPr/>
        <a:lstStyle/>
        <a:p>
          <a:endParaRPr lang="ru-RU"/>
        </a:p>
      </dgm:t>
    </dgm:pt>
    <dgm:pt modelId="{495234EE-B1E3-455F-AD1B-94C101F3EAC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Воспитательная работа</a:t>
          </a:r>
          <a:endParaRPr lang="ru-RU" sz="1800" dirty="0">
            <a:solidFill>
              <a:schemeClr val="tx1"/>
            </a:solidFill>
          </a:endParaRPr>
        </a:p>
      </dgm:t>
    </dgm:pt>
    <dgm:pt modelId="{531542AA-C9C2-4CD7-AB8C-5B7EA5E628E7}" type="parTrans" cxnId="{DFFD7664-A63D-49E9-B02B-900187B90181}">
      <dgm:prSet/>
      <dgm:spPr/>
      <dgm:t>
        <a:bodyPr/>
        <a:lstStyle/>
        <a:p>
          <a:endParaRPr lang="ru-RU"/>
        </a:p>
      </dgm:t>
    </dgm:pt>
    <dgm:pt modelId="{7E867C82-D54B-43ED-83F9-1E8458B72C5E}" type="sibTrans" cxnId="{DFFD7664-A63D-49E9-B02B-900187B90181}">
      <dgm:prSet/>
      <dgm:spPr/>
      <dgm:t>
        <a:bodyPr/>
        <a:lstStyle/>
        <a:p>
          <a:endParaRPr lang="ru-RU"/>
        </a:p>
      </dgm:t>
    </dgm:pt>
    <dgm:pt modelId="{4C5C19BE-BF9C-4BFD-93F2-F047603922E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Участие в школьных мероприятиях и акциях</a:t>
          </a:r>
          <a:r>
            <a:rPr lang="ru-RU" sz="1800" dirty="0" smtClean="0"/>
            <a:t> </a:t>
          </a:r>
          <a:endParaRPr lang="ru-RU" sz="1800" dirty="0"/>
        </a:p>
      </dgm:t>
    </dgm:pt>
    <dgm:pt modelId="{96F5CC83-55DE-45BA-8920-456586E4EC8E}" type="parTrans" cxnId="{1CD8AD1E-777A-4F42-B140-F0B44A853C05}">
      <dgm:prSet/>
      <dgm:spPr/>
      <dgm:t>
        <a:bodyPr/>
        <a:lstStyle/>
        <a:p>
          <a:endParaRPr lang="ru-RU"/>
        </a:p>
      </dgm:t>
    </dgm:pt>
    <dgm:pt modelId="{0361D3E2-D8B2-4A38-B3C0-1A5D01D7AA09}" type="sibTrans" cxnId="{1CD8AD1E-777A-4F42-B140-F0B44A853C05}">
      <dgm:prSet/>
      <dgm:spPr/>
      <dgm:t>
        <a:bodyPr/>
        <a:lstStyle/>
        <a:p>
          <a:endParaRPr lang="ru-RU"/>
        </a:p>
      </dgm:t>
    </dgm:pt>
    <dgm:pt modelId="{C1F9C0FA-1932-451A-A24C-647FDFC6A2E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Семья</a:t>
          </a:r>
          <a:endParaRPr lang="ru-RU" sz="2400" dirty="0">
            <a:solidFill>
              <a:schemeClr val="tx1"/>
            </a:solidFill>
          </a:endParaRPr>
        </a:p>
      </dgm:t>
    </dgm:pt>
    <dgm:pt modelId="{0846CC91-8FB2-4AE9-B925-0B134B38A269}" type="parTrans" cxnId="{503743AA-6694-4B2F-A649-6C4FE7656B34}">
      <dgm:prSet/>
      <dgm:spPr/>
      <dgm:t>
        <a:bodyPr/>
        <a:lstStyle/>
        <a:p>
          <a:endParaRPr lang="ru-RU"/>
        </a:p>
      </dgm:t>
    </dgm:pt>
    <dgm:pt modelId="{671920AA-6192-4C6E-9B59-95528AE8EC20}" type="sibTrans" cxnId="{503743AA-6694-4B2F-A649-6C4FE7656B34}">
      <dgm:prSet/>
      <dgm:spPr/>
      <dgm:t>
        <a:bodyPr/>
        <a:lstStyle/>
        <a:p>
          <a:endParaRPr lang="ru-RU"/>
        </a:p>
      </dgm:t>
    </dgm:pt>
    <dgm:pt modelId="{011570B8-50E5-410E-BACA-7FB73360F24E}" type="pres">
      <dgm:prSet presAssocID="{1C6DFED2-FFC1-482E-A404-61AD12562B6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F4C52C-582C-455B-AD81-F76ACA9DAEAD}" type="pres">
      <dgm:prSet presAssocID="{1A473972-67AB-41CE-B6F2-6D9ABEF83E1C}" presName="centerShape" presStyleLbl="node0" presStyleIdx="0" presStyleCnt="1"/>
      <dgm:spPr/>
      <dgm:t>
        <a:bodyPr/>
        <a:lstStyle/>
        <a:p>
          <a:endParaRPr lang="ru-RU"/>
        </a:p>
      </dgm:t>
    </dgm:pt>
    <dgm:pt modelId="{A1658EA3-FBF5-46A9-AEB5-2B99A1D24D6D}" type="pres">
      <dgm:prSet presAssocID="{057C68BA-82A9-4A57-9D15-BD0351E42BB8}" presName="node" presStyleLbl="node1" presStyleIdx="0" presStyleCnt="4" custScaleX="118290" custScaleY="104044" custRadScaleRad="98457" custRadScaleInc="-2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18BF5-476C-4538-81A2-99E7D11F228E}" type="pres">
      <dgm:prSet presAssocID="{057C68BA-82A9-4A57-9D15-BD0351E42BB8}" presName="dummy" presStyleCnt="0"/>
      <dgm:spPr/>
    </dgm:pt>
    <dgm:pt modelId="{77E5C190-8997-4694-99DA-F0D65A3839FB}" type="pres">
      <dgm:prSet presAssocID="{8BCBC9F7-7936-41DA-AE4C-3EC93E21B45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7047382-A47E-4336-AFDC-1FF8EE2475E4}" type="pres">
      <dgm:prSet presAssocID="{495234EE-B1E3-455F-AD1B-94C101F3EACB}" presName="node" presStyleLbl="node1" presStyleIdx="1" presStyleCnt="4" custScaleX="136665" custScaleY="121515" custRadScaleRad="96948" custRadScaleInc="-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3C793-F705-46EC-AE71-565E7158E6FC}" type="pres">
      <dgm:prSet presAssocID="{495234EE-B1E3-455F-AD1B-94C101F3EACB}" presName="dummy" presStyleCnt="0"/>
      <dgm:spPr/>
    </dgm:pt>
    <dgm:pt modelId="{F60F76BA-39A2-4AA7-8C98-1AFE8CDFF069}" type="pres">
      <dgm:prSet presAssocID="{7E867C82-D54B-43ED-83F9-1E8458B72C5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22F989C-2404-4FA4-9D7B-8635F70E0D78}" type="pres">
      <dgm:prSet presAssocID="{4C5C19BE-BF9C-4BFD-93F2-F047603922EF}" presName="node" presStyleLbl="node1" presStyleIdx="2" presStyleCnt="4" custScaleX="118462" custScaleY="127581" custRadScaleRad="102225" custRadScaleInc="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F57F3-E0E6-4DE1-B29F-E8072D5ED88A}" type="pres">
      <dgm:prSet presAssocID="{4C5C19BE-BF9C-4BFD-93F2-F047603922EF}" presName="dummy" presStyleCnt="0"/>
      <dgm:spPr/>
    </dgm:pt>
    <dgm:pt modelId="{5BC72138-8145-4ABB-9781-E73D62F70904}" type="pres">
      <dgm:prSet presAssocID="{0361D3E2-D8B2-4A38-B3C0-1A5D01D7AA0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6FF80A3-9204-4D62-9044-9D947ACB0CD0}" type="pres">
      <dgm:prSet presAssocID="{C1F9C0FA-1932-451A-A24C-647FDFC6A2E2}" presName="node" presStyleLbl="node1" presStyleIdx="3" presStyleCnt="4" custScaleX="130043" custScaleY="132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F13B0-1DDD-4F83-B330-B4B2820FA923}" type="pres">
      <dgm:prSet presAssocID="{C1F9C0FA-1932-451A-A24C-647FDFC6A2E2}" presName="dummy" presStyleCnt="0"/>
      <dgm:spPr/>
    </dgm:pt>
    <dgm:pt modelId="{7005C919-BCC2-4885-9AD0-7844FF605286}" type="pres">
      <dgm:prSet presAssocID="{671920AA-6192-4C6E-9B59-95528AE8EC2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FE57460-9FC8-45EA-9C7E-4A48BE0C0C3B}" type="presOf" srcId="{057C68BA-82A9-4A57-9D15-BD0351E42BB8}" destId="{A1658EA3-FBF5-46A9-AEB5-2B99A1D24D6D}" srcOrd="0" destOrd="0" presId="urn:microsoft.com/office/officeart/2005/8/layout/radial6"/>
    <dgm:cxn modelId="{99227622-64F3-43A7-B673-D6D43B606D53}" type="presOf" srcId="{1C6DFED2-FFC1-482E-A404-61AD12562B67}" destId="{011570B8-50E5-410E-BACA-7FB73360F24E}" srcOrd="0" destOrd="0" presId="urn:microsoft.com/office/officeart/2005/8/layout/radial6"/>
    <dgm:cxn modelId="{A26C8865-E9DA-41A9-87E2-FEDD40442E83}" type="presOf" srcId="{671920AA-6192-4C6E-9B59-95528AE8EC20}" destId="{7005C919-BCC2-4885-9AD0-7844FF605286}" srcOrd="0" destOrd="0" presId="urn:microsoft.com/office/officeart/2005/8/layout/radial6"/>
    <dgm:cxn modelId="{DFFD7664-A63D-49E9-B02B-900187B90181}" srcId="{1A473972-67AB-41CE-B6F2-6D9ABEF83E1C}" destId="{495234EE-B1E3-455F-AD1B-94C101F3EACB}" srcOrd="1" destOrd="0" parTransId="{531542AA-C9C2-4CD7-AB8C-5B7EA5E628E7}" sibTransId="{7E867C82-D54B-43ED-83F9-1E8458B72C5E}"/>
    <dgm:cxn modelId="{EBE6B285-9E67-4ADC-8079-4FE2B84F885D}" type="presOf" srcId="{8BCBC9F7-7936-41DA-AE4C-3EC93E21B450}" destId="{77E5C190-8997-4694-99DA-F0D65A3839FB}" srcOrd="0" destOrd="0" presId="urn:microsoft.com/office/officeart/2005/8/layout/radial6"/>
    <dgm:cxn modelId="{396AADB4-FBA0-4157-8928-BF6596B3561D}" type="presOf" srcId="{C1F9C0FA-1932-451A-A24C-647FDFC6A2E2}" destId="{16FF80A3-9204-4D62-9044-9D947ACB0CD0}" srcOrd="0" destOrd="0" presId="urn:microsoft.com/office/officeart/2005/8/layout/radial6"/>
    <dgm:cxn modelId="{F568F50E-01BC-40C9-84A7-8DAE765011F8}" type="presOf" srcId="{7E867C82-D54B-43ED-83F9-1E8458B72C5E}" destId="{F60F76BA-39A2-4AA7-8C98-1AFE8CDFF069}" srcOrd="0" destOrd="0" presId="urn:microsoft.com/office/officeart/2005/8/layout/radial6"/>
    <dgm:cxn modelId="{4DB92C1A-20D0-4EA4-ABC0-F95DF60C8A8B}" type="presOf" srcId="{1A473972-67AB-41CE-B6F2-6D9ABEF83E1C}" destId="{CEF4C52C-582C-455B-AD81-F76ACA9DAEAD}" srcOrd="0" destOrd="0" presId="urn:microsoft.com/office/officeart/2005/8/layout/radial6"/>
    <dgm:cxn modelId="{1CD8AD1E-777A-4F42-B140-F0B44A853C05}" srcId="{1A473972-67AB-41CE-B6F2-6D9ABEF83E1C}" destId="{4C5C19BE-BF9C-4BFD-93F2-F047603922EF}" srcOrd="2" destOrd="0" parTransId="{96F5CC83-55DE-45BA-8920-456586E4EC8E}" sibTransId="{0361D3E2-D8B2-4A38-B3C0-1A5D01D7AA09}"/>
    <dgm:cxn modelId="{7B4739BE-8A90-4E2F-AF34-A253C36AD885}" type="presOf" srcId="{495234EE-B1E3-455F-AD1B-94C101F3EACB}" destId="{17047382-A47E-4336-AFDC-1FF8EE2475E4}" srcOrd="0" destOrd="0" presId="urn:microsoft.com/office/officeart/2005/8/layout/radial6"/>
    <dgm:cxn modelId="{7A2270F4-A405-44F0-B84A-7690880E8596}" srcId="{1C6DFED2-FFC1-482E-A404-61AD12562B67}" destId="{1A473972-67AB-41CE-B6F2-6D9ABEF83E1C}" srcOrd="0" destOrd="0" parTransId="{1AA68275-F940-4A8D-A308-3C5E7CEBC584}" sibTransId="{E3B41762-A2EC-4E0F-852B-E521FF2C02B7}"/>
    <dgm:cxn modelId="{503743AA-6694-4B2F-A649-6C4FE7656B34}" srcId="{1A473972-67AB-41CE-B6F2-6D9ABEF83E1C}" destId="{C1F9C0FA-1932-451A-A24C-647FDFC6A2E2}" srcOrd="3" destOrd="0" parTransId="{0846CC91-8FB2-4AE9-B925-0B134B38A269}" sibTransId="{671920AA-6192-4C6E-9B59-95528AE8EC20}"/>
    <dgm:cxn modelId="{4E1141FA-04BE-4766-A1C7-CC5153154AB9}" type="presOf" srcId="{4C5C19BE-BF9C-4BFD-93F2-F047603922EF}" destId="{022F989C-2404-4FA4-9D7B-8635F70E0D78}" srcOrd="0" destOrd="0" presId="urn:microsoft.com/office/officeart/2005/8/layout/radial6"/>
    <dgm:cxn modelId="{C286D41E-DCC2-426D-A881-067AD4868FE6}" type="presOf" srcId="{0361D3E2-D8B2-4A38-B3C0-1A5D01D7AA09}" destId="{5BC72138-8145-4ABB-9781-E73D62F70904}" srcOrd="0" destOrd="0" presId="urn:microsoft.com/office/officeart/2005/8/layout/radial6"/>
    <dgm:cxn modelId="{53D7C8B5-CCE7-4DDB-A9BD-F625367FFFDE}" srcId="{1A473972-67AB-41CE-B6F2-6D9ABEF83E1C}" destId="{057C68BA-82A9-4A57-9D15-BD0351E42BB8}" srcOrd="0" destOrd="0" parTransId="{9D883731-7687-4E55-82BB-C84B56FE8921}" sibTransId="{8BCBC9F7-7936-41DA-AE4C-3EC93E21B450}"/>
    <dgm:cxn modelId="{E445102E-5730-40B6-85BB-2ECE2E6150B5}" type="presParOf" srcId="{011570B8-50E5-410E-BACA-7FB73360F24E}" destId="{CEF4C52C-582C-455B-AD81-F76ACA9DAEAD}" srcOrd="0" destOrd="0" presId="urn:microsoft.com/office/officeart/2005/8/layout/radial6"/>
    <dgm:cxn modelId="{8DE8BA98-060D-4FA0-8088-EDB8212EABB5}" type="presParOf" srcId="{011570B8-50E5-410E-BACA-7FB73360F24E}" destId="{A1658EA3-FBF5-46A9-AEB5-2B99A1D24D6D}" srcOrd="1" destOrd="0" presId="urn:microsoft.com/office/officeart/2005/8/layout/radial6"/>
    <dgm:cxn modelId="{532BA5B6-9597-4197-A4D5-FFA287F769E9}" type="presParOf" srcId="{011570B8-50E5-410E-BACA-7FB73360F24E}" destId="{34418BF5-476C-4538-81A2-99E7D11F228E}" srcOrd="2" destOrd="0" presId="urn:microsoft.com/office/officeart/2005/8/layout/radial6"/>
    <dgm:cxn modelId="{E4841BF8-4254-464F-8FA6-65C6C2605687}" type="presParOf" srcId="{011570B8-50E5-410E-BACA-7FB73360F24E}" destId="{77E5C190-8997-4694-99DA-F0D65A3839FB}" srcOrd="3" destOrd="0" presId="urn:microsoft.com/office/officeart/2005/8/layout/radial6"/>
    <dgm:cxn modelId="{F089AA5B-C9BA-4AEB-8DEE-B76FAA1E2C8C}" type="presParOf" srcId="{011570B8-50E5-410E-BACA-7FB73360F24E}" destId="{17047382-A47E-4336-AFDC-1FF8EE2475E4}" srcOrd="4" destOrd="0" presId="urn:microsoft.com/office/officeart/2005/8/layout/radial6"/>
    <dgm:cxn modelId="{7A48E8CF-F8A8-42D2-B1A8-B218FF6548E3}" type="presParOf" srcId="{011570B8-50E5-410E-BACA-7FB73360F24E}" destId="{62D3C793-F705-46EC-AE71-565E7158E6FC}" srcOrd="5" destOrd="0" presId="urn:microsoft.com/office/officeart/2005/8/layout/radial6"/>
    <dgm:cxn modelId="{8A5172A8-D2B1-4C7F-948C-0D8CA6480221}" type="presParOf" srcId="{011570B8-50E5-410E-BACA-7FB73360F24E}" destId="{F60F76BA-39A2-4AA7-8C98-1AFE8CDFF069}" srcOrd="6" destOrd="0" presId="urn:microsoft.com/office/officeart/2005/8/layout/radial6"/>
    <dgm:cxn modelId="{C73EF350-53A1-40A4-87A4-4ADFD4BA4122}" type="presParOf" srcId="{011570B8-50E5-410E-BACA-7FB73360F24E}" destId="{022F989C-2404-4FA4-9D7B-8635F70E0D78}" srcOrd="7" destOrd="0" presId="urn:microsoft.com/office/officeart/2005/8/layout/radial6"/>
    <dgm:cxn modelId="{B8DBC2FE-8BA3-4499-A7BE-B865634291A9}" type="presParOf" srcId="{011570B8-50E5-410E-BACA-7FB73360F24E}" destId="{CBFF57F3-E0E6-4DE1-B29F-E8072D5ED88A}" srcOrd="8" destOrd="0" presId="urn:microsoft.com/office/officeart/2005/8/layout/radial6"/>
    <dgm:cxn modelId="{80F0118E-37DA-4379-990F-E4441FDAC955}" type="presParOf" srcId="{011570B8-50E5-410E-BACA-7FB73360F24E}" destId="{5BC72138-8145-4ABB-9781-E73D62F70904}" srcOrd="9" destOrd="0" presId="urn:microsoft.com/office/officeart/2005/8/layout/radial6"/>
    <dgm:cxn modelId="{CA9D032A-B48B-4BFC-8AA5-7C92E72B7E69}" type="presParOf" srcId="{011570B8-50E5-410E-BACA-7FB73360F24E}" destId="{16FF80A3-9204-4D62-9044-9D947ACB0CD0}" srcOrd="10" destOrd="0" presId="urn:microsoft.com/office/officeart/2005/8/layout/radial6"/>
    <dgm:cxn modelId="{D520FAF8-B35D-4F8D-93BF-5D07BC9ED67E}" type="presParOf" srcId="{011570B8-50E5-410E-BACA-7FB73360F24E}" destId="{961F13B0-1DDD-4F83-B330-B4B2820FA923}" srcOrd="11" destOrd="0" presId="urn:microsoft.com/office/officeart/2005/8/layout/radial6"/>
    <dgm:cxn modelId="{5FBB3CAE-CD1B-47A4-8574-B7E9C341EDD4}" type="presParOf" srcId="{011570B8-50E5-410E-BACA-7FB73360F24E}" destId="{7005C919-BCC2-4885-9AD0-7844FF60528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5C919-BCC2-4885-9AD0-7844FF605286}">
      <dsp:nvSpPr>
        <dsp:cNvPr id="0" name=""/>
        <dsp:cNvSpPr/>
      </dsp:nvSpPr>
      <dsp:spPr>
        <a:xfrm>
          <a:off x="2082247" y="571487"/>
          <a:ext cx="4120691" cy="4120691"/>
        </a:xfrm>
        <a:prstGeom prst="blockArc">
          <a:avLst>
            <a:gd name="adj1" fmla="val 10853058"/>
            <a:gd name="adj2" fmla="val 1615202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72138-8145-4ABB-9781-E73D62F70904}">
      <dsp:nvSpPr>
        <dsp:cNvPr id="0" name=""/>
        <dsp:cNvSpPr/>
      </dsp:nvSpPr>
      <dsp:spPr>
        <a:xfrm>
          <a:off x="2082487" y="540634"/>
          <a:ext cx="4120691" cy="4120691"/>
        </a:xfrm>
        <a:prstGeom prst="blockArc">
          <a:avLst>
            <a:gd name="adj1" fmla="val 5449350"/>
            <a:gd name="adj2" fmla="val 1080035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F76BA-39A2-4AA7-8C98-1AFE8CDFF069}">
      <dsp:nvSpPr>
        <dsp:cNvPr id="0" name=""/>
        <dsp:cNvSpPr/>
      </dsp:nvSpPr>
      <dsp:spPr>
        <a:xfrm>
          <a:off x="2021065" y="540690"/>
          <a:ext cx="4120691" cy="4120691"/>
        </a:xfrm>
        <a:prstGeom prst="blockArc">
          <a:avLst>
            <a:gd name="adj1" fmla="val 21586096"/>
            <a:gd name="adj2" fmla="val 534442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5C190-8997-4694-99DA-F0D65A3839FB}">
      <dsp:nvSpPr>
        <dsp:cNvPr id="0" name=""/>
        <dsp:cNvSpPr/>
      </dsp:nvSpPr>
      <dsp:spPr>
        <a:xfrm>
          <a:off x="2021424" y="571417"/>
          <a:ext cx="4120691" cy="4120691"/>
        </a:xfrm>
        <a:prstGeom prst="blockArc">
          <a:avLst>
            <a:gd name="adj1" fmla="val 16255928"/>
            <a:gd name="adj2" fmla="val 2153360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4C52C-582C-455B-AD81-F76ACA9DAEAD}">
      <dsp:nvSpPr>
        <dsp:cNvPr id="0" name=""/>
        <dsp:cNvSpPr/>
      </dsp:nvSpPr>
      <dsp:spPr>
        <a:xfrm>
          <a:off x="3194157" y="1652097"/>
          <a:ext cx="1897352" cy="1897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Система патриотического воспитания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194157" y="1652097"/>
        <a:ext cx="1897352" cy="1897352"/>
      </dsp:txXfrm>
    </dsp:sp>
    <dsp:sp modelId="{A1658EA3-FBF5-46A9-AEB5-2B99A1D24D6D}">
      <dsp:nvSpPr>
        <dsp:cNvPr id="0" name=""/>
        <dsp:cNvSpPr/>
      </dsp:nvSpPr>
      <dsp:spPr>
        <a:xfrm>
          <a:off x="3328978" y="-71431"/>
          <a:ext cx="1571064" cy="1381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Учебные занятия</a:t>
          </a:r>
          <a:endParaRPr lang="ru-RU" sz="2000" b="0" kern="1200" dirty="0">
            <a:solidFill>
              <a:schemeClr val="tx1"/>
            </a:solidFill>
          </a:endParaRPr>
        </a:p>
      </dsp:txBody>
      <dsp:txXfrm>
        <a:off x="3328978" y="-71431"/>
        <a:ext cx="1571064" cy="1381857"/>
      </dsp:txXfrm>
    </dsp:sp>
    <dsp:sp modelId="{17047382-A47E-4336-AFDC-1FF8EE2475E4}">
      <dsp:nvSpPr>
        <dsp:cNvPr id="0" name=""/>
        <dsp:cNvSpPr/>
      </dsp:nvSpPr>
      <dsp:spPr>
        <a:xfrm>
          <a:off x="5186371" y="1785948"/>
          <a:ext cx="1815111" cy="1613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Воспитательная работа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186371" y="1785948"/>
        <a:ext cx="1815111" cy="1613897"/>
      </dsp:txXfrm>
    </dsp:sp>
    <dsp:sp modelId="{022F989C-2404-4FA4-9D7B-8635F70E0D78}">
      <dsp:nvSpPr>
        <dsp:cNvPr id="0" name=""/>
        <dsp:cNvSpPr/>
      </dsp:nvSpPr>
      <dsp:spPr>
        <a:xfrm>
          <a:off x="3327269" y="3766074"/>
          <a:ext cx="1573349" cy="1694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Участие в школьных мероприятиях и акциях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3327269" y="3766074"/>
        <a:ext cx="1573349" cy="1694462"/>
      </dsp:txXfrm>
    </dsp:sp>
    <dsp:sp modelId="{16FF80A3-9204-4D62-9044-9D947ACB0CD0}">
      <dsp:nvSpPr>
        <dsp:cNvPr id="0" name=""/>
        <dsp:cNvSpPr/>
      </dsp:nvSpPr>
      <dsp:spPr>
        <a:xfrm>
          <a:off x="1266719" y="1721228"/>
          <a:ext cx="1727161" cy="1759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Семья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266719" y="1721228"/>
        <a:ext cx="1727161" cy="1759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28B4-83F3-4042-9AB0-9E3D578E655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60621-4559-42B0-A628-D64205158E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35745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 о реализации гражданско-патриотического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2786058"/>
            <a:ext cx="2786082" cy="35004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классный руководитель 8 класса</a:t>
            </a:r>
          </a:p>
          <a:p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Яковцова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 Николаевна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928934"/>
            <a:ext cx="6000792" cy="36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направление: закон на нашей земле…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Деловая игра «Закон на нашей Земле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закон моей страны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ачанные файлы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28992" y="2786058"/>
            <a:ext cx="2478797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Соцопрос « Права и обязанности в РФ»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572164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Какие, на ваш взгляд, три самые важные проблемы стоят перед человеком в России?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вы считаете, что важнее: исполнять свои обязанности или требовать соблюдения своих прав? Укажите вариант ответа: 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1)исполнять свои обязанности;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2)требовать соблюдения своих прав;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3) и то и другое одинаково важно;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4) другое…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Какие права и обязанности человека наиболее важны? Для вас и вашей семьи; для школы.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вы считаете, исполняют ли свои обязанности граждане России? Укажите один из вариантов ответа: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1)исполняются всегда или почти всегда;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2) чаще всего исполняются;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3) редко исполняются;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4) не исполняются никогда или почти никогда.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Кто и какие обязанности не соблюдает в России?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Соблюдаются ли, на ваш взгляд, права человека в России?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Какие права нарушаются чаще всего и кем они нарушаются?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Куда бы Вы обратились в случае нарушения Ваших прав?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НАПРАВЛЕНИЕ: « Мы перед памятью в долгу»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серия классных часов, приуроченная к 70-летию Великой Отечественной Войны.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Данные занятия построены хронологическим образом. И уже проведены классный час  «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Цена Победы»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который предусматривал расширение представлений детей о ВОВ и формировал уважение к воинским святыням,  и «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Чтобы помнили: как начиналась Великая Отечественная Война»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показом отрывков из программы « Война: первые четыре часа»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ежегодная работа….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8 класса – постоянные участники акций…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Посещаем ветеранов…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Участвуем в акции « Аллея Памяти»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Облагораживаем памятник бойцам 121-Краснознаменной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рыльско-киевской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орденов Суворова и Б.Хмельницкого стрелковой дивизии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Никто не забыт, ничто не забыто…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14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500174"/>
            <a:ext cx="6938994" cy="520424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Никто не забыт, ничто не забыто…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14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Посещаем ветеранов…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6mEs5aHQMU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571612"/>
            <a:ext cx="6438928" cy="482919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Посещаем ветеранов…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SWWkyEMPC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5984" y="1214422"/>
            <a:ext cx="3982551" cy="53122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Сажаем деревья…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877992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Сажаем деревья…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8958714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71604" y="1428736"/>
            <a:ext cx="6232019" cy="467401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 о проделанной работе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преддверии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70-летия Великой Победы над немецко-фашистскими захватчиками,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меня, как для классного руководителя,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начале 2014-2015 учебного года приоритетным направлением в воспитательной работе стало гражданско-патриотическое воспитание обучающихся.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Убираем территорию района…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AM_170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57290" y="1285860"/>
            <a:ext cx="6667546" cy="500066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Недочеты в работе…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Слабое сотрудничество с семьей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Приглашение на отдельные мероприятия представителей службы системы профилактики ( инспектора по делам несовершеннолетних М.М.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Чечко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Приглашение на праздник, посвященный светлому празднику Пасха настоятеля Покровского храма отца Михаила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Хотелось бы посетить краеведческий музей и мероприятия, проводимые  для школьников в детской районной библиотеке.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2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14414" y="1643050"/>
            <a:ext cx="6750892" cy="450059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 патриотического воспитания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32964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анкетирования…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3"/>
          <a:ext cx="8229600" cy="500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618"/>
                <a:gridCol w="1643074"/>
                <a:gridCol w="1685908"/>
              </a:tblGrid>
              <a:tr h="863216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Положительный отзыв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Отрицательный отзыв</a:t>
                      </a:r>
                      <a:endParaRPr lang="ru-RU" dirty="0"/>
                    </a:p>
                  </a:txBody>
                  <a:tcPr/>
                </a:tc>
              </a:tr>
              <a:tr h="118098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Как Вы считаете, нужно ли уделять внимание гражданско-патриотическому воспитанию детей и молодежи?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662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2)Как Вы считаете, в нашем классе воспитывается или не воспитывается патриотизм 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662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Как Вы считаете, сегодня средства массовой информации воспитывают или не воспитывают патриотизм?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321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Как Вы считаете, в Вашей семье идет воспитание в должной мере патриотизма?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анкетирования…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вопрос « Что для вас « патриотическое воспитание» были получены следующие ответы: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"любовь к своей стране, в которой живет"; "прививать любовь к Родине, Отечеству"; "воспитывать уважительное отношение к стране»; "верность Отечеству, Родине"; "воспитание чувства долга перед Родиной"; "уважение молодежи к старшим"; "чтобы было культурное воспитание"; "знать основные положения Конституции, историю страны"; "занимать молодежь полезными делами"; "приучать детей к общественной жизни", "защищать свою Родину, служить в армии"; "Бережное отношение ко всему в России";  "патриотизм – что-то делать для Родины "; "Быть патриотом страны"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Учебные занятия…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 «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Victory Day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(День Победы)</a:t>
            </a:r>
          </a:p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2643182"/>
            <a:ext cx="5214974" cy="3930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Классные часы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Запланированных к 20.03.2015 году – 28;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Проведенных – 25 ( два праздничных дня, 1 совещание по ЕГЭ)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них на гражданско-патриотическое воспитание – 13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направление: судьбы, достижения, подвиги…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Такие классные часы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Сергий Радонежский – отец России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 Город замечательных людей: судьбы, достижения, подвиги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 Слава русскому воинству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направление: культура и единство нашей страны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Следующая серия классных часов была непосредственно посвящена культуре и народному единству нашей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страны: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Мой дом – моя страна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 Год культуры в России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 День народного единства».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 Крым: долгий путь ДОМОЙ»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774</Words>
  <Application>Microsoft Office PowerPoint</Application>
  <PresentationFormat>Экран (4:3)</PresentationFormat>
  <Paragraphs>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Отчет о реализации гражданско-патриотического воспитания</vt:lpstr>
      <vt:lpstr>Отчет о проделанной работе</vt:lpstr>
      <vt:lpstr>Система патриотического воспитания </vt:lpstr>
      <vt:lpstr>Семья результаты анкетирования…</vt:lpstr>
      <vt:lpstr>Семья  результаты анкетирования…</vt:lpstr>
      <vt:lpstr>Учебные занятия…</vt:lpstr>
      <vt:lpstr>Классные часы</vt:lpstr>
      <vt:lpstr>1 направление: судьбы, достижения, подвиги…</vt:lpstr>
      <vt:lpstr>2 направление: культура и единство нашей страны</vt:lpstr>
      <vt:lpstr>3 направление: закон на нашей земле…</vt:lpstr>
      <vt:lpstr>Соцопрос « Права и обязанности в РФ»</vt:lpstr>
      <vt:lpstr>4 НАПРАВЛЕНИЕ: « Мы перед памятью в долгу» …</vt:lpstr>
      <vt:lpstr>Наша ежегодная работа….</vt:lpstr>
      <vt:lpstr>Никто не забыт, ничто не забыто…</vt:lpstr>
      <vt:lpstr>Никто не забыт, ничто не забыто…</vt:lpstr>
      <vt:lpstr>Посещаем ветеранов…</vt:lpstr>
      <vt:lpstr>Посещаем ветеранов…</vt:lpstr>
      <vt:lpstr>Сажаем деревья…</vt:lpstr>
      <vt:lpstr>Сажаем деревья…</vt:lpstr>
      <vt:lpstr>Убираем территорию района…</vt:lpstr>
      <vt:lpstr>Недочеты в работе… </vt:lpstr>
      <vt:lpstr>Спасибо за внимание…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реализации гражданско-патриотического воспитания</dc:title>
  <dc:creator>Admin</dc:creator>
  <cp:lastModifiedBy>Admin</cp:lastModifiedBy>
  <cp:revision>12</cp:revision>
  <dcterms:created xsi:type="dcterms:W3CDTF">2015-03-19T18:09:25Z</dcterms:created>
  <dcterms:modified xsi:type="dcterms:W3CDTF">2015-03-26T17:41:52Z</dcterms:modified>
</cp:coreProperties>
</file>