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1" r:id="rId8"/>
    <p:sldId id="269" r:id="rId9"/>
    <p:sldId id="271" r:id="rId10"/>
    <p:sldId id="272" r:id="rId11"/>
    <p:sldId id="273" r:id="rId12"/>
    <p:sldId id="274" r:id="rId13"/>
    <p:sldId id="275" r:id="rId14"/>
    <p:sldId id="262" r:id="rId15"/>
    <p:sldId id="263" r:id="rId16"/>
    <p:sldId id="270" r:id="rId17"/>
    <p:sldId id="264" r:id="rId18"/>
    <p:sldId id="265" r:id="rId19"/>
    <p:sldId id="26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4645" autoAdjust="0"/>
  </p:normalViewPr>
  <p:slideViewPr>
    <p:cSldViewPr>
      <p:cViewPr varScale="1">
        <p:scale>
          <a:sx n="51" d="100"/>
          <a:sy n="51" d="100"/>
        </p:scale>
        <p:origin x="-1205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399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EC5E-764B-4E2B-8BEA-F6774CEA490A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13843-2D38-431E-AAE2-76DF53D18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EC5E-764B-4E2B-8BEA-F6774CEA490A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13843-2D38-431E-AAE2-76DF53D18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EC5E-764B-4E2B-8BEA-F6774CEA490A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13843-2D38-431E-AAE2-76DF53D18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EC5E-764B-4E2B-8BEA-F6774CEA490A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13843-2D38-431E-AAE2-76DF53D18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EC5E-764B-4E2B-8BEA-F6774CEA490A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13843-2D38-431E-AAE2-76DF53D18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EC5E-764B-4E2B-8BEA-F6774CEA490A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13843-2D38-431E-AAE2-76DF53D18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EC5E-764B-4E2B-8BEA-F6774CEA490A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13843-2D38-431E-AAE2-76DF53D18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EC5E-764B-4E2B-8BEA-F6774CEA490A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13843-2D38-431E-AAE2-76DF53D18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EC5E-764B-4E2B-8BEA-F6774CEA490A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13843-2D38-431E-AAE2-76DF53D18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EC5E-764B-4E2B-8BEA-F6774CEA490A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13843-2D38-431E-AAE2-76DF53D18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EC5E-764B-4E2B-8BEA-F6774CEA490A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2813843-2D38-431E-AAE2-76DF53D180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89EC5E-764B-4E2B-8BEA-F6774CEA490A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813843-2D38-431E-AAE2-76DF53D1802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2232248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/>
              <a:t>моделирование физических процессов</a:t>
            </a:r>
            <a:r>
              <a:rPr lang="ru-RU" cap="all" dirty="0" smtClean="0"/>
              <a:t/>
            </a:r>
            <a:br>
              <a:rPr lang="ru-RU" cap="all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780928"/>
            <a:ext cx="6400800" cy="1752600"/>
          </a:xfrm>
        </p:spPr>
        <p:txBody>
          <a:bodyPr/>
          <a:lstStyle/>
          <a:p>
            <a:r>
              <a:rPr lang="ru-RU" b="1" cap="all" dirty="0" smtClean="0"/>
              <a:t>исследовательская </a:t>
            </a:r>
            <a:r>
              <a:rPr lang="ru-RU" b="1" cap="all" dirty="0" smtClean="0"/>
              <a:t>работа </a:t>
            </a:r>
            <a:br>
              <a:rPr lang="ru-RU" b="1" cap="all" dirty="0" smtClean="0"/>
            </a:br>
            <a:endParaRPr lang="ru-RU" b="1" cap="all" dirty="0" smtClean="0"/>
          </a:p>
          <a:p>
            <a:endParaRPr lang="ru-RU" b="1" cap="all" dirty="0" smtClean="0"/>
          </a:p>
          <a:p>
            <a:endParaRPr lang="ru-RU" dirty="0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411760" y="3974376"/>
            <a:ext cx="590465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Выполнили: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ученики 9-класса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Лебедева Антона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Соломонов Николай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Научный руководитель: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учитель физики и ИКТ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Мордовской Д.А.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b="1" i="1" dirty="0" smtClean="0"/>
              <a:t>Модель «черного ящика». </a:t>
            </a:r>
            <a:r>
              <a:rPr lang="ru-RU" sz="1800" dirty="0" smtClean="0"/>
              <a:t>Всякая система – это нечто цельное и </a:t>
            </a:r>
          </a:p>
          <a:p>
            <a:pPr>
              <a:buNone/>
            </a:pPr>
            <a:r>
              <a:rPr lang="ru-RU" sz="1800" dirty="0" smtClean="0"/>
              <a:t>выделенное из окружающей среды. Система и среда взаимодействует </a:t>
            </a:r>
          </a:p>
          <a:p>
            <a:pPr>
              <a:buNone/>
            </a:pPr>
            <a:r>
              <a:rPr lang="ru-RU" sz="1800" dirty="0" smtClean="0"/>
              <a:t>между собой. В </a:t>
            </a:r>
            <a:r>
              <a:rPr lang="ru-RU" sz="1800" dirty="0" err="1" smtClean="0"/>
              <a:t>системологии</a:t>
            </a:r>
            <a:r>
              <a:rPr lang="ru-RU" sz="1800" dirty="0" smtClean="0"/>
              <a:t> используются представления о входах и </a:t>
            </a:r>
          </a:p>
          <a:p>
            <a:pPr>
              <a:buNone/>
            </a:pPr>
            <a:r>
              <a:rPr lang="ru-RU" sz="1800" dirty="0" smtClean="0"/>
              <a:t>выходах системы. Вход системы – это воздействие на систему со стороны </a:t>
            </a:r>
          </a:p>
          <a:p>
            <a:pPr>
              <a:buNone/>
            </a:pPr>
            <a:r>
              <a:rPr lang="ru-RU" sz="1800" dirty="0" smtClean="0"/>
              <a:t>внешней среды, а выход – это воздействие, оказываемое системой на </a:t>
            </a:r>
          </a:p>
          <a:p>
            <a:pPr>
              <a:buNone/>
            </a:pPr>
            <a:r>
              <a:rPr lang="ru-RU" sz="1800" dirty="0" smtClean="0"/>
              <a:t>окружающую среду. Такое представление о системе называется моделью </a:t>
            </a:r>
          </a:p>
          <a:p>
            <a:pPr>
              <a:buNone/>
            </a:pPr>
            <a:r>
              <a:rPr lang="ru-RU" sz="1800" dirty="0" smtClean="0"/>
              <a:t>«черного ящика».</a:t>
            </a:r>
          </a:p>
          <a:p>
            <a:pPr>
              <a:buNone/>
            </a:pPr>
            <a:r>
              <a:rPr lang="ru-RU" sz="1800" dirty="0" smtClean="0"/>
              <a:t>Модель «черного ящика» используется в тех случаях, когда внутреннее </a:t>
            </a:r>
          </a:p>
          <a:p>
            <a:pPr>
              <a:buNone/>
            </a:pPr>
            <a:r>
              <a:rPr lang="ru-RU" sz="1800" dirty="0" smtClean="0"/>
              <a:t>устройство системы недоступно или не представляет интереса, но важно </a:t>
            </a:r>
          </a:p>
          <a:p>
            <a:pPr>
              <a:buNone/>
            </a:pPr>
            <a:r>
              <a:rPr lang="ru-RU" sz="1800" dirty="0" smtClean="0"/>
              <a:t>описать ее внешние взаимодействия. </a:t>
            </a:r>
          </a:p>
          <a:p>
            <a:pPr>
              <a:buNone/>
            </a:pPr>
            <a:r>
              <a:rPr lang="ru-RU" sz="1800" dirty="0" smtClean="0"/>
              <a:t>КОМПЬЮТЕР</a:t>
            </a:r>
          </a:p>
          <a:p>
            <a:pPr>
              <a:buNone/>
            </a:pPr>
            <a:r>
              <a:rPr lang="ru-RU" sz="1800" dirty="0" smtClean="0"/>
              <a:t>   Снова вернусь к примеру с компьютером. Если описать компьютер как «черный ящик», учитывая только его информационное взаимодействие с внешней средой, то модель получится следующей: 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5445224"/>
            <a:ext cx="2592288" cy="936104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Компьютер</a:t>
            </a:r>
            <a:endParaRPr lang="ru-RU" sz="3200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683568" y="6093296"/>
            <a:ext cx="2016224" cy="648072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683568" y="5085184"/>
            <a:ext cx="2016224" cy="648072"/>
          </a:xfrm>
          <a:prstGeom prst="rightArrow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5796136" y="5589240"/>
            <a:ext cx="2016224" cy="648072"/>
          </a:xfrm>
          <a:prstGeom prst="rightArrow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83568" y="587727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ПРОГРАММЫ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83568" y="465313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ДАННЫЕ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796136" y="4941168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ИТОГОВАЯ ИНФОРМАНЦИЯ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Графы </a:t>
            </a:r>
            <a:r>
              <a:rPr lang="ru-RU" dirty="0" smtClean="0"/>
              <a:t>являются мощной основой для построения информационных моделей, решения огромного числа задач моделирования. Граф может быть ориентированным и неориентированным.</a:t>
            </a:r>
          </a:p>
          <a:p>
            <a:pPr>
              <a:buNone/>
            </a:pPr>
            <a:r>
              <a:rPr lang="ru-RU" dirty="0" smtClean="0"/>
              <a:t> Если требуется отразить только информационные связи между различными устройствами компьютера, то граф структурно модели будет иметь следующий вид: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75856" y="4509120"/>
            <a:ext cx="1944216" cy="93610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8" y="4509120"/>
            <a:ext cx="1944216" cy="93610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75856" y="3140968"/>
            <a:ext cx="1944216" cy="936104"/>
          </a:xfrm>
          <a:prstGeom prst="round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940152" y="4509120"/>
            <a:ext cx="1944216" cy="93610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75856" y="5805264"/>
            <a:ext cx="1944216" cy="93610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99592" y="4653136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Устройство ввода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47864" y="3356992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Внешняя память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19872" y="4653136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Внутренняя память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63888" y="6093296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Процессор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28184" y="4581128"/>
            <a:ext cx="18722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Устройство вывода</a:t>
            </a:r>
          </a:p>
          <a:p>
            <a:endParaRPr lang="ru-RU" sz="2000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2699792" y="5013176"/>
            <a:ext cx="504056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292080" y="5013176"/>
            <a:ext cx="504056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4067944" y="4077072"/>
            <a:ext cx="0" cy="36004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4499992" y="4149080"/>
            <a:ext cx="0" cy="28803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4067944" y="5445224"/>
            <a:ext cx="0" cy="36004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4499992" y="5445224"/>
            <a:ext cx="0" cy="28803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трелка вправо 19"/>
          <p:cNvSpPr/>
          <p:nvPr/>
        </p:nvSpPr>
        <p:spPr>
          <a:xfrm>
            <a:off x="2699792" y="4941168"/>
            <a:ext cx="50405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5292080" y="4941168"/>
            <a:ext cx="57606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войная стрелка вверх/вниз 23"/>
          <p:cNvSpPr/>
          <p:nvPr/>
        </p:nvSpPr>
        <p:spPr>
          <a:xfrm>
            <a:off x="4211960" y="4149080"/>
            <a:ext cx="144016" cy="36004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Двойная стрелка вверх/вниз 25"/>
          <p:cNvSpPr/>
          <p:nvPr/>
        </p:nvSpPr>
        <p:spPr>
          <a:xfrm>
            <a:off x="4211960" y="5445224"/>
            <a:ext cx="144016" cy="36004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 noGrp="1" noChangeAspect="1"/>
          </p:cNvGrpSpPr>
          <p:nvPr>
            <p:ph idx="1"/>
          </p:nvPr>
        </p:nvGrpSpPr>
        <p:grpSpPr bwMode="auto">
          <a:xfrm>
            <a:off x="0" y="0"/>
            <a:ext cx="9144000" cy="6858000"/>
            <a:chOff x="2834" y="1425"/>
            <a:chExt cx="6635" cy="2926"/>
          </a:xfrm>
        </p:grpSpPr>
        <p:sp>
          <p:nvSpPr>
            <p:cNvPr id="1027" name="AutoShape 3"/>
            <p:cNvSpPr>
              <a:spLocks noChangeAspect="1" noChangeArrowheads="1"/>
            </p:cNvSpPr>
            <p:nvPr/>
          </p:nvSpPr>
          <p:spPr bwMode="auto">
            <a:xfrm>
              <a:off x="2834" y="1425"/>
              <a:ext cx="6635" cy="2926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8" name="AutoShape 4"/>
            <p:cNvSpPr>
              <a:spLocks noChangeArrowheads="1"/>
            </p:cNvSpPr>
            <p:nvPr/>
          </p:nvSpPr>
          <p:spPr bwMode="auto">
            <a:xfrm>
              <a:off x="5375" y="1425"/>
              <a:ext cx="1694" cy="69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Процессор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9" name="AutoShape 5"/>
            <p:cNvSpPr>
              <a:spLocks noChangeArrowheads="1"/>
            </p:cNvSpPr>
            <p:nvPr/>
          </p:nvSpPr>
          <p:spPr bwMode="auto">
            <a:xfrm>
              <a:off x="2834" y="2958"/>
              <a:ext cx="1694" cy="69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Устройства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ввода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0" name="AutoShape 6"/>
            <p:cNvSpPr>
              <a:spLocks noChangeArrowheads="1"/>
            </p:cNvSpPr>
            <p:nvPr/>
          </p:nvSpPr>
          <p:spPr bwMode="auto">
            <a:xfrm>
              <a:off x="4528" y="3654"/>
              <a:ext cx="1553" cy="69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Внутренняя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память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1" name="AutoShape 7"/>
            <p:cNvSpPr>
              <a:spLocks noChangeArrowheads="1"/>
            </p:cNvSpPr>
            <p:nvPr/>
          </p:nvSpPr>
          <p:spPr bwMode="auto">
            <a:xfrm>
              <a:off x="6465" y="3654"/>
              <a:ext cx="1553" cy="69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Внешняя память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7916" y="2958"/>
              <a:ext cx="1553" cy="69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Устройства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вывода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 flipH="1">
              <a:off x="3681" y="2121"/>
              <a:ext cx="1694" cy="8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 flipH="1">
              <a:off x="5234" y="2121"/>
              <a:ext cx="564" cy="15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5" name="Line 11"/>
            <p:cNvSpPr>
              <a:spLocks noChangeShapeType="1"/>
            </p:cNvSpPr>
            <p:nvPr/>
          </p:nvSpPr>
          <p:spPr bwMode="auto">
            <a:xfrm>
              <a:off x="6645" y="2121"/>
              <a:ext cx="565" cy="15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6" name="Line 12"/>
            <p:cNvSpPr>
              <a:spLocks noChangeShapeType="1"/>
            </p:cNvSpPr>
            <p:nvPr/>
          </p:nvSpPr>
          <p:spPr bwMode="auto">
            <a:xfrm>
              <a:off x="7069" y="2121"/>
              <a:ext cx="1694" cy="8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2411760" y="5589240"/>
            <a:ext cx="201003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Внутренняя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память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76056" y="5517232"/>
            <a:ext cx="1800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Внешняя память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3528" y="4005064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Устройства ввода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36296" y="4005064"/>
            <a:ext cx="1907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Устройства вывода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35896" y="404664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Процессор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 noChangeAspect="1"/>
          </p:cNvGrpSpPr>
          <p:nvPr/>
        </p:nvGrpSpPr>
        <p:grpSpPr bwMode="auto">
          <a:xfrm>
            <a:off x="71554" y="-1"/>
            <a:ext cx="9072446" cy="6009335"/>
            <a:chOff x="2346" y="8510"/>
            <a:chExt cx="7650" cy="2759"/>
          </a:xfrm>
        </p:grpSpPr>
        <p:sp>
          <p:nvSpPr>
            <p:cNvPr id="2051" name="AutoShape 3"/>
            <p:cNvSpPr>
              <a:spLocks noChangeAspect="1" noChangeArrowheads="1"/>
            </p:cNvSpPr>
            <p:nvPr/>
          </p:nvSpPr>
          <p:spPr bwMode="auto">
            <a:xfrm>
              <a:off x="2346" y="8510"/>
              <a:ext cx="7650" cy="2666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" name="Oval 4"/>
            <p:cNvSpPr>
              <a:spLocks noChangeArrowheads="1"/>
            </p:cNvSpPr>
            <p:nvPr/>
          </p:nvSpPr>
          <p:spPr bwMode="auto">
            <a:xfrm>
              <a:off x="4815" y="8745"/>
              <a:ext cx="2067" cy="55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Компьютеры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3" name="Oval 5"/>
            <p:cNvSpPr>
              <a:spLocks noChangeArrowheads="1"/>
            </p:cNvSpPr>
            <p:nvPr/>
          </p:nvSpPr>
          <p:spPr bwMode="auto">
            <a:xfrm>
              <a:off x="2706" y="9568"/>
              <a:ext cx="2088" cy="83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Супер</a:t>
              </a:r>
              <a:r>
                <a:rPr kumimoji="0" lang="ru-RU" sz="20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 -к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омпьютеры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4" name="Oval 6"/>
            <p:cNvSpPr>
              <a:spLocks noChangeArrowheads="1"/>
            </p:cNvSpPr>
            <p:nvPr/>
          </p:nvSpPr>
          <p:spPr bwMode="auto">
            <a:xfrm>
              <a:off x="4805" y="10712"/>
              <a:ext cx="2373" cy="55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Портативные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5" name="Oval 7"/>
            <p:cNvSpPr>
              <a:spLocks noChangeArrowheads="1"/>
            </p:cNvSpPr>
            <p:nvPr/>
          </p:nvSpPr>
          <p:spPr bwMode="auto">
            <a:xfrm>
              <a:off x="4938" y="9568"/>
              <a:ext cx="1694" cy="83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Серверы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6" name="Oval 8"/>
            <p:cNvSpPr>
              <a:spLocks noChangeArrowheads="1"/>
            </p:cNvSpPr>
            <p:nvPr/>
          </p:nvSpPr>
          <p:spPr bwMode="auto">
            <a:xfrm>
              <a:off x="7356" y="10696"/>
              <a:ext cx="2118" cy="55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Карманные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7" name="Oval 9"/>
            <p:cNvSpPr>
              <a:spLocks noChangeArrowheads="1"/>
            </p:cNvSpPr>
            <p:nvPr/>
          </p:nvSpPr>
          <p:spPr bwMode="auto">
            <a:xfrm>
              <a:off x="7074" y="9581"/>
              <a:ext cx="2472" cy="83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Персональные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компьютеры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8" name="Oval 10"/>
            <p:cNvSpPr>
              <a:spLocks noChangeArrowheads="1"/>
            </p:cNvSpPr>
            <p:nvPr/>
          </p:nvSpPr>
          <p:spPr bwMode="auto">
            <a:xfrm>
              <a:off x="2556" y="10696"/>
              <a:ext cx="2097" cy="55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Настольные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 flipH="1">
              <a:off x="3403" y="9302"/>
              <a:ext cx="240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5803" y="9302"/>
              <a:ext cx="2118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>
              <a:off x="5803" y="9302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8203" y="10417"/>
              <a:ext cx="1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3" name="Line 15"/>
            <p:cNvSpPr>
              <a:spLocks noChangeShapeType="1"/>
            </p:cNvSpPr>
            <p:nvPr/>
          </p:nvSpPr>
          <p:spPr bwMode="auto">
            <a:xfrm flipH="1">
              <a:off x="3403" y="10417"/>
              <a:ext cx="480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4" name="Line 16"/>
            <p:cNvSpPr>
              <a:spLocks noChangeShapeType="1"/>
            </p:cNvSpPr>
            <p:nvPr/>
          </p:nvSpPr>
          <p:spPr bwMode="auto">
            <a:xfrm flipH="1">
              <a:off x="5803" y="10417"/>
              <a:ext cx="240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Исследования модели физических процессов.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b="1" dirty="0" smtClean="0"/>
              <a:t>Компьютерная модель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352839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b="1" dirty="0" smtClean="0"/>
              <a:t>Постановка задачи</a:t>
            </a:r>
            <a:r>
              <a:rPr lang="en-US" sz="2400" b="1" dirty="0" smtClean="0"/>
              <a:t>:</a:t>
            </a:r>
            <a:endParaRPr lang="ru-RU" sz="2400" dirty="0" smtClean="0"/>
          </a:p>
          <a:p>
            <a:r>
              <a:rPr lang="ru-RU" sz="2400" b="1" dirty="0" smtClean="0"/>
              <a:t>   </a:t>
            </a:r>
            <a:r>
              <a:rPr lang="ru-RU" sz="2400" dirty="0" smtClean="0"/>
              <a:t>Выяснить параметры при баллистическом движении:</a:t>
            </a:r>
          </a:p>
          <a:p>
            <a:r>
              <a:rPr lang="ru-RU" sz="2400" dirty="0" smtClean="0"/>
              <a:t>При расчетах будем использовать следующие допущения:</a:t>
            </a:r>
          </a:p>
          <a:p>
            <a:pPr lvl="0"/>
            <a:r>
              <a:rPr lang="ru-RU" sz="2400" dirty="0" smtClean="0"/>
              <a:t>начало системы координат расположено в точке бросания;</a:t>
            </a:r>
          </a:p>
          <a:p>
            <a:pPr lvl="0"/>
            <a:r>
              <a:rPr lang="ru-RU" sz="2400" dirty="0" smtClean="0"/>
              <a:t>тело движется вблизи поверхности Земли, т. е. ускорение свободного падения</a:t>
            </a:r>
            <a:br>
              <a:rPr lang="ru-RU" sz="2400" dirty="0" smtClean="0"/>
            </a:br>
            <a:r>
              <a:rPr lang="ru-RU" sz="2400" dirty="0" smtClean="0"/>
              <a:t>постоянно и равно 9,81 м/с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;</a:t>
            </a:r>
          </a:p>
          <a:p>
            <a:pPr lvl="0"/>
            <a:r>
              <a:rPr lang="ru-RU" sz="2400" dirty="0" smtClean="0"/>
              <a:t>сопротивление воздуха не учитывается, поэтому движение по горизонтали</a:t>
            </a:r>
            <a:br>
              <a:rPr lang="ru-RU" sz="2400" dirty="0" smtClean="0"/>
            </a:br>
            <a:r>
              <a:rPr lang="ru-RU" sz="2400" dirty="0" smtClean="0"/>
              <a:t>равномерное.</a:t>
            </a:r>
          </a:p>
          <a:p>
            <a:pPr>
              <a:buNone/>
            </a:pPr>
            <a:endParaRPr lang="ru-RU" sz="1400" dirty="0"/>
          </a:p>
        </p:txBody>
      </p:sp>
      <p:pic>
        <p:nvPicPr>
          <p:cNvPr id="4" name="Рисунок 3" descr="1216966B"/>
          <p:cNvPicPr/>
          <p:nvPr/>
        </p:nvPicPr>
        <p:blipFill>
          <a:blip r:embed="rId2" cstate="print">
            <a:lum contrast="24000"/>
          </a:blip>
          <a:srcRect/>
          <a:stretch>
            <a:fillRect/>
          </a:stretch>
        </p:blipFill>
        <p:spPr bwMode="auto">
          <a:xfrm>
            <a:off x="3419872" y="4221088"/>
            <a:ext cx="46767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655272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500" b="1" dirty="0" smtClean="0"/>
              <a:t>Пусть</a:t>
            </a:r>
            <a:r>
              <a:rPr lang="en-US" sz="3500" dirty="0" smtClean="0"/>
              <a:t>:</a:t>
            </a:r>
            <a:endParaRPr lang="ru-RU" sz="3500" dirty="0" smtClean="0"/>
          </a:p>
          <a:p>
            <a:pPr>
              <a:buNone/>
            </a:pPr>
            <a:r>
              <a:rPr lang="en-US" sz="3500" dirty="0" smtClean="0"/>
              <a:t>Vo</a:t>
            </a:r>
            <a:r>
              <a:rPr lang="ru-RU" sz="3500" dirty="0" smtClean="0"/>
              <a:t> — начальная скорость (м/с), </a:t>
            </a:r>
          </a:p>
          <a:p>
            <a:pPr>
              <a:buNone/>
            </a:pPr>
            <a:r>
              <a:rPr lang="ru-RU" sz="3500" dirty="0" err="1" smtClean="0"/>
              <a:t>α </a:t>
            </a:r>
            <a:r>
              <a:rPr lang="ru-RU" sz="3500" dirty="0" smtClean="0"/>
              <a:t>— угол бросания (радиан), </a:t>
            </a:r>
          </a:p>
          <a:p>
            <a:pPr>
              <a:buNone/>
            </a:pPr>
            <a:r>
              <a:rPr lang="en-US" sz="3500" i="1" dirty="0" smtClean="0"/>
              <a:t>L</a:t>
            </a:r>
            <a:r>
              <a:rPr lang="ru-RU" sz="3500" i="1" dirty="0" smtClean="0"/>
              <a:t> — </a:t>
            </a:r>
            <a:r>
              <a:rPr lang="ru-RU" sz="3500" dirty="0" smtClean="0"/>
              <a:t>дальность полета (м). </a:t>
            </a:r>
          </a:p>
          <a:p>
            <a:pPr>
              <a:buNone/>
            </a:pPr>
            <a:r>
              <a:rPr lang="ru-RU" sz="3500" dirty="0" smtClean="0"/>
              <a:t>Движение тела, брошенного под углом к го­ризонту, описывается следующими формулами:</a:t>
            </a:r>
          </a:p>
          <a:p>
            <a:pPr>
              <a:buNone/>
            </a:pPr>
            <a:r>
              <a:rPr lang="en-US" sz="3500" i="1" dirty="0" err="1" smtClean="0"/>
              <a:t>Vx</a:t>
            </a:r>
            <a:r>
              <a:rPr lang="en-US" sz="3500" i="1" dirty="0" smtClean="0"/>
              <a:t> </a:t>
            </a:r>
            <a:r>
              <a:rPr lang="ru-RU" sz="3500" dirty="0" smtClean="0"/>
              <a:t>= </a:t>
            </a:r>
            <a:r>
              <a:rPr lang="en-US" sz="3500" i="1" cap="small" dirty="0" smtClean="0"/>
              <a:t>V</a:t>
            </a:r>
            <a:r>
              <a:rPr lang="ru-RU" sz="3500" cap="small" baseline="-25000" dirty="0" smtClean="0"/>
              <a:t>0</a:t>
            </a:r>
            <a:r>
              <a:rPr lang="ru-RU" sz="3500" i="1" cap="small" dirty="0" smtClean="0"/>
              <a:t> </a:t>
            </a:r>
            <a:r>
              <a:rPr lang="en-US" sz="3500" cap="small" dirty="0" err="1" smtClean="0"/>
              <a:t>cos</a:t>
            </a:r>
            <a:r>
              <a:rPr lang="ru-RU" sz="3500" dirty="0" smtClean="0"/>
              <a:t> </a:t>
            </a:r>
            <a:r>
              <a:rPr lang="ru-RU" sz="3500" dirty="0" err="1" smtClean="0"/>
              <a:t>α</a:t>
            </a:r>
            <a:r>
              <a:rPr lang="ru-RU" sz="3500" cap="small" dirty="0" err="1" smtClean="0"/>
              <a:t> </a:t>
            </a:r>
            <a:r>
              <a:rPr lang="ru-RU" sz="3500" dirty="0" err="1" smtClean="0"/>
              <a:t> </a:t>
            </a:r>
            <a:r>
              <a:rPr lang="ru-RU" sz="3500" dirty="0" smtClean="0"/>
              <a:t>— горизонтальная составляющая начальной скорости,</a:t>
            </a:r>
          </a:p>
          <a:p>
            <a:pPr>
              <a:buNone/>
            </a:pPr>
            <a:r>
              <a:rPr lang="en-US" sz="3500" i="1" dirty="0" err="1" smtClean="0"/>
              <a:t>Vy</a:t>
            </a:r>
            <a:r>
              <a:rPr lang="en-US" sz="3500" i="1" dirty="0" smtClean="0"/>
              <a:t> </a:t>
            </a:r>
            <a:r>
              <a:rPr lang="ru-RU" sz="3500" dirty="0" smtClean="0"/>
              <a:t>=  </a:t>
            </a:r>
            <a:r>
              <a:rPr lang="en-US" sz="3500" i="1" dirty="0" err="1" smtClean="0"/>
              <a:t>Vx</a:t>
            </a:r>
            <a:r>
              <a:rPr lang="en-US" sz="3500" dirty="0" smtClean="0"/>
              <a:t> sin </a:t>
            </a:r>
            <a:r>
              <a:rPr lang="ru-RU" sz="3500" dirty="0" err="1" smtClean="0"/>
              <a:t>α  </a:t>
            </a:r>
            <a:r>
              <a:rPr lang="ru-RU" sz="3500" dirty="0" smtClean="0"/>
              <a:t>— вертикальная составляющая начальной скорости, </a:t>
            </a:r>
          </a:p>
          <a:p>
            <a:pPr>
              <a:buNone/>
            </a:pPr>
            <a:r>
              <a:rPr lang="ru-RU" sz="3500" dirty="0" err="1" smtClean="0"/>
              <a:t>х</a:t>
            </a:r>
            <a:r>
              <a:rPr lang="ru-RU" sz="3500" dirty="0" smtClean="0"/>
              <a:t> = </a:t>
            </a:r>
            <a:r>
              <a:rPr lang="en-US" sz="3500" i="1" dirty="0" err="1" smtClean="0"/>
              <a:t>V</a:t>
            </a:r>
            <a:r>
              <a:rPr lang="en-US" sz="3500" i="1" baseline="-25000" dirty="0" err="1" smtClean="0"/>
              <a:t>x</a:t>
            </a:r>
            <a:r>
              <a:rPr lang="en-US" sz="3500" i="1" dirty="0" smtClean="0"/>
              <a:t> t </a:t>
            </a:r>
            <a:r>
              <a:rPr lang="ru-RU" sz="3500" dirty="0" smtClean="0"/>
              <a:t>— так как движение по горизонтали равномерное,</a:t>
            </a:r>
          </a:p>
          <a:p>
            <a:pPr>
              <a:buNone/>
            </a:pPr>
            <a:r>
              <a:rPr lang="ru-RU" sz="3500" i="1" dirty="0" smtClean="0"/>
              <a:t>у </a:t>
            </a:r>
            <a:r>
              <a:rPr lang="ru-RU" sz="3500" dirty="0" smtClean="0"/>
              <a:t>= </a:t>
            </a:r>
            <a:r>
              <a:rPr lang="en-US" sz="3500" i="1" dirty="0" err="1" smtClean="0"/>
              <a:t>V</a:t>
            </a:r>
            <a:r>
              <a:rPr lang="en-US" sz="3500" i="1" baseline="-25000" dirty="0" err="1" smtClean="0"/>
              <a:t>y</a:t>
            </a:r>
            <a:r>
              <a:rPr lang="en-US" sz="3500" i="1" dirty="0" smtClean="0"/>
              <a:t> t</a:t>
            </a:r>
            <a:r>
              <a:rPr lang="ru-RU" sz="3500" dirty="0" smtClean="0"/>
              <a:t> – –— так как движение по вертикали равноускоренное с отрицательным ускорением.</a:t>
            </a:r>
          </a:p>
          <a:p>
            <a:pPr>
              <a:buNone/>
            </a:pPr>
            <a:r>
              <a:rPr lang="ru-RU" sz="3500" dirty="0" smtClean="0"/>
              <a:t>Искомым в этой задаче будет то значение </a:t>
            </a:r>
            <a:r>
              <a:rPr lang="ru-RU" sz="3500" i="1" dirty="0" err="1" smtClean="0"/>
              <a:t>х</a:t>
            </a:r>
            <a:r>
              <a:rPr lang="ru-RU" sz="3500" i="1" dirty="0" smtClean="0"/>
              <a:t> = </a:t>
            </a:r>
            <a:r>
              <a:rPr lang="en-US" sz="3500" i="1" dirty="0" smtClean="0"/>
              <a:t>L</a:t>
            </a:r>
            <a:r>
              <a:rPr lang="ru-RU" sz="3500" i="1" dirty="0" smtClean="0"/>
              <a:t>, </a:t>
            </a:r>
            <a:r>
              <a:rPr lang="ru-RU" sz="3500" dirty="0" smtClean="0"/>
              <a:t>при котором </a:t>
            </a:r>
            <a:r>
              <a:rPr lang="ru-RU" sz="3500" i="1" dirty="0" smtClean="0"/>
              <a:t>у </a:t>
            </a:r>
            <a:r>
              <a:rPr lang="ru-RU" sz="3500" dirty="0" smtClean="0"/>
              <a:t>= 0.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Математическая  модель.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Дано: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Vo</a:t>
            </a:r>
            <a:r>
              <a:rPr lang="ru-RU" dirty="0" smtClean="0"/>
              <a:t> — начальная скорость (м/с), </a:t>
            </a:r>
            <a:r>
              <a:rPr lang="ru-RU" dirty="0" err="1" smtClean="0"/>
              <a:t>α  </a:t>
            </a:r>
            <a:r>
              <a:rPr lang="ru-RU" dirty="0" smtClean="0"/>
              <a:t>— угол бросания (радиан).</a:t>
            </a:r>
          </a:p>
          <a:p>
            <a:pPr>
              <a:buNone/>
            </a:pPr>
            <a:r>
              <a:rPr lang="ru-RU" dirty="0" smtClean="0"/>
              <a:t>Найти:</a:t>
            </a:r>
          </a:p>
          <a:p>
            <a:pPr>
              <a:buNone/>
            </a:pPr>
            <a:r>
              <a:rPr lang="en-US" i="1" dirty="0" smtClean="0"/>
              <a:t>L </a:t>
            </a:r>
            <a:r>
              <a:rPr lang="ru-RU" dirty="0" smtClean="0"/>
              <a:t>— дальность полета (м).</a:t>
            </a:r>
          </a:p>
          <a:p>
            <a:pPr>
              <a:buNone/>
            </a:pPr>
            <a:r>
              <a:rPr lang="ru-RU" dirty="0" smtClean="0"/>
              <a:t>Связь:</a:t>
            </a:r>
          </a:p>
          <a:p>
            <a:pPr>
              <a:buNone/>
            </a:pPr>
            <a:r>
              <a:rPr lang="ru-RU" dirty="0" smtClean="0"/>
              <a:t>(1)</a:t>
            </a:r>
            <a:r>
              <a:rPr lang="en-US" i="1" dirty="0" smtClean="0"/>
              <a:t>L </a:t>
            </a:r>
            <a:r>
              <a:rPr lang="ru-RU" dirty="0" smtClean="0"/>
              <a:t>=  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x</a:t>
            </a:r>
            <a:r>
              <a:rPr lang="en-US" i="1" dirty="0" smtClean="0"/>
              <a:t> t </a:t>
            </a:r>
            <a:r>
              <a:rPr lang="ru-RU" dirty="0" smtClean="0"/>
              <a:t>— дальность полета,</a:t>
            </a:r>
          </a:p>
          <a:p>
            <a:pPr lvl="0">
              <a:buNone/>
            </a:pPr>
            <a:r>
              <a:rPr lang="ru-RU" dirty="0" smtClean="0"/>
              <a:t>(2)0 =  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y</a:t>
            </a:r>
            <a:r>
              <a:rPr lang="en-US" i="1" dirty="0" smtClean="0"/>
              <a:t> t</a:t>
            </a:r>
            <a:r>
              <a:rPr lang="ru-RU" dirty="0" smtClean="0"/>
              <a:t> – </a:t>
            </a:r>
            <a:r>
              <a:rPr lang="ru-RU" i="1" dirty="0" smtClean="0"/>
              <a:t> </a:t>
            </a:r>
            <a:r>
              <a:rPr lang="ru-RU" dirty="0" smtClean="0"/>
              <a:t>— точка падения,</a:t>
            </a:r>
          </a:p>
          <a:p>
            <a:pPr lvl="0">
              <a:buNone/>
            </a:pPr>
            <a:r>
              <a:rPr lang="ru-RU" i="1" dirty="0" smtClean="0"/>
              <a:t>(3)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x</a:t>
            </a:r>
            <a:r>
              <a:rPr lang="ru-RU" i="1" dirty="0" smtClean="0"/>
              <a:t> = </a:t>
            </a:r>
            <a:r>
              <a:rPr lang="en-US" dirty="0" smtClean="0"/>
              <a:t>Vo </a:t>
            </a:r>
            <a:r>
              <a:rPr lang="en-US" dirty="0" err="1" smtClean="0"/>
              <a:t>cos</a:t>
            </a:r>
            <a:r>
              <a:rPr lang="ru-RU" dirty="0" smtClean="0"/>
              <a:t> </a:t>
            </a:r>
            <a:r>
              <a:rPr lang="ru-RU" dirty="0" err="1" smtClean="0"/>
              <a:t>α  </a:t>
            </a:r>
            <a:r>
              <a:rPr lang="ru-RU" dirty="0" smtClean="0"/>
              <a:t>— горизонтальная проекция вектора начальной скорости,</a:t>
            </a:r>
          </a:p>
          <a:p>
            <a:pPr lvl="0">
              <a:buNone/>
            </a:pPr>
            <a:r>
              <a:rPr lang="ru-RU" i="1" dirty="0" smtClean="0"/>
              <a:t>(4)</a:t>
            </a:r>
            <a:r>
              <a:rPr lang="en-US" i="1" dirty="0" err="1" smtClean="0"/>
              <a:t>Vy</a:t>
            </a:r>
            <a:r>
              <a:rPr lang="en-US" i="1" dirty="0" smtClean="0"/>
              <a:t> </a:t>
            </a:r>
            <a:r>
              <a:rPr lang="ru-RU" dirty="0" smtClean="0"/>
              <a:t>= </a:t>
            </a:r>
            <a:r>
              <a:rPr lang="en-US" dirty="0" smtClean="0"/>
              <a:t>Vo sin </a:t>
            </a:r>
            <a:r>
              <a:rPr lang="ru-RU" dirty="0" err="1" smtClean="0"/>
              <a:t>α  </a:t>
            </a:r>
            <a:r>
              <a:rPr lang="ru-RU" dirty="0" smtClean="0"/>
              <a:t>— вертикальная проекция вектора начальной скорости,</a:t>
            </a:r>
            <a:r>
              <a:rPr lang="en-US" i="1" dirty="0" smtClean="0"/>
              <a:t>g </a:t>
            </a:r>
            <a:r>
              <a:rPr lang="ru-RU" dirty="0" smtClean="0"/>
              <a:t>= 9,81 — ускорение свободного падения,</a:t>
            </a:r>
          </a:p>
          <a:p>
            <a:pPr>
              <a:buNone/>
            </a:pPr>
            <a:r>
              <a:rPr lang="en-US" dirty="0" smtClean="0"/>
              <a:t>Vo</a:t>
            </a:r>
            <a:r>
              <a:rPr lang="ru-RU" dirty="0" smtClean="0"/>
              <a:t> &gt; 0 </a:t>
            </a:r>
          </a:p>
          <a:p>
            <a:pPr>
              <a:buNone/>
            </a:pPr>
            <a:r>
              <a:rPr lang="ru-RU" dirty="0" smtClean="0"/>
              <a:t>0 &lt; </a:t>
            </a:r>
            <a:r>
              <a:rPr lang="ru-RU" dirty="0" err="1" smtClean="0"/>
              <a:t>α </a:t>
            </a:r>
            <a:r>
              <a:rPr lang="ru-RU" dirty="0" smtClean="0"/>
              <a:t>&lt; </a:t>
            </a:r>
            <a:r>
              <a:rPr lang="ru-RU" i="1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Подставляем в формулу (2) значение </a:t>
            </a:r>
            <a:r>
              <a:rPr lang="en-US" i="1" dirty="0" err="1" smtClean="0"/>
              <a:t>Vy</a:t>
            </a:r>
            <a:r>
              <a:rPr lang="en-US" i="1" dirty="0" smtClean="0"/>
              <a:t> </a:t>
            </a:r>
            <a:r>
              <a:rPr lang="ru-RU" dirty="0" smtClean="0"/>
              <a:t>из формулы (4). Получаем уравнение:</a:t>
            </a:r>
          </a:p>
          <a:p>
            <a:pPr>
              <a:buNone/>
            </a:pPr>
            <a:r>
              <a:rPr lang="ru-RU" dirty="0" smtClean="0"/>
              <a:t>0 = </a:t>
            </a:r>
            <a:r>
              <a:rPr lang="en-US" dirty="0" smtClean="0"/>
              <a:t>Vo sin </a:t>
            </a:r>
            <a:r>
              <a:rPr lang="ru-RU" dirty="0" err="1" smtClean="0"/>
              <a:t>α</a:t>
            </a:r>
            <a:r>
              <a:rPr lang="ru-RU" dirty="0" smtClean="0"/>
              <a:t> </a:t>
            </a:r>
            <a:r>
              <a:rPr lang="en-US" i="1" dirty="0" smtClean="0"/>
              <a:t>t</a:t>
            </a:r>
            <a:r>
              <a:rPr lang="ru-RU" i="1" dirty="0" smtClean="0"/>
              <a:t> -</a:t>
            </a:r>
            <a:r>
              <a:rPr lang="ru-RU" dirty="0" smtClean="0"/>
              <a:t> </a:t>
            </a:r>
            <a:r>
              <a:rPr lang="ru-RU" i="1" dirty="0" smtClean="0"/>
              <a:t>.	</a:t>
            </a:r>
            <a:r>
              <a:rPr lang="ru-RU" dirty="0" smtClean="0"/>
              <a:t>(5)</a:t>
            </a:r>
          </a:p>
          <a:p>
            <a:pPr>
              <a:buNone/>
            </a:pPr>
            <a:r>
              <a:rPr lang="ru-RU" dirty="0" smtClean="0"/>
              <a:t>Чтобы решить это уравнение, найдем из формул (1) и (3) выражение для </a:t>
            </a:r>
            <a:r>
              <a:rPr lang="en-US" i="1" dirty="0" smtClean="0"/>
              <a:t>t</a:t>
            </a:r>
            <a:r>
              <a:rPr lang="ru-RU" i="1" dirty="0" smtClean="0"/>
              <a:t>: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t</a:t>
            </a:r>
            <a:r>
              <a:rPr lang="ru-RU" i="1" dirty="0" smtClean="0"/>
              <a:t> =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Подставив это значение в уравнение (5), получаем решение:</a:t>
            </a:r>
          </a:p>
          <a:p>
            <a:pPr>
              <a:buNone/>
            </a:pPr>
            <a:r>
              <a:rPr lang="en-US" dirty="0" smtClean="0"/>
              <a:t>0 =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или</a:t>
            </a:r>
          </a:p>
          <a:p>
            <a:pPr>
              <a:buNone/>
            </a:pPr>
            <a:r>
              <a:rPr lang="en-US" dirty="0" smtClean="0"/>
              <a:t>2 V</a:t>
            </a:r>
            <a:r>
              <a:rPr lang="en-US" baseline="-25000" dirty="0" smtClean="0"/>
              <a:t>0</a:t>
            </a:r>
            <a:r>
              <a:rPr lang="en-US" baseline="30000" dirty="0" smtClean="0"/>
              <a:t>2</a:t>
            </a:r>
            <a:r>
              <a:rPr lang="en-US" dirty="0" smtClean="0"/>
              <a:t> sin a </a:t>
            </a:r>
            <a:r>
              <a:rPr lang="en-US" dirty="0" err="1" smtClean="0"/>
              <a:t>cos</a:t>
            </a:r>
            <a:r>
              <a:rPr lang="en-US" dirty="0" smtClean="0"/>
              <a:t> a = </a:t>
            </a:r>
            <a:r>
              <a:rPr lang="en-US" i="1" dirty="0" err="1" smtClean="0"/>
              <a:t>gL.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Отсюда дальность полета равна:</a:t>
            </a:r>
          </a:p>
          <a:p>
            <a:pPr>
              <a:buNone/>
            </a:pPr>
            <a:r>
              <a:rPr lang="ru-RU" dirty="0" smtClean="0"/>
              <a:t>т. е. зависит от начальной скорости и угла наклона.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Информационная (компьютерная) модель с использованием алгоритмического языка </a:t>
            </a:r>
            <a:r>
              <a:rPr lang="en-US" sz="2700" b="1" dirty="0" smtClean="0"/>
              <a:t>Pascal ABC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229600" cy="561662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5600" dirty="0" smtClean="0"/>
              <a:t>Program </a:t>
            </a:r>
            <a:r>
              <a:rPr lang="en-US" sz="5600" dirty="0" err="1" smtClean="0"/>
              <a:t>ballistika</a:t>
            </a:r>
            <a:r>
              <a:rPr lang="en-US" sz="5600" dirty="0" smtClean="0"/>
              <a:t>;</a:t>
            </a:r>
            <a:endParaRPr lang="ru-RU" sz="5600" dirty="0" smtClean="0"/>
          </a:p>
          <a:p>
            <a:pPr>
              <a:buNone/>
            </a:pPr>
            <a:r>
              <a:rPr lang="en-US" sz="5600" dirty="0" smtClean="0"/>
              <a:t>uses </a:t>
            </a:r>
            <a:r>
              <a:rPr lang="en-US" sz="5600" dirty="0" err="1" smtClean="0"/>
              <a:t>crt</a:t>
            </a:r>
            <a:r>
              <a:rPr lang="en-US" sz="5600" dirty="0" smtClean="0"/>
              <a:t>;</a:t>
            </a:r>
            <a:endParaRPr lang="ru-RU" sz="5600" dirty="0" smtClean="0"/>
          </a:p>
          <a:p>
            <a:pPr>
              <a:buNone/>
            </a:pPr>
            <a:r>
              <a:rPr lang="en-US" sz="5600" dirty="0" err="1" smtClean="0"/>
              <a:t>var</a:t>
            </a:r>
            <a:endParaRPr lang="ru-RU" sz="5600" dirty="0" smtClean="0"/>
          </a:p>
          <a:p>
            <a:pPr>
              <a:buNone/>
            </a:pPr>
            <a:r>
              <a:rPr lang="en-US" sz="5600" dirty="0" smtClean="0"/>
              <a:t>v0:integer;</a:t>
            </a:r>
            <a:endParaRPr lang="ru-RU" sz="5600" dirty="0" smtClean="0"/>
          </a:p>
          <a:p>
            <a:pPr>
              <a:buNone/>
            </a:pPr>
            <a:r>
              <a:rPr lang="en-US" sz="5600" dirty="0" err="1" smtClean="0"/>
              <a:t>a,t,g,x,y:real</a:t>
            </a:r>
            <a:r>
              <a:rPr lang="en-US" sz="5600" dirty="0" smtClean="0"/>
              <a:t>;</a:t>
            </a:r>
            <a:endParaRPr lang="ru-RU" sz="5600" dirty="0" smtClean="0"/>
          </a:p>
          <a:p>
            <a:pPr>
              <a:buNone/>
            </a:pPr>
            <a:r>
              <a:rPr lang="en-US" sz="5600" dirty="0" smtClean="0"/>
              <a:t>BEGIN</a:t>
            </a:r>
            <a:endParaRPr lang="ru-RU" sz="5600" dirty="0" smtClean="0"/>
          </a:p>
          <a:p>
            <a:pPr>
              <a:buNone/>
            </a:pPr>
            <a:r>
              <a:rPr lang="en-US" sz="5600" dirty="0" smtClean="0"/>
              <a:t>v</a:t>
            </a:r>
            <a:r>
              <a:rPr lang="ru-RU" sz="5600" dirty="0" smtClean="0"/>
              <a:t>0:=100;</a:t>
            </a:r>
          </a:p>
          <a:p>
            <a:pPr>
              <a:buNone/>
            </a:pPr>
            <a:r>
              <a:rPr lang="en-US" sz="5600" dirty="0" smtClean="0"/>
              <a:t>a</a:t>
            </a:r>
            <a:r>
              <a:rPr lang="ru-RU" sz="5600" dirty="0" smtClean="0"/>
              <a:t>:=30;//угол в градусах, надо перевести в радианы</a:t>
            </a:r>
          </a:p>
          <a:p>
            <a:pPr>
              <a:buNone/>
            </a:pPr>
            <a:r>
              <a:rPr lang="en-US" sz="5600" dirty="0" smtClean="0"/>
              <a:t>g</a:t>
            </a:r>
            <a:r>
              <a:rPr lang="ru-RU" sz="5600" dirty="0" smtClean="0"/>
              <a:t>:=9.8;</a:t>
            </a:r>
          </a:p>
          <a:p>
            <a:pPr>
              <a:buNone/>
            </a:pPr>
            <a:r>
              <a:rPr lang="en-US" sz="5600" dirty="0" smtClean="0"/>
              <a:t>a</a:t>
            </a:r>
            <a:r>
              <a:rPr lang="ru-RU" sz="5600" dirty="0" smtClean="0"/>
              <a:t>:=</a:t>
            </a:r>
            <a:r>
              <a:rPr lang="en-US" sz="5600" dirty="0" smtClean="0"/>
              <a:t>a</a:t>
            </a:r>
            <a:r>
              <a:rPr lang="ru-RU" sz="5600" dirty="0" smtClean="0"/>
              <a:t>*</a:t>
            </a:r>
            <a:r>
              <a:rPr lang="en-US" sz="5600" dirty="0" smtClean="0"/>
              <a:t>pi</a:t>
            </a:r>
            <a:r>
              <a:rPr lang="ru-RU" sz="5600" dirty="0" smtClean="0"/>
              <a:t>/180;//перевели в радианы</a:t>
            </a:r>
          </a:p>
          <a:p>
            <a:pPr>
              <a:buNone/>
            </a:pPr>
            <a:r>
              <a:rPr lang="en-US" sz="5600" dirty="0" smtClean="0"/>
              <a:t>t</a:t>
            </a:r>
            <a:r>
              <a:rPr lang="ru-RU" sz="5600" dirty="0" smtClean="0"/>
              <a:t>:=0;//обнуляем время, теперь цикл по этой переменной</a:t>
            </a:r>
          </a:p>
          <a:p>
            <a:pPr>
              <a:buNone/>
            </a:pPr>
            <a:r>
              <a:rPr lang="ru-RU" sz="5600" dirty="0" smtClean="0"/>
              <a:t> </a:t>
            </a:r>
            <a:r>
              <a:rPr lang="en-US" sz="5600" dirty="0" smtClean="0"/>
              <a:t>x</a:t>
            </a:r>
            <a:r>
              <a:rPr lang="ru-RU" sz="5600" dirty="0" smtClean="0"/>
              <a:t>:=0;</a:t>
            </a:r>
          </a:p>
          <a:p>
            <a:pPr>
              <a:buNone/>
            </a:pPr>
            <a:r>
              <a:rPr lang="ru-RU" sz="5600" dirty="0" smtClean="0"/>
              <a:t> </a:t>
            </a:r>
            <a:r>
              <a:rPr lang="en-US" sz="5600" dirty="0" smtClean="0"/>
              <a:t>y</a:t>
            </a:r>
            <a:r>
              <a:rPr lang="ru-RU" sz="5600" dirty="0" smtClean="0"/>
              <a:t>:=0;</a:t>
            </a:r>
          </a:p>
          <a:p>
            <a:pPr>
              <a:buNone/>
            </a:pPr>
            <a:r>
              <a:rPr lang="ru-RU" sz="5600" dirty="0" smtClean="0"/>
              <a:t> </a:t>
            </a:r>
            <a:r>
              <a:rPr lang="en-US" sz="5600" dirty="0" err="1" smtClean="0"/>
              <a:t>writeln</a:t>
            </a:r>
            <a:r>
              <a:rPr lang="ru-RU" sz="5600" dirty="0" smtClean="0"/>
              <a:t>('Таблица значений:');</a:t>
            </a:r>
          </a:p>
          <a:p>
            <a:pPr>
              <a:buNone/>
            </a:pPr>
            <a:r>
              <a:rPr lang="ru-RU" sz="5600" dirty="0" smtClean="0"/>
              <a:t>      </a:t>
            </a:r>
            <a:r>
              <a:rPr lang="en-US" sz="5600" dirty="0" smtClean="0"/>
              <a:t>repeat</a:t>
            </a:r>
            <a:endParaRPr lang="ru-RU" sz="5600" dirty="0" smtClean="0"/>
          </a:p>
          <a:p>
            <a:pPr>
              <a:buNone/>
            </a:pPr>
            <a:r>
              <a:rPr lang="en-US" sz="5600" dirty="0" smtClean="0"/>
              <a:t>       t:=t+1;</a:t>
            </a:r>
            <a:endParaRPr lang="ru-RU" sz="5600" dirty="0" smtClean="0"/>
          </a:p>
          <a:p>
            <a:pPr>
              <a:buNone/>
            </a:pPr>
            <a:r>
              <a:rPr lang="en-US" sz="5600" dirty="0" smtClean="0"/>
              <a:t>       x:=(v0*</a:t>
            </a:r>
            <a:r>
              <a:rPr lang="en-US" sz="5600" dirty="0" err="1" smtClean="0"/>
              <a:t>cos</a:t>
            </a:r>
            <a:r>
              <a:rPr lang="en-US" sz="5600" dirty="0" smtClean="0"/>
              <a:t>(a))*t;</a:t>
            </a:r>
            <a:endParaRPr lang="ru-RU" sz="5600" dirty="0" smtClean="0"/>
          </a:p>
          <a:p>
            <a:pPr>
              <a:buNone/>
            </a:pPr>
            <a:r>
              <a:rPr lang="en-US" sz="5600" dirty="0" smtClean="0"/>
              <a:t>       y:=(v0*sin(a))*t-(g*t*t)/2;</a:t>
            </a:r>
            <a:endParaRPr lang="ru-RU" sz="5600" dirty="0" smtClean="0"/>
          </a:p>
          <a:p>
            <a:pPr>
              <a:buNone/>
            </a:pPr>
            <a:r>
              <a:rPr lang="en-US" sz="5600" dirty="0" smtClean="0"/>
              <a:t>       </a:t>
            </a:r>
            <a:r>
              <a:rPr lang="en-US" sz="5600" dirty="0" err="1" smtClean="0"/>
              <a:t>writeln</a:t>
            </a:r>
            <a:r>
              <a:rPr lang="en-US" sz="5600" dirty="0" smtClean="0"/>
              <a:t>('x(',t:0:0,') = ' , x:7:3 ,' y(',t,') = ' , y:7:3 );</a:t>
            </a:r>
            <a:endParaRPr lang="ru-RU" sz="5600" dirty="0" smtClean="0"/>
          </a:p>
          <a:p>
            <a:pPr>
              <a:buNone/>
            </a:pPr>
            <a:r>
              <a:rPr lang="en-US" sz="5600" dirty="0" smtClean="0"/>
              <a:t>      until y&lt;0;</a:t>
            </a:r>
            <a:endParaRPr lang="ru-RU" sz="5600" dirty="0" smtClean="0"/>
          </a:p>
          <a:p>
            <a:pPr>
              <a:buNone/>
            </a:pPr>
            <a:r>
              <a:rPr lang="en-US" sz="5600" dirty="0" smtClean="0"/>
              <a:t> t:=2*v0*sin(a)/g;</a:t>
            </a:r>
            <a:endParaRPr lang="ru-RU" sz="5600" dirty="0" smtClean="0"/>
          </a:p>
          <a:p>
            <a:pPr>
              <a:buNone/>
            </a:pPr>
            <a:r>
              <a:rPr lang="en-US" sz="5600" dirty="0" smtClean="0"/>
              <a:t>x</a:t>
            </a:r>
            <a:r>
              <a:rPr lang="ru-RU" sz="5600" dirty="0" smtClean="0"/>
              <a:t>:=</a:t>
            </a:r>
            <a:r>
              <a:rPr lang="en-US" sz="5600" dirty="0" smtClean="0"/>
              <a:t>v</a:t>
            </a:r>
            <a:r>
              <a:rPr lang="ru-RU" sz="5600" dirty="0" smtClean="0"/>
              <a:t>0*</a:t>
            </a:r>
            <a:r>
              <a:rPr lang="en-US" sz="5600" dirty="0" err="1" smtClean="0"/>
              <a:t>cos</a:t>
            </a:r>
            <a:r>
              <a:rPr lang="ru-RU" sz="5600" dirty="0" smtClean="0"/>
              <a:t>(</a:t>
            </a:r>
            <a:r>
              <a:rPr lang="en-US" sz="5600" dirty="0" smtClean="0"/>
              <a:t>a</a:t>
            </a:r>
            <a:r>
              <a:rPr lang="ru-RU" sz="5600" dirty="0" smtClean="0"/>
              <a:t>)*</a:t>
            </a:r>
            <a:r>
              <a:rPr lang="en-US" sz="5600" dirty="0" smtClean="0"/>
              <a:t>t</a:t>
            </a:r>
            <a:r>
              <a:rPr lang="ru-RU" sz="5600" dirty="0" smtClean="0"/>
              <a:t>;</a:t>
            </a:r>
          </a:p>
          <a:p>
            <a:pPr>
              <a:buNone/>
            </a:pPr>
            <a:r>
              <a:rPr lang="en-US" sz="5600" dirty="0" err="1" smtClean="0"/>
              <a:t>writeln</a:t>
            </a:r>
            <a:r>
              <a:rPr lang="ru-RU" sz="5600" dirty="0" smtClean="0"/>
              <a:t>('Снаряд коснется поверхности через ',</a:t>
            </a:r>
            <a:r>
              <a:rPr lang="en-US" sz="5600" dirty="0" smtClean="0"/>
              <a:t>t</a:t>
            </a:r>
            <a:r>
              <a:rPr lang="ru-RU" sz="5600" dirty="0" smtClean="0"/>
              <a:t>:0:2,' сек. на расстоянии ',</a:t>
            </a:r>
            <a:r>
              <a:rPr lang="en-US" sz="5600" dirty="0" smtClean="0"/>
              <a:t>x</a:t>
            </a:r>
            <a:r>
              <a:rPr lang="ru-RU" sz="5600" dirty="0" smtClean="0"/>
              <a:t>:0:3,'м');</a:t>
            </a:r>
          </a:p>
          <a:p>
            <a:pPr>
              <a:buNone/>
            </a:pPr>
            <a:r>
              <a:rPr lang="en-US" sz="5600" dirty="0" smtClean="0"/>
              <a:t>END</a:t>
            </a:r>
            <a:r>
              <a:rPr lang="ru-RU" sz="56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>Исследования полученных результатов физического процесса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При вводе значений углов и начальной скорости можно проанализировать данный физический процесс. Можно выявить дальность полета, высоту полета, время полета в зависимости от значений угла и начальной скорости. Все это можно проанализировать при выполнении программы.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2276872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Заключение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2780928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В</a:t>
            </a:r>
            <a:r>
              <a:rPr lang="ru-RU" sz="1400" dirty="0" smtClean="0"/>
              <a:t> </a:t>
            </a:r>
            <a:r>
              <a:rPr lang="ru-RU" sz="1600" dirty="0" smtClean="0"/>
              <a:t>ходе данной исследовательской работы был проведен анализ физических процессов, с использованием компьютерных моделей алгоритмического языка </a:t>
            </a:r>
            <a:r>
              <a:rPr lang="en-US" sz="1600" dirty="0" smtClean="0"/>
              <a:t>Pascal ABC</a:t>
            </a:r>
            <a:r>
              <a:rPr lang="ru-RU" sz="1600" dirty="0" smtClean="0"/>
              <a:t>. Полученные результаты убеждают в эффективности использования компьютерного моделирования. Модели позволяют не только наблюдать за моделируемыми процессами, но и управлять ими, изменяя соответствующие параметры. </a:t>
            </a:r>
          </a:p>
          <a:p>
            <a:r>
              <a:rPr lang="ru-RU" sz="1600" dirty="0" smtClean="0"/>
              <a:t>   В процессе работы не возникало больших затруднений при создании компьютерных моделей и их анализа, повысился интерес к продолжению работы над этой темой. Планирую создать новые информационные модели других физических процессов и явлений, в которых будут выявлены параметры для дальнейшего продолжения исследовательской работы. </a:t>
            </a:r>
            <a:endParaRPr lang="ru-RU" sz="1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Список используемой литературы: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1700" dirty="0" smtClean="0"/>
              <a:t>1.Н.Д. </a:t>
            </a:r>
            <a:r>
              <a:rPr lang="ru-RU" sz="1700" dirty="0" err="1" smtClean="0"/>
              <a:t>Угринович</a:t>
            </a:r>
            <a:r>
              <a:rPr lang="ru-RU" sz="1700" dirty="0" smtClean="0"/>
              <a:t> «Информатика и информационные технологии» / г. Москва, изд. БИНОМ, 2005.</a:t>
            </a:r>
          </a:p>
          <a:p>
            <a:pPr lvl="0">
              <a:buNone/>
            </a:pPr>
            <a:r>
              <a:rPr lang="ru-RU" sz="1700" dirty="0" smtClean="0"/>
              <a:t>2.Н.В. Макарова «Информатика (задачник по моделированию)» / г. Санкт – Петербург, изд. ПИТЕР, 2001.</a:t>
            </a:r>
          </a:p>
          <a:p>
            <a:pPr lvl="0">
              <a:buNone/>
            </a:pPr>
            <a:r>
              <a:rPr lang="ru-RU" sz="1700" dirty="0" smtClean="0"/>
              <a:t>3.Газета №17 «Информатика» / г. Москва, изд. ПЕРВОЕ СЕНТЯБРЯ, 2002.</a:t>
            </a:r>
          </a:p>
          <a:p>
            <a:pPr lvl="0">
              <a:buNone/>
            </a:pPr>
            <a:r>
              <a:rPr lang="ru-RU" sz="1700" dirty="0" smtClean="0"/>
              <a:t>4.Газета №8 «Информатика» / г. Москва, изд. ПЕРВОЕ СЕНТЯБРЯ, 2002.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Актуальность. </a:t>
            </a:r>
          </a:p>
          <a:p>
            <a:pPr>
              <a:buNone/>
            </a:pPr>
            <a:endParaRPr lang="ru-RU" sz="1600" b="1" dirty="0" smtClean="0"/>
          </a:p>
          <a:p>
            <a:pPr algn="just">
              <a:buNone/>
            </a:pPr>
            <a:r>
              <a:rPr lang="ru-RU" dirty="0" smtClean="0"/>
              <a:t>     Модель используется при разработке теории объекта в том случае, когда непосредственное исследование его не представляется возможным вследствие ограниченности современного уровня знания и практики. Данные о непосредственно интересующем исследователя объекте получаются путем исследования другого объекта. </a:t>
            </a:r>
          </a:p>
          <a:p>
            <a:pPr algn="just">
              <a:buNone/>
            </a:pPr>
            <a:r>
              <a:rPr lang="ru-RU" dirty="0" smtClean="0"/>
              <a:t> </a:t>
            </a:r>
            <a:endParaRPr lang="ru-RU" dirty="0"/>
          </a:p>
          <a:p>
            <a:pPr>
              <a:buNone/>
            </a:pPr>
            <a:endParaRPr lang="ru-RU" sz="1100" dirty="0" smtClean="0"/>
          </a:p>
          <a:p>
            <a:pPr>
              <a:buNone/>
            </a:pPr>
            <a:r>
              <a:rPr lang="ru-RU" sz="1100" dirty="0" smtClean="0"/>
              <a:t> </a:t>
            </a:r>
            <a:endParaRPr lang="ru-RU" sz="1100" dirty="0"/>
          </a:p>
          <a:p>
            <a:pPr>
              <a:buNone/>
            </a:pPr>
            <a:endParaRPr lang="ru-RU" sz="1100" dirty="0"/>
          </a:p>
          <a:p>
            <a:pPr>
              <a:buNone/>
            </a:pPr>
            <a:endParaRPr lang="ru-RU" sz="1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60648"/>
            <a:ext cx="8229600" cy="49685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/>
              <a:t>Цель  данной работы – </a:t>
            </a:r>
            <a:r>
              <a:rPr lang="ru-RU" sz="2400" dirty="0" smtClean="0"/>
              <a:t>процесс построения модели, и ее исследование. Будем использовать прогностические модели, так как это актуально в наше время.</a:t>
            </a:r>
          </a:p>
          <a:p>
            <a:pPr>
              <a:buNone/>
            </a:pPr>
            <a:r>
              <a:rPr lang="ru-RU" sz="2400" b="1" dirty="0" smtClean="0"/>
              <a:t>Объект исследования -  </a:t>
            </a:r>
            <a:r>
              <a:rPr lang="ru-RU" sz="2400" dirty="0" smtClean="0"/>
              <a:t>физические процессы.</a:t>
            </a:r>
          </a:p>
          <a:p>
            <a:pPr>
              <a:buNone/>
            </a:pPr>
            <a:r>
              <a:rPr lang="ru-RU" sz="2400" b="1" dirty="0" smtClean="0"/>
              <a:t>Задачи исследовательской работы</a:t>
            </a:r>
            <a:r>
              <a:rPr lang="en-US" sz="2400" b="1" dirty="0" smtClean="0"/>
              <a:t>:</a:t>
            </a:r>
          </a:p>
          <a:p>
            <a:pPr>
              <a:buAutoNum type="arabicParenR"/>
            </a:pPr>
            <a:r>
              <a:rPr lang="ru-RU" sz="2400" dirty="0" smtClean="0"/>
              <a:t>Необходимо описать некоторые физические процессы.</a:t>
            </a:r>
          </a:p>
          <a:p>
            <a:pPr>
              <a:buAutoNum type="arabicParenR"/>
            </a:pPr>
            <a:r>
              <a:rPr lang="ru-RU" sz="2400" dirty="0" smtClean="0"/>
              <a:t>Создать для них формальную моделью</a:t>
            </a:r>
          </a:p>
          <a:p>
            <a:pPr>
              <a:buAutoNum type="arabicParenR"/>
            </a:pPr>
            <a:r>
              <a:rPr lang="ru-RU" sz="2400" dirty="0" smtClean="0"/>
              <a:t>Выявить параметры системы, которые можно исследовать и установить связь между ними.</a:t>
            </a:r>
          </a:p>
          <a:p>
            <a:pPr>
              <a:buAutoNum type="arabicParenR"/>
            </a:pPr>
            <a:r>
              <a:rPr lang="ru-RU" sz="2400" dirty="0"/>
              <a:t> </a:t>
            </a:r>
            <a:r>
              <a:rPr lang="ru-RU" sz="2400" dirty="0" smtClean="0"/>
              <a:t>Разработать компьютерную модель данных физических процессов</a:t>
            </a:r>
          </a:p>
          <a:p>
            <a:pPr>
              <a:buAutoNum type="arabicParenR"/>
            </a:pPr>
            <a:r>
              <a:rPr lang="ru-RU" sz="2400" dirty="0" smtClean="0"/>
              <a:t>Проанализировать функционирование процесса в окружающем мире, используя данную компьютерную модель.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28577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Основная часть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ru-RU" sz="2400" dirty="0"/>
              <a:t>Формализация — это один из этапов моделирования, в результате завершения которого, собственно, и появляется модель процесса или явления. </a:t>
            </a:r>
            <a:endParaRPr lang="ru-RU" sz="1100" dirty="0"/>
          </a:p>
          <a:p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7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По способу построения модели бывают материальные и идеальные. Назначение материальных моделей — специфическое воспроизведение структуры, характера, протекания, сущности изучаемого процесса.</a:t>
            </a:r>
          </a:p>
          <a:p>
            <a:pPr>
              <a:buNone/>
            </a:pPr>
            <a:r>
              <a:rPr lang="ru-RU" dirty="0" smtClean="0"/>
              <a:t>Из материальных моделей можно выделить:</a:t>
            </a:r>
          </a:p>
          <a:p>
            <a:pPr>
              <a:buNone/>
            </a:pPr>
            <a:r>
              <a:rPr lang="ru-RU" dirty="0" smtClean="0"/>
              <a:t>а) физически подобные модели (они сходны с оригиналом по физической природе и геометрической форме, отличаясь от него лишь числовыми значениями параметров — действующая модель электродвигателя, паровой турбины);</a:t>
            </a:r>
          </a:p>
          <a:p>
            <a:pPr>
              <a:buNone/>
            </a:pPr>
            <a:r>
              <a:rPr lang="ru-RU" dirty="0" smtClean="0"/>
              <a:t>б) пространственно-подобные модели (сходство с оригиналом на основе физического подобия — макеты самолетов, судов);</a:t>
            </a:r>
          </a:p>
          <a:p>
            <a:pPr>
              <a:buNone/>
            </a:pPr>
            <a:r>
              <a:rPr lang="ru-RU" dirty="0" smtClean="0"/>
              <a:t>в) математически подобные модели (не имеют с оригиналом ни физического, ни геометрического сходства, но объект и модель описываются одинаковыми уравнениями — аналогия между механическими и электрическими колебаниями).</a:t>
            </a:r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Виды моделей</a:t>
            </a:r>
          </a:p>
          <a:p>
            <a:pPr>
              <a:buNone/>
            </a:pPr>
            <a:r>
              <a:rPr lang="ru-RU" dirty="0" smtClean="0"/>
              <a:t>Можно выделить следующие виды абстрактных(идеальных) моделей</a:t>
            </a:r>
            <a:r>
              <a:rPr lang="en-US" dirty="0" smtClean="0"/>
              <a:t>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1. </a:t>
            </a:r>
            <a:r>
              <a:rPr lang="ru-RU" b="1" i="1" dirty="0" smtClean="0"/>
              <a:t>Вербальные (текстовые) модели</a:t>
            </a:r>
            <a:r>
              <a:rPr lang="ru-RU" dirty="0" smtClean="0"/>
              <a:t>. Эти модели используют последовательности предложений на формализованных диалектах естественного языка для описания той или иной области действительности.</a:t>
            </a:r>
          </a:p>
          <a:p>
            <a:pPr>
              <a:buNone/>
            </a:pPr>
            <a:r>
              <a:rPr lang="ru-RU" dirty="0" smtClean="0"/>
              <a:t>2. </a:t>
            </a:r>
            <a:r>
              <a:rPr lang="ru-RU" b="1" i="1" dirty="0" smtClean="0"/>
              <a:t>Математические модели</a:t>
            </a:r>
            <a:r>
              <a:rPr lang="ru-RU" dirty="0" smtClean="0"/>
              <a:t> — очень широкий класс знаковых моделей (основанных на формальных языках над конечными алфавитами), широко использующих те или иные математические методы.</a:t>
            </a:r>
          </a:p>
          <a:p>
            <a:pPr>
              <a:buNone/>
            </a:pPr>
            <a:r>
              <a:rPr lang="ru-RU" dirty="0" smtClean="0"/>
              <a:t>3. </a:t>
            </a:r>
            <a:r>
              <a:rPr lang="ru-RU" b="1" i="1" dirty="0" smtClean="0"/>
              <a:t>Информационные модели</a:t>
            </a:r>
            <a:r>
              <a:rPr lang="ru-RU" dirty="0" smtClean="0"/>
              <a:t> — класс знаковых моделей, описывающих информационные процессы (возникновение, передачу, преобразование и использование информации) в системах самой разнообразной природы.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401080" cy="635798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300" b="1" dirty="0" smtClean="0"/>
              <a:t>Модель состава системы </a:t>
            </a:r>
            <a:r>
              <a:rPr lang="ru-RU" sz="3300" dirty="0" smtClean="0"/>
              <a:t> дает описание входящих в нее элементов и подсистем, но не рассматривает связей между ними. </a:t>
            </a:r>
          </a:p>
          <a:p>
            <a:pPr>
              <a:buNone/>
            </a:pPr>
            <a:r>
              <a:rPr lang="ru-RU" sz="3300" dirty="0" smtClean="0"/>
              <a:t>Очевидно, что и модель состава компьютера может иметь разные варианты и зависимости от отражаемой в ней точки зрения на</a:t>
            </a:r>
          </a:p>
          <a:p>
            <a:pPr>
              <a:buNone/>
            </a:pPr>
            <a:r>
              <a:rPr lang="ru-RU" sz="3300" dirty="0" smtClean="0"/>
              <a:t>систему. Например</a:t>
            </a:r>
            <a:r>
              <a:rPr lang="en-US" sz="3300" dirty="0" smtClean="0"/>
              <a:t>:</a:t>
            </a:r>
            <a:endParaRPr lang="ru-RU" sz="3300" dirty="0" smtClean="0"/>
          </a:p>
          <a:p>
            <a:pPr>
              <a:buFont typeface="+mj-lt"/>
              <a:buAutoNum type="arabicParenR"/>
            </a:pPr>
            <a:r>
              <a:rPr lang="ru-RU" sz="3300" dirty="0" smtClean="0"/>
              <a:t>Системный блок, монитор, принтер, клавиатура, мышь.</a:t>
            </a:r>
          </a:p>
          <a:p>
            <a:pPr>
              <a:buFont typeface="+mj-lt"/>
              <a:buAutoNum type="arabicParenR"/>
            </a:pPr>
            <a:r>
              <a:rPr lang="ru-RU" sz="3300" dirty="0" smtClean="0"/>
              <a:t>Оперативная память, внешняя память, центральный процессор, устройства ввода, устройства вывода.</a:t>
            </a:r>
          </a:p>
          <a:p>
            <a:pPr>
              <a:buFont typeface="+mj-lt"/>
              <a:buAutoNum type="arabicParenR"/>
            </a:pPr>
            <a:r>
              <a:rPr lang="ru-RU" sz="3300" dirty="0" smtClean="0"/>
              <a:t>Центральный процессор, ОЗУ, ПЗУ, жесткий диск, флоппи-диск, лазерный диск, информационная магистраль, клавиатура, монитор, </a:t>
            </a:r>
            <a:r>
              <a:rPr lang="ru-RU" sz="3300" dirty="0" err="1" smtClean="0"/>
              <a:t>контролерры</a:t>
            </a:r>
            <a:r>
              <a:rPr lang="ru-RU" sz="3300" dirty="0"/>
              <a:t> </a:t>
            </a:r>
            <a:r>
              <a:rPr lang="ru-RU" sz="3300" dirty="0" smtClean="0"/>
              <a:t>внешних устройств и пр.</a:t>
            </a:r>
          </a:p>
          <a:p>
            <a:pPr>
              <a:buFont typeface="+mj-lt"/>
              <a:buAutoNum type="arabicParenR"/>
            </a:pPr>
            <a:endParaRPr lang="ru-RU" sz="1400" dirty="0"/>
          </a:p>
          <a:p>
            <a:pPr>
              <a:buNone/>
            </a:pPr>
            <a:endParaRPr lang="en-US" sz="1100" i="1" dirty="0" smtClean="0"/>
          </a:p>
          <a:p>
            <a:pPr>
              <a:buNone/>
            </a:pPr>
            <a:endParaRPr lang="ru-RU" sz="1400" b="1" dirty="0" smtClean="0"/>
          </a:p>
          <a:p>
            <a:pPr>
              <a:buNone/>
            </a:pPr>
            <a:endParaRPr lang="ru-RU" sz="1400" b="1" dirty="0" smtClean="0"/>
          </a:p>
          <a:p>
            <a:pPr>
              <a:buNone/>
            </a:pPr>
            <a:endParaRPr lang="ru-RU" sz="1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19272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Структурная модель системы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C</a:t>
            </a:r>
            <a:r>
              <a:rPr lang="ru-RU" b="1" dirty="0" smtClean="0"/>
              <a:t>вязи и отношения.</a:t>
            </a:r>
          </a:p>
          <a:p>
            <a:pPr>
              <a:buNone/>
            </a:pPr>
            <a:r>
              <a:rPr lang="ru-RU" dirty="0" smtClean="0"/>
              <a:t>Структурную модель системы еще называют </a:t>
            </a:r>
          </a:p>
          <a:p>
            <a:pPr>
              <a:buNone/>
            </a:pPr>
            <a:r>
              <a:rPr lang="ru-RU" dirty="0" smtClean="0"/>
              <a:t>структурной схемой. На структурной схеме </a:t>
            </a:r>
          </a:p>
          <a:p>
            <a:pPr>
              <a:buNone/>
            </a:pPr>
            <a:r>
              <a:rPr lang="ru-RU" dirty="0" smtClean="0"/>
              <a:t>отображаются состав системы и ее внутренние</a:t>
            </a:r>
          </a:p>
          <a:p>
            <a:pPr>
              <a:buNone/>
            </a:pPr>
            <a:r>
              <a:rPr lang="ru-RU" dirty="0" smtClean="0"/>
              <a:t>связи.</a:t>
            </a:r>
          </a:p>
          <a:p>
            <a:pPr>
              <a:buNone/>
            </a:pPr>
            <a:r>
              <a:rPr lang="ru-RU" dirty="0" smtClean="0"/>
              <a:t>Характер связей в системах, исходит из их деления на </a:t>
            </a:r>
          </a:p>
          <a:p>
            <a:pPr>
              <a:buNone/>
            </a:pPr>
            <a:r>
              <a:rPr lang="ru-RU" dirty="0" smtClean="0"/>
              <a:t>естественные и искусственные. В естественных </a:t>
            </a:r>
          </a:p>
          <a:p>
            <a:pPr>
              <a:buNone/>
            </a:pPr>
            <a:r>
              <a:rPr lang="ru-RU" dirty="0" smtClean="0"/>
              <a:t>системах неживой природы связи </a:t>
            </a:r>
          </a:p>
          <a:p>
            <a:pPr>
              <a:buNone/>
            </a:pPr>
            <a:r>
              <a:rPr lang="ru-RU" dirty="0" smtClean="0"/>
              <a:t>носят только материальный характер, а в системах </a:t>
            </a:r>
          </a:p>
          <a:p>
            <a:pPr>
              <a:buNone/>
            </a:pPr>
            <a:r>
              <a:rPr lang="ru-RU" dirty="0" smtClean="0"/>
              <a:t>живой природы существуют связи материальные и </a:t>
            </a:r>
          </a:p>
          <a:p>
            <a:pPr>
              <a:buNone/>
            </a:pPr>
            <a:r>
              <a:rPr lang="ru-RU" dirty="0" smtClean="0"/>
              <a:t>информативные.</a:t>
            </a:r>
          </a:p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i="1" dirty="0" smtClean="0"/>
              <a:t>Информативные связи – это обмен информацией между </a:t>
            </a:r>
          </a:p>
          <a:p>
            <a:pPr>
              <a:buNone/>
            </a:pPr>
            <a:r>
              <a:rPr lang="ru-RU" i="1" dirty="0" smtClean="0"/>
              <a:t>частями системы поддерживающей ее целостность  и</a:t>
            </a:r>
          </a:p>
          <a:p>
            <a:pPr>
              <a:buNone/>
            </a:pPr>
            <a:r>
              <a:rPr lang="ru-RU" i="1" dirty="0" smtClean="0"/>
              <a:t>функциональность.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Модели систем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Наши представления о реальных системах носят приближенный, модельный характер. Описывая в какой-либо форме реальную систему, мы создаем ее информационную модель. Рассмотрим три разновидности информационных моделей систем:</a:t>
            </a:r>
          </a:p>
          <a:p>
            <a:r>
              <a:rPr lang="ru-RU" sz="3600" dirty="0" smtClean="0"/>
              <a:t> модель «черного ящика»;</a:t>
            </a:r>
          </a:p>
          <a:p>
            <a:r>
              <a:rPr lang="ru-RU" sz="3600" dirty="0" smtClean="0"/>
              <a:t> модель состава;</a:t>
            </a:r>
          </a:p>
          <a:p>
            <a:r>
              <a:rPr lang="ru-RU" sz="3600" dirty="0" smtClean="0"/>
              <a:t> структурная модель.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244</TotalTime>
  <Words>1331</Words>
  <Application>Microsoft Office PowerPoint</Application>
  <PresentationFormat>Экран (4:3)</PresentationFormat>
  <Paragraphs>187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моделирование физических процессов </vt:lpstr>
      <vt:lpstr>Слайд 2</vt:lpstr>
      <vt:lpstr>Слайд 3</vt:lpstr>
      <vt:lpstr>Основная часть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Исследования модели физических процессов. Компьютерная модель  </vt:lpstr>
      <vt:lpstr>Слайд 15</vt:lpstr>
      <vt:lpstr>Слайд 16</vt:lpstr>
      <vt:lpstr>Информационная (компьютерная) модель с использованием алгоритмического языка Pascal ABC </vt:lpstr>
      <vt:lpstr>Исследования полученных результатов физического процесса </vt:lpstr>
      <vt:lpstr>Список используемой литературы: </vt:lpstr>
    </vt:vector>
  </TitlesOfParts>
  <Company>UralSOFT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Fuck</dc:creator>
  <cp:lastModifiedBy>Физикт</cp:lastModifiedBy>
  <cp:revision>26</cp:revision>
  <dcterms:created xsi:type="dcterms:W3CDTF">2013-11-19T10:19:16Z</dcterms:created>
  <dcterms:modified xsi:type="dcterms:W3CDTF">2013-11-20T23:34:51Z</dcterms:modified>
</cp:coreProperties>
</file>