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7" r:id="rId8"/>
    <p:sldId id="268" r:id="rId9"/>
    <p:sldId id="269" r:id="rId10"/>
    <p:sldId id="270" r:id="rId11"/>
    <p:sldId id="264" r:id="rId12"/>
    <p:sldId id="265" r:id="rId13"/>
    <p:sldId id="266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2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&#1048;&#1085;&#1092;&#1086;&#1088;&#1084;&#1072;&#1090;&#1080;&#1082;&#1072;\&#1059;&#1088;&#1086;&#1082;&#1080;\&#1055;&#1088;&#1072;&#1082;&#1090;&#1080;&#1095;&#1077;&#1089;&#1082;&#1080;&#1077;%20&#1088;&#1072;&#1073;&#1086;&#1090;&#1099;%209-1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600" b="1" i="0" strike="noStrike">
                <a:solidFill>
                  <a:srgbClr val="000000"/>
                </a:solidFill>
                <a:latin typeface="Arial Cyr"/>
              </a:rPr>
              <a:t>Биоритмы. Дата рождения 06.03.84</a:t>
            </a:r>
            <a:endParaRPr lang="ru-RU" sz="1200" b="1" i="0" strike="noStrike">
              <a:solidFill>
                <a:srgbClr val="000000"/>
              </a:solidFill>
              <a:latin typeface="Arial Cyr"/>
            </a:endParaRP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200" b="1" i="0" strike="noStrike">
                <a:solidFill>
                  <a:srgbClr val="000000"/>
                </a:solidFill>
                <a:latin typeface="Arial Cyr"/>
              </a:rPr>
              <a:t>Дата отсчета: 25.11.11 </a:t>
            </a:r>
          </a:p>
        </c:rich>
      </c:tx>
      <c:layout>
        <c:manualLayout>
          <c:xMode val="edge"/>
          <c:yMode val="edge"/>
          <c:x val="0.33298862461220347"/>
          <c:y val="2.033898305084743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3774560496380554E-2"/>
          <c:y val="0.12711864406779674"/>
          <c:w val="0.90796277145811788"/>
          <c:h val="0.74915254237288165"/>
        </c:manualLayout>
      </c:layout>
      <c:lineChart>
        <c:grouping val="standard"/>
        <c:ser>
          <c:idx val="0"/>
          <c:order val="0"/>
          <c:tx>
            <c:strRef>
              <c:f>'11 Биоритмы'!$B$8</c:f>
              <c:strCache>
                <c:ptCount val="1"/>
                <c:pt idx="0">
                  <c:v>Физическое</c:v>
                </c:pt>
              </c:strCache>
            </c:strRef>
          </c:tx>
          <c:spPr>
            <a:ln w="381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numRef>
              <c:f>'11 Биоритмы'!$A$9:$A$38</c:f>
              <c:numCache>
                <c:formatCode>dd/mm/yy;@</c:formatCode>
                <c:ptCount val="30"/>
                <c:pt idx="0">
                  <c:v>40841</c:v>
                </c:pt>
                <c:pt idx="1">
                  <c:v>40842</c:v>
                </c:pt>
                <c:pt idx="2">
                  <c:v>40843</c:v>
                </c:pt>
                <c:pt idx="3">
                  <c:v>40844</c:v>
                </c:pt>
                <c:pt idx="4">
                  <c:v>40845</c:v>
                </c:pt>
                <c:pt idx="5">
                  <c:v>40846</c:v>
                </c:pt>
                <c:pt idx="6">
                  <c:v>40847</c:v>
                </c:pt>
                <c:pt idx="7">
                  <c:v>40848</c:v>
                </c:pt>
                <c:pt idx="8">
                  <c:v>40849</c:v>
                </c:pt>
                <c:pt idx="9">
                  <c:v>40850</c:v>
                </c:pt>
                <c:pt idx="10">
                  <c:v>40851</c:v>
                </c:pt>
                <c:pt idx="11">
                  <c:v>40852</c:v>
                </c:pt>
                <c:pt idx="12">
                  <c:v>40853</c:v>
                </c:pt>
                <c:pt idx="13">
                  <c:v>40854</c:v>
                </c:pt>
                <c:pt idx="14">
                  <c:v>40855</c:v>
                </c:pt>
                <c:pt idx="15">
                  <c:v>40856</c:v>
                </c:pt>
                <c:pt idx="16">
                  <c:v>40857</c:v>
                </c:pt>
                <c:pt idx="17">
                  <c:v>40858</c:v>
                </c:pt>
                <c:pt idx="18">
                  <c:v>40859</c:v>
                </c:pt>
                <c:pt idx="19">
                  <c:v>40860</c:v>
                </c:pt>
                <c:pt idx="20">
                  <c:v>40861</c:v>
                </c:pt>
                <c:pt idx="21">
                  <c:v>40862</c:v>
                </c:pt>
                <c:pt idx="22">
                  <c:v>40863</c:v>
                </c:pt>
                <c:pt idx="23">
                  <c:v>40864</c:v>
                </c:pt>
                <c:pt idx="24">
                  <c:v>40865</c:v>
                </c:pt>
                <c:pt idx="25">
                  <c:v>40866</c:v>
                </c:pt>
                <c:pt idx="26">
                  <c:v>40867</c:v>
                </c:pt>
                <c:pt idx="27">
                  <c:v>40868</c:v>
                </c:pt>
                <c:pt idx="28">
                  <c:v>40869</c:v>
                </c:pt>
                <c:pt idx="29">
                  <c:v>40870</c:v>
                </c:pt>
              </c:numCache>
            </c:numRef>
          </c:cat>
          <c:val>
            <c:numRef>
              <c:f>'11 Биоритмы'!$B$9:$B$38</c:f>
              <c:numCache>
                <c:formatCode>0.00</c:formatCode>
                <c:ptCount val="30"/>
                <c:pt idx="0">
                  <c:v>0.88788521840235346</c:v>
                </c:pt>
                <c:pt idx="1">
                  <c:v>0.9790840876822805</c:v>
                </c:pt>
                <c:pt idx="2">
                  <c:v>0.99766876919053316</c:v>
                </c:pt>
                <c:pt idx="3">
                  <c:v>0.9422609221188446</c:v>
                </c:pt>
                <c:pt idx="4">
                  <c:v>0.81696989301057565</c:v>
                </c:pt>
                <c:pt idx="5">
                  <c:v>0.6310879443260019</c:v>
                </c:pt>
                <c:pt idx="6">
                  <c:v>0.39840108984632738</c:v>
                </c:pt>
                <c:pt idx="7">
                  <c:v>0.13616664909627171</c:v>
                </c:pt>
                <c:pt idx="8">
                  <c:v>-0.13616664909606391</c:v>
                </c:pt>
                <c:pt idx="9">
                  <c:v>-0.39840108984634387</c:v>
                </c:pt>
                <c:pt idx="10">
                  <c:v>-0.63108794432601567</c:v>
                </c:pt>
                <c:pt idx="11">
                  <c:v>-0.81696989301032263</c:v>
                </c:pt>
                <c:pt idx="12">
                  <c:v>-0.94226092211885015</c:v>
                </c:pt>
                <c:pt idx="13">
                  <c:v>-0.99766876919053438</c:v>
                </c:pt>
                <c:pt idx="14">
                  <c:v>-0.97908408768232336</c:v>
                </c:pt>
                <c:pt idx="15">
                  <c:v>-0.88788521840245005</c:v>
                </c:pt>
                <c:pt idx="16">
                  <c:v>-0.73083596427818842</c:v>
                </c:pt>
                <c:pt idx="17">
                  <c:v>-0.51958395003545432</c:v>
                </c:pt>
                <c:pt idx="18">
                  <c:v>-0.26979677115720158</c:v>
                </c:pt>
                <c:pt idx="19">
                  <c:v>1.1172269706594149E-13</c:v>
                </c:pt>
                <c:pt idx="20">
                  <c:v>0.26979677115697881</c:v>
                </c:pt>
                <c:pt idx="21">
                  <c:v>0.51958395003525637</c:v>
                </c:pt>
                <c:pt idx="22">
                  <c:v>0.73083596427818576</c:v>
                </c:pt>
                <c:pt idx="23">
                  <c:v>0.88788521840234358</c:v>
                </c:pt>
                <c:pt idx="24">
                  <c:v>0.97908408768232258</c:v>
                </c:pt>
                <c:pt idx="25">
                  <c:v>0.9976687691905497</c:v>
                </c:pt>
                <c:pt idx="26">
                  <c:v>0.94226092211892754</c:v>
                </c:pt>
                <c:pt idx="27">
                  <c:v>0.81696989301045642</c:v>
                </c:pt>
                <c:pt idx="28">
                  <c:v>0.63108794432619553</c:v>
                </c:pt>
                <c:pt idx="29">
                  <c:v>0.39840108984613876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'11 Биоритмы'!$C$8</c:f>
              <c:strCache>
                <c:ptCount val="1"/>
                <c:pt idx="0">
                  <c:v>Эмоциональное</c:v>
                </c:pt>
              </c:strCache>
            </c:strRef>
          </c:tx>
          <c:spPr>
            <a:ln w="38100">
              <a:solidFill>
                <a:srgbClr val="FF660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FF6600"/>
              </a:solidFill>
              <a:ln>
                <a:solidFill>
                  <a:srgbClr val="FF6600"/>
                </a:solidFill>
                <a:prstDash val="solid"/>
              </a:ln>
            </c:spPr>
          </c:marker>
          <c:cat>
            <c:numRef>
              <c:f>'11 Биоритмы'!$A$9:$A$38</c:f>
              <c:numCache>
                <c:formatCode>dd/mm/yy;@</c:formatCode>
                <c:ptCount val="30"/>
                <c:pt idx="0">
                  <c:v>40841</c:v>
                </c:pt>
                <c:pt idx="1">
                  <c:v>40842</c:v>
                </c:pt>
                <c:pt idx="2">
                  <c:v>40843</c:v>
                </c:pt>
                <c:pt idx="3">
                  <c:v>40844</c:v>
                </c:pt>
                <c:pt idx="4">
                  <c:v>40845</c:v>
                </c:pt>
                <c:pt idx="5">
                  <c:v>40846</c:v>
                </c:pt>
                <c:pt idx="6">
                  <c:v>40847</c:v>
                </c:pt>
                <c:pt idx="7">
                  <c:v>40848</c:v>
                </c:pt>
                <c:pt idx="8">
                  <c:v>40849</c:v>
                </c:pt>
                <c:pt idx="9">
                  <c:v>40850</c:v>
                </c:pt>
                <c:pt idx="10">
                  <c:v>40851</c:v>
                </c:pt>
                <c:pt idx="11">
                  <c:v>40852</c:v>
                </c:pt>
                <c:pt idx="12">
                  <c:v>40853</c:v>
                </c:pt>
                <c:pt idx="13">
                  <c:v>40854</c:v>
                </c:pt>
                <c:pt idx="14">
                  <c:v>40855</c:v>
                </c:pt>
                <c:pt idx="15">
                  <c:v>40856</c:v>
                </c:pt>
                <c:pt idx="16">
                  <c:v>40857</c:v>
                </c:pt>
                <c:pt idx="17">
                  <c:v>40858</c:v>
                </c:pt>
                <c:pt idx="18">
                  <c:v>40859</c:v>
                </c:pt>
                <c:pt idx="19">
                  <c:v>40860</c:v>
                </c:pt>
                <c:pt idx="20">
                  <c:v>40861</c:v>
                </c:pt>
                <c:pt idx="21">
                  <c:v>40862</c:v>
                </c:pt>
                <c:pt idx="22">
                  <c:v>40863</c:v>
                </c:pt>
                <c:pt idx="23">
                  <c:v>40864</c:v>
                </c:pt>
                <c:pt idx="24">
                  <c:v>40865</c:v>
                </c:pt>
                <c:pt idx="25">
                  <c:v>40866</c:v>
                </c:pt>
                <c:pt idx="26">
                  <c:v>40867</c:v>
                </c:pt>
                <c:pt idx="27">
                  <c:v>40868</c:v>
                </c:pt>
                <c:pt idx="28">
                  <c:v>40869</c:v>
                </c:pt>
                <c:pt idx="29">
                  <c:v>40870</c:v>
                </c:pt>
              </c:numCache>
            </c:numRef>
          </c:cat>
          <c:val>
            <c:numRef>
              <c:f>'11 Биоритмы'!$C$9:$C$38</c:f>
              <c:numCache>
                <c:formatCode>0.00</c:formatCode>
                <c:ptCount val="30"/>
                <c:pt idx="0">
                  <c:v>0.97492791218183261</c:v>
                </c:pt>
                <c:pt idx="1">
                  <c:v>0.9009688679024398</c:v>
                </c:pt>
                <c:pt idx="2">
                  <c:v>0.78183148246806611</c:v>
                </c:pt>
                <c:pt idx="3">
                  <c:v>0.62348980185878589</c:v>
                </c:pt>
                <c:pt idx="4">
                  <c:v>0.43388373911762651</c:v>
                </c:pt>
                <c:pt idx="5">
                  <c:v>0.22252093395639674</c:v>
                </c:pt>
                <c:pt idx="6">
                  <c:v>9.3108897328275993E-14</c:v>
                </c:pt>
                <c:pt idx="7">
                  <c:v>-0.22252093395643682</c:v>
                </c:pt>
                <c:pt idx="8">
                  <c:v>-0.43388373911745876</c:v>
                </c:pt>
                <c:pt idx="9">
                  <c:v>-0.62348980185881764</c:v>
                </c:pt>
                <c:pt idx="10">
                  <c:v>-0.78183148246794953</c:v>
                </c:pt>
                <c:pt idx="11">
                  <c:v>-0.90096886790235897</c:v>
                </c:pt>
                <c:pt idx="12">
                  <c:v>-0.9749279121818416</c:v>
                </c:pt>
                <c:pt idx="13">
                  <c:v>-1</c:v>
                </c:pt>
                <c:pt idx="14">
                  <c:v>-0.97492791218180963</c:v>
                </c:pt>
                <c:pt idx="15">
                  <c:v>-0.9009688679023955</c:v>
                </c:pt>
                <c:pt idx="16">
                  <c:v>-0.78183148246814393</c:v>
                </c:pt>
                <c:pt idx="17">
                  <c:v>-0.62348980185870551</c:v>
                </c:pt>
                <c:pt idx="18">
                  <c:v>-0.43388373911773848</c:v>
                </c:pt>
                <c:pt idx="19">
                  <c:v>-0.22252093395629638</c:v>
                </c:pt>
                <c:pt idx="20">
                  <c:v>9.7972845114480533E-15</c:v>
                </c:pt>
                <c:pt idx="21">
                  <c:v>0.22252093395609379</c:v>
                </c:pt>
                <c:pt idx="22">
                  <c:v>0.43388373911755146</c:v>
                </c:pt>
                <c:pt idx="23">
                  <c:v>0.6234898018587206</c:v>
                </c:pt>
                <c:pt idx="24">
                  <c:v>0.78183148246801415</c:v>
                </c:pt>
                <c:pt idx="25">
                  <c:v>0.9009688679024036</c:v>
                </c:pt>
                <c:pt idx="26">
                  <c:v>0.97492791218176333</c:v>
                </c:pt>
                <c:pt idx="27">
                  <c:v>1</c:v>
                </c:pt>
                <c:pt idx="28">
                  <c:v>0.97492791218183761</c:v>
                </c:pt>
                <c:pt idx="29">
                  <c:v>0.90096886790244957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'11 Биоритмы'!$D$8</c:f>
              <c:strCache>
                <c:ptCount val="1"/>
                <c:pt idx="0">
                  <c:v>Интеллектуальное</c:v>
                </c:pt>
              </c:strCache>
            </c:strRef>
          </c:tx>
          <c:spPr>
            <a:ln w="38100">
              <a:solidFill>
                <a:srgbClr val="339966"/>
              </a:solidFill>
              <a:prstDash val="solid"/>
            </a:ln>
          </c:spPr>
          <c:marker>
            <c:symbol val="x"/>
            <c:size val="8"/>
            <c:spPr>
              <a:solidFill>
                <a:srgbClr val="008000"/>
              </a:solidFill>
              <a:ln>
                <a:solidFill>
                  <a:srgbClr val="008000"/>
                </a:solidFill>
                <a:prstDash val="solid"/>
              </a:ln>
            </c:spPr>
          </c:marker>
          <c:cat>
            <c:numRef>
              <c:f>'11 Биоритмы'!$A$9:$A$38</c:f>
              <c:numCache>
                <c:formatCode>dd/mm/yy;@</c:formatCode>
                <c:ptCount val="30"/>
                <c:pt idx="0">
                  <c:v>40841</c:v>
                </c:pt>
                <c:pt idx="1">
                  <c:v>40842</c:v>
                </c:pt>
                <c:pt idx="2">
                  <c:v>40843</c:v>
                </c:pt>
                <c:pt idx="3">
                  <c:v>40844</c:v>
                </c:pt>
                <c:pt idx="4">
                  <c:v>40845</c:v>
                </c:pt>
                <c:pt idx="5">
                  <c:v>40846</c:v>
                </c:pt>
                <c:pt idx="6">
                  <c:v>40847</c:v>
                </c:pt>
                <c:pt idx="7">
                  <c:v>40848</c:v>
                </c:pt>
                <c:pt idx="8">
                  <c:v>40849</c:v>
                </c:pt>
                <c:pt idx="9">
                  <c:v>40850</c:v>
                </c:pt>
                <c:pt idx="10">
                  <c:v>40851</c:v>
                </c:pt>
                <c:pt idx="11">
                  <c:v>40852</c:v>
                </c:pt>
                <c:pt idx="12">
                  <c:v>40853</c:v>
                </c:pt>
                <c:pt idx="13">
                  <c:v>40854</c:v>
                </c:pt>
                <c:pt idx="14">
                  <c:v>40855</c:v>
                </c:pt>
                <c:pt idx="15">
                  <c:v>40856</c:v>
                </c:pt>
                <c:pt idx="16">
                  <c:v>40857</c:v>
                </c:pt>
                <c:pt idx="17">
                  <c:v>40858</c:v>
                </c:pt>
                <c:pt idx="18">
                  <c:v>40859</c:v>
                </c:pt>
                <c:pt idx="19">
                  <c:v>40860</c:v>
                </c:pt>
                <c:pt idx="20">
                  <c:v>40861</c:v>
                </c:pt>
                <c:pt idx="21">
                  <c:v>40862</c:v>
                </c:pt>
                <c:pt idx="22">
                  <c:v>40863</c:v>
                </c:pt>
                <c:pt idx="23">
                  <c:v>40864</c:v>
                </c:pt>
                <c:pt idx="24">
                  <c:v>40865</c:v>
                </c:pt>
                <c:pt idx="25">
                  <c:v>40866</c:v>
                </c:pt>
                <c:pt idx="26">
                  <c:v>40867</c:v>
                </c:pt>
                <c:pt idx="27">
                  <c:v>40868</c:v>
                </c:pt>
                <c:pt idx="28">
                  <c:v>40869</c:v>
                </c:pt>
                <c:pt idx="29">
                  <c:v>40870</c:v>
                </c:pt>
              </c:numCache>
            </c:numRef>
          </c:cat>
          <c:val>
            <c:numRef>
              <c:f>'11 Биоритмы'!$D$9:$D$38</c:f>
              <c:numCache>
                <c:formatCode>0.00</c:formatCode>
                <c:ptCount val="30"/>
                <c:pt idx="0">
                  <c:v>-0.54064081745559833</c:v>
                </c:pt>
                <c:pt idx="1">
                  <c:v>-0.37166245566037881</c:v>
                </c:pt>
                <c:pt idx="2">
                  <c:v>-0.18925124436029597</c:v>
                </c:pt>
                <c:pt idx="3">
                  <c:v>-1.6661281729279987E-13</c:v>
                </c:pt>
                <c:pt idx="4">
                  <c:v>0.18925124436019203</c:v>
                </c:pt>
                <c:pt idx="5">
                  <c:v>0.37166245566028061</c:v>
                </c:pt>
                <c:pt idx="6">
                  <c:v>0.54064081745550907</c:v>
                </c:pt>
                <c:pt idx="7">
                  <c:v>0.69007901148216</c:v>
                </c:pt>
                <c:pt idx="8">
                  <c:v>0.8145759520503415</c:v>
                </c:pt>
                <c:pt idx="9">
                  <c:v>0.90963199535449946</c:v>
                </c:pt>
                <c:pt idx="10">
                  <c:v>0.97181156832351767</c:v>
                </c:pt>
                <c:pt idx="11">
                  <c:v>0.99886733918300041</c:v>
                </c:pt>
                <c:pt idx="12">
                  <c:v>0.98982144188093057</c:v>
                </c:pt>
                <c:pt idx="13">
                  <c:v>0.94500081871468289</c:v>
                </c:pt>
                <c:pt idx="14">
                  <c:v>0.86602540378437476</c:v>
                </c:pt>
                <c:pt idx="15">
                  <c:v>0.75574957435421086</c:v>
                </c:pt>
                <c:pt idx="16">
                  <c:v>0.61815898622076992</c:v>
                </c:pt>
                <c:pt idx="17">
                  <c:v>0.45822652172744455</c:v>
                </c:pt>
                <c:pt idx="18">
                  <c:v>0.28173255684151943</c:v>
                </c:pt>
                <c:pt idx="19">
                  <c:v>9.5056043304105234E-2</c:v>
                </c:pt>
                <c:pt idx="20">
                  <c:v>-9.5056043304204779E-2</c:v>
                </c:pt>
                <c:pt idx="21">
                  <c:v>-0.28173255684139709</c:v>
                </c:pt>
                <c:pt idx="22">
                  <c:v>-0.45822652172733086</c:v>
                </c:pt>
                <c:pt idx="23">
                  <c:v>-0.6181589862204917</c:v>
                </c:pt>
                <c:pt idx="24">
                  <c:v>-0.7557495743542767</c:v>
                </c:pt>
                <c:pt idx="25">
                  <c:v>-0.86602540378442461</c:v>
                </c:pt>
                <c:pt idx="26">
                  <c:v>-0.9450008187146407</c:v>
                </c:pt>
                <c:pt idx="27">
                  <c:v>-0.98982144188094456</c:v>
                </c:pt>
                <c:pt idx="28">
                  <c:v>-0.99886733918301729</c:v>
                </c:pt>
                <c:pt idx="29">
                  <c:v>-0.97181156832354754</c:v>
                </c:pt>
              </c:numCache>
            </c:numRef>
          </c:val>
          <c:smooth val="1"/>
        </c:ser>
        <c:marker val="1"/>
        <c:axId val="65838080"/>
        <c:axId val="66479616"/>
      </c:lineChart>
      <c:dateAx>
        <c:axId val="658380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Дата</a:t>
                </a:r>
              </a:p>
            </c:rich>
          </c:tx>
          <c:layout>
            <c:manualLayout>
              <c:xMode val="edge"/>
              <c:yMode val="edge"/>
              <c:x val="0.490175801447777"/>
              <c:y val="0.89491525423728879"/>
            </c:manualLayout>
          </c:layout>
          <c:spPr>
            <a:noFill/>
            <a:ln w="25400">
              <a:noFill/>
            </a:ln>
          </c:spPr>
        </c:title>
        <c:numFmt formatCode="dd/mm/yy;@" sourceLinked="0"/>
        <c:majorTickMark val="cross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6479616"/>
        <c:crosses val="autoZero"/>
        <c:auto val="1"/>
        <c:lblOffset val="100"/>
        <c:baseTimeUnit val="days"/>
        <c:majorUnit val="2"/>
        <c:majorTimeUnit val="days"/>
        <c:minorUnit val="1"/>
        <c:minorTimeUnit val="days"/>
      </c:dateAx>
      <c:valAx>
        <c:axId val="66479616"/>
        <c:scaling>
          <c:orientation val="minMax"/>
          <c:max val="1"/>
          <c:min val="-1"/>
        </c:scaling>
        <c:axPos val="l"/>
        <c:numFmt formatCode="0.00" sourceLinked="1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5838080"/>
        <c:crosses val="autoZero"/>
        <c:crossBetween val="between"/>
        <c:majorUnit val="0.2"/>
        <c:minorUnit val="0.1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6442605997931761"/>
          <c:y val="0.95084745762711975"/>
          <c:w val="0.73319544984488194"/>
          <c:h val="4.0677966101694905E-2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285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47800"/>
            <a:ext cx="9144000" cy="5334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981200"/>
            <a:ext cx="9144000" cy="3048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  <a:latin typeface="Eras Bold ITC" pitchFamily="34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09BDC2E3-7857-44BB-B3A2-F450551ED615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21114E0-CD4A-42D7-B2FC-E67E87A17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BDC2E3-7857-44BB-B3A2-F450551ED615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114E0-CD4A-42D7-B2FC-E67E87A17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BDC2E3-7857-44BB-B3A2-F450551ED615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114E0-CD4A-42D7-B2FC-E67E87A17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BDC2E3-7857-44BB-B3A2-F450551ED615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114E0-CD4A-42D7-B2FC-E67E87A17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BDC2E3-7857-44BB-B3A2-F450551ED615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114E0-CD4A-42D7-B2FC-E67E87A17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685800"/>
            <a:ext cx="39624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81600" y="685800"/>
            <a:ext cx="39624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BDC2E3-7857-44BB-B3A2-F450551ED615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114E0-CD4A-42D7-B2FC-E67E87A17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BDC2E3-7857-44BB-B3A2-F450551ED615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114E0-CD4A-42D7-B2FC-E67E87A17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BDC2E3-7857-44BB-B3A2-F450551ED615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114E0-CD4A-42D7-B2FC-E67E87A17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BDC2E3-7857-44BB-B3A2-F450551ED615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114E0-CD4A-42D7-B2FC-E67E87A17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BDC2E3-7857-44BB-B3A2-F450551ED615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114E0-CD4A-42D7-B2FC-E67E87A17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BDC2E3-7857-44BB-B3A2-F450551ED615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114E0-CD4A-42D7-B2FC-E67E87A17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685800"/>
            <a:ext cx="8077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fld id="{09BDC2E3-7857-44BB-B3A2-F450551ED615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fld id="{D21114E0-CD4A-42D7-B2FC-E67E87A17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ransition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ranklin Gothic Heavy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ranklin Gothic Heavy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ranklin Gothic Heavy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ranklin Gothic Heavy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ranklin Gothic Heavy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ranklin Gothic Heavy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ranklin Gothic Heavy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ranklin Gothic Heavy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festival.1september.ru/articles/564124/" TargetMode="External"/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hyperlink" Target="http://www.itango.com.ua/010_ineteres/health/bio/010-bio.php" TargetMode="External"/><Relationship Id="rId4" Type="http://schemas.openxmlformats.org/officeDocument/2006/relationships/hyperlink" Target="http://pedsovet.su/load/15-1-0-5131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3.xml"/><Relationship Id="rId7" Type="http://schemas.openxmlformats.org/officeDocument/2006/relationships/slide" Target="slide1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10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slide" Target="slide2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13" Type="http://schemas.openxmlformats.org/officeDocument/2006/relationships/image" Target="../media/image24.gif"/><Relationship Id="rId3" Type="http://schemas.openxmlformats.org/officeDocument/2006/relationships/image" Target="../media/image14.gif"/><Relationship Id="rId7" Type="http://schemas.openxmlformats.org/officeDocument/2006/relationships/image" Target="../media/image18.gif"/><Relationship Id="rId12" Type="http://schemas.openxmlformats.org/officeDocument/2006/relationships/image" Target="../media/image23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&#1048;&#1085;&#1092;&#1086;&#1088;&#1084;&#1072;&#1090;&#1080;&#1082;&#1072;%20&#1055;&#1058;&#1048;\&#1048;&#1085;&#1092;&#1086;&#1088;&#1084;&#1072;&#1090;&#1080;&#1082;&#1072;\&#1059;&#1088;&#1086;&#1082;&#1080;\11\76_&#1055;&#1088;&#1080;&#1083;&#1091;&#1082;&#1072;_&#1059;&#1088;&#1086;&#1082;%20%20&#1087;&#1086;%20&#1079;&#1076;&#1086;&#1088;&#1086;&#1074;&#1100;&#1077;&#1089;&#1073;&#1077;&#1088;&#1077;&#1078;&#1077;&#1085;&#1080;&#1102;\&#1060;&#1083;&#1077;&#1081;&#1090;&#1072;.mp3" TargetMode="External"/><Relationship Id="rId6" Type="http://schemas.openxmlformats.org/officeDocument/2006/relationships/image" Target="../media/image17.gif"/><Relationship Id="rId11" Type="http://schemas.openxmlformats.org/officeDocument/2006/relationships/image" Target="../media/image22.gif"/><Relationship Id="rId5" Type="http://schemas.openxmlformats.org/officeDocument/2006/relationships/image" Target="../media/image16.gif"/><Relationship Id="rId10" Type="http://schemas.openxmlformats.org/officeDocument/2006/relationships/image" Target="../media/image21.gif"/><Relationship Id="rId4" Type="http://schemas.openxmlformats.org/officeDocument/2006/relationships/image" Target="../media/image15.gif"/><Relationship Id="rId9" Type="http://schemas.openxmlformats.org/officeDocument/2006/relationships/image" Target="../media/image20.gif"/><Relationship Id="rId1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42984"/>
            <a:ext cx="9144000" cy="533400"/>
          </a:xfrm>
        </p:spPr>
        <p:txBody>
          <a:bodyPr/>
          <a:lstStyle/>
          <a:p>
            <a:pPr algn="r"/>
            <a:r>
              <a:rPr lang="ru-RU" dirty="0" smtClean="0"/>
              <a:t>Моделирование биологических процессов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053010"/>
            <a:ext cx="9144000" cy="180499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0070C0"/>
                </a:solidFill>
              </a:rPr>
              <a:t>Подготовил:</a:t>
            </a:r>
          </a:p>
          <a:p>
            <a:pPr algn="r"/>
            <a:r>
              <a:rPr lang="ru-RU" dirty="0" smtClean="0">
                <a:solidFill>
                  <a:srgbClr val="0070C0"/>
                </a:solidFill>
              </a:rPr>
              <a:t>Учитель </a:t>
            </a:r>
            <a:r>
              <a:rPr lang="en-US" dirty="0" smtClean="0">
                <a:solidFill>
                  <a:srgbClr val="0070C0"/>
                </a:solidFill>
              </a:rPr>
              <a:t>I</a:t>
            </a:r>
            <a:r>
              <a:rPr lang="ru-RU" dirty="0" smtClean="0">
                <a:solidFill>
                  <a:srgbClr val="0070C0"/>
                </a:solidFill>
              </a:rPr>
              <a:t> кв. категории</a:t>
            </a:r>
          </a:p>
          <a:p>
            <a:pPr algn="r"/>
            <a:r>
              <a:rPr lang="ru-RU" dirty="0" smtClean="0">
                <a:solidFill>
                  <a:srgbClr val="0070C0"/>
                </a:solidFill>
              </a:rPr>
              <a:t>МБОУ СОШ №76 п. Гигант</a:t>
            </a:r>
          </a:p>
          <a:p>
            <a:pPr algn="r"/>
            <a:r>
              <a:rPr lang="ru-RU" smtClean="0">
                <a:solidFill>
                  <a:srgbClr val="0070C0"/>
                </a:solidFill>
              </a:rPr>
              <a:t>Мацко </a:t>
            </a:r>
            <a:r>
              <a:rPr lang="ru-RU" dirty="0" smtClean="0">
                <a:solidFill>
                  <a:srgbClr val="0070C0"/>
                </a:solidFill>
              </a:rPr>
              <a:t>Т.И.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214422"/>
            <a:ext cx="7715304" cy="5334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Задание для самостоятельной работы.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2143116"/>
            <a:ext cx="8077200" cy="4410084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Введите в ячейки  построенной компьютерной модели  дату рождения конкретного человека. 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Проследите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пересчет значений и изменения на диаграмме. 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Определите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неблагоприятные дни для конкретного человека.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Исходя из построенной модели, выберите дни благоприятные для участия в различных общественных мероприятиях: эстафете, концерте и др. </a:t>
            </a:r>
          </a:p>
          <a:p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194" name="Picture 2" descr="I:\Информатика\Создание презентаций+\Анимационные картинки для презентаций. Часть 2\Школа\1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710" y="1357298"/>
            <a:ext cx="1019175" cy="933450"/>
          </a:xfrm>
          <a:prstGeom prst="rect">
            <a:avLst/>
          </a:prstGeom>
          <a:noFill/>
        </p:spPr>
      </p:pic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8072462" y="6072206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214422"/>
            <a:ext cx="7715304" cy="5334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Анализ результатов моделирования.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2143116"/>
            <a:ext cx="8077200" cy="441008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 думаете, что будет показывать график, если сложить все три биоритма? </a:t>
            </a: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Приведите примеры профессий, в которых учет биоритмов играет важную роль. 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 можете применить данную модель для планирования своего индивидуального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распорядка дня, недели, месяца?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170" name="Picture 2" descr="I:\Информатика\Создание презентаций+\Анимационные картинки для презентаций. Часть 2\Люди\Художник рисует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786322"/>
            <a:ext cx="1357322" cy="1374950"/>
          </a:xfrm>
          <a:prstGeom prst="rect">
            <a:avLst/>
          </a:prstGeom>
          <a:noFill/>
        </p:spPr>
      </p:pic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8072462" y="6072206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696" y="2000240"/>
            <a:ext cx="7715304" cy="5334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Домашнее задание.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3071810"/>
            <a:ext cx="8077200" cy="348139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Составить отчет по практической работе в тетради.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Построить модель физической, эмоциональной и интеллектуальной совместимости двух друзей.</a:t>
            </a:r>
          </a:p>
          <a:p>
            <a:endParaRPr lang="ru-RU" dirty="0"/>
          </a:p>
        </p:txBody>
      </p:sp>
      <p:pic>
        <p:nvPicPr>
          <p:cNvPr id="5122" name="Picture 2" descr="I:\Информатика\Создание презентаций+\Анимационные картинки для презентаций. Часть 2\Школа\Анимационные картинки для презентаций на тему Школа\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28604"/>
            <a:ext cx="2033598" cy="1906498"/>
          </a:xfrm>
          <a:prstGeom prst="rect">
            <a:avLst/>
          </a:prstGeom>
          <a:noFill/>
        </p:spPr>
      </p:pic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8072462" y="6072206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142984"/>
            <a:ext cx="7500990" cy="5334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Итоги урока: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6146" name="Picture 2" descr="I:\Информатика\Создание презентаций+\Анимационные картинки для презентаций. Часть 2\Школа\1191268972_c41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928934"/>
            <a:ext cx="3400422" cy="338350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714488"/>
            <a:ext cx="7648604" cy="4695836"/>
          </a:xfrm>
        </p:spPr>
        <p:txBody>
          <a:bodyPr/>
          <a:lstStyle/>
          <a:p>
            <a:pPr lvl="0"/>
            <a:r>
              <a:rPr lang="ru-RU" dirty="0" smtClean="0"/>
              <a:t>С какой группой задач по моделированию Вы познакомились?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Какая прикладная среда помогает решать задачи данной группы?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1071538" y="3357562"/>
            <a:ext cx="4857784" cy="469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Какие две области содержит модель биологических процессов?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Приведите примеры биологических процессов.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 помогает знание своих биоритмов человеку?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72462" y="6072206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I:\Информатика\Создание презентаций+\Анимационные картинки для презентаций. Часть 2\Школа\b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428604"/>
            <a:ext cx="1781175" cy="1666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928670"/>
            <a:ext cx="7929618" cy="5334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Использованная литература.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928802"/>
            <a:ext cx="8077200" cy="4624398"/>
          </a:xfrm>
        </p:spPr>
        <p:txBody>
          <a:bodyPr/>
          <a:lstStyle/>
          <a:p>
            <a:pPr lvl="0"/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«Информатика и ИКТ 9-11 Задачник по моделированию» Н.В.Макарова – СПб.: Питер, 2007г. </a:t>
            </a:r>
            <a:endParaRPr lang="ru-RU" sz="2000" dirty="0" smtClean="0"/>
          </a:p>
          <a:p>
            <a:pPr lvl="0"/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Методическое пособие для учителей в трех частях Н.В.Макарова – СПб.: Питер, 2009 г.</a:t>
            </a:r>
            <a:endParaRPr lang="ru-RU" sz="2000" dirty="0" smtClean="0"/>
          </a:p>
          <a:p>
            <a:pPr lvl="0"/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 «Информатика в школе»</a:t>
            </a:r>
            <a:endParaRPr lang="ru-RU" sz="2000" dirty="0" smtClean="0"/>
          </a:p>
          <a:p>
            <a:pPr lvl="0"/>
            <a:r>
              <a:rPr lang="ru-RU" sz="2000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http://festival.1september.ru/articles/564124/</a:t>
            </a:r>
            <a:endParaRPr lang="ru-RU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2000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http://pedsovet.su/load/15-1-0-5131</a:t>
            </a:r>
            <a:endParaRPr lang="ru-RU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2000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http://www.itango.com.ua/010_ineteres/health/bio/010-bio.php</a:t>
            </a:r>
            <a:endParaRPr lang="ru-RU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Диск «</a:t>
            </a:r>
            <a:r>
              <a:rPr lang="ru-RU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Здоровьесберегающие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технологии учебного процесса», Издательство «Учитель» разработка, издание, 2010</a:t>
            </a:r>
          </a:p>
        </p:txBody>
      </p:sp>
      <p:sp>
        <p:nvSpPr>
          <p:cNvPr id="5" name="Управляющая кнопка: домой 4">
            <a:hlinkClick r:id="rId6" action="ppaction://hlinksldjump" highlightClick="1"/>
          </p:cNvPr>
          <p:cNvSpPr/>
          <p:nvPr/>
        </p:nvSpPr>
        <p:spPr>
          <a:xfrm>
            <a:off x="8072462" y="6072206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:\Информатика\Создание презентаций+\Анимационные картинки для презентаций. Часть 2\Школа\дос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9441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715304" cy="533400"/>
          </a:xfrm>
        </p:spPr>
        <p:txBody>
          <a:bodyPr/>
          <a:lstStyle/>
          <a:p>
            <a:r>
              <a:rPr lang="ru-RU" dirty="0" smtClean="0"/>
              <a:t>План урока.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28860" y="928670"/>
            <a:ext cx="6500858" cy="4695836"/>
          </a:xfrm>
          <a:noFill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hlinkClick r:id="rId3" action="ppaction://hlinksldjump"/>
              </a:rPr>
              <a:t>Цель урока.</a:t>
            </a:r>
            <a:endParaRPr lang="ru-RU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hlinkClick r:id="rId3" action="ppaction://hlinksldjump"/>
              </a:rPr>
              <a:t>Устная работа.</a:t>
            </a:r>
            <a:endParaRPr lang="ru-RU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hlinkClick r:id="rId4" action="ppaction://hlinksldjump"/>
              </a:rPr>
              <a:t>Теория биоритмов.</a:t>
            </a:r>
            <a:endParaRPr lang="ru-RU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hlinkClick r:id="rId5" action="ppaction://hlinksldjump"/>
              </a:rPr>
              <a:t>Модели биоритмов.</a:t>
            </a:r>
            <a:endParaRPr lang="ru-RU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hlinkClick r:id="rId6" action="ppaction://hlinksldjump"/>
              </a:rPr>
              <a:t>Физкультминутка.</a:t>
            </a:r>
            <a:endParaRPr lang="ru-RU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hlinkClick r:id="rId7" action="ppaction://hlinksldjump"/>
              </a:rPr>
              <a:t>Задания для самостоятельной работы.</a:t>
            </a:r>
            <a:endParaRPr lang="ru-RU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hlinkClick r:id="rId8" action="ppaction://hlinksldjump"/>
              </a:rPr>
              <a:t>Домашнее задание.</a:t>
            </a:r>
            <a:endParaRPr lang="ru-RU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hlinkClick r:id="rId9" action="ppaction://hlinksldjump"/>
              </a:rPr>
              <a:t>Итоги урока.</a:t>
            </a:r>
            <a:endParaRPr lang="ru-RU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  <a:hlinkClick r:id="rId10" action="ppaction://hlinksldjump"/>
              </a:rPr>
              <a:t>Использованная литература.</a:t>
            </a:r>
            <a:endParaRPr lang="ru-RU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ru-RU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ru-RU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428868"/>
            <a:ext cx="6357982" cy="5334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Ответьте на вопросы: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2928910"/>
            <a:ext cx="8077200" cy="3929090"/>
          </a:xfrm>
        </p:spPr>
        <p:txBody>
          <a:bodyPr/>
          <a:lstStyle/>
          <a:p>
            <a:pPr lvl="0"/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 такое модель?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 такое моделирование?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Какие этапы моделирования вы уже знаете?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Какие виды моделей Вы изучали на уроках химии, физики, географии, биологии?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Какие прикладные среды для моделирования Вы знаете?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запустить программу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Microsoft Excel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Какие группы задач по моделированию, решаются с использованием электронных таблиц?</a:t>
            </a:r>
          </a:p>
          <a:p>
            <a:pPr lvl="0"/>
            <a:endParaRPr lang="ru-RU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sz="2000" dirty="0"/>
          </a:p>
        </p:txBody>
      </p:sp>
      <p:pic>
        <p:nvPicPr>
          <p:cNvPr id="9218" name="Picture 2" descr="I:\Информатика\Создание презентаций+\Анимационные картинки для презентаций. Часть 2\Школа\C41-17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500306"/>
            <a:ext cx="2151833" cy="1252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8072462" y="6072206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1066800" y="1357298"/>
            <a:ext cx="8077200" cy="202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продолжая знакомство с программой электронных таблиц, продемонстрировать её применение в нестандартной ситуации.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285852" y="785794"/>
            <a:ext cx="35719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Цель урока:</a:t>
            </a:r>
            <a:endParaRPr kumimoji="0" lang="ru-RU" sz="3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 descr="I:\Информатика\Создание презентаций+\Анимационные картинки для презентаций. Часть 2\Школа\smile12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357166"/>
            <a:ext cx="1428760" cy="142876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857232"/>
            <a:ext cx="9144000" cy="5334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Биоритмы в нашей жизни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57290" y="2857496"/>
          <a:ext cx="6429420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1066800" y="1357298"/>
            <a:ext cx="8077200" cy="202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342900" fontAlgn="base">
              <a:spcBef>
                <a:spcPct val="20000"/>
              </a:spcBef>
              <a:spcAft>
                <a:spcPct val="0"/>
              </a:spcAft>
            </a:pPr>
            <a:r>
              <a:rPr lang="ru-RU" dirty="0"/>
              <a:t>Существует гипотеза, что жизнь человека подчиняется трем циклическим процессам, называемым биоритмами. Эти циклы описывают три стороны самочувствия человека: физическую, эмоциональную и интеллектуальную. Биоритмы характеризуют подъемы и спады нашего состояния. </a:t>
            </a:r>
            <a:endParaRPr kumimoji="0" lang="ru-RU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72462" y="6072206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071546"/>
            <a:ext cx="8001024" cy="71438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Виды биоритмов и их математические модели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14414" y="2071678"/>
            <a:ext cx="3743348" cy="3929090"/>
          </a:xfrm>
        </p:spPr>
        <p:txBody>
          <a:bodyPr/>
          <a:lstStyle/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Физический биоритм характеризует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его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физическое самочувствие.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Периодичность -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23 дня.</a:t>
            </a: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Эмоциональный биоритм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внутренний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настрой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человека. Периодичность-28 дней.</a:t>
            </a:r>
            <a:endParaRPr lang="ru-RU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Третий биоритм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-интеллектуальное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состояние человека. Цикличность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33 дня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86446" y="2071678"/>
            <a:ext cx="3357554" cy="4410108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Физический цикл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ФИЗ(</a:t>
            </a:r>
            <a:r>
              <a:rPr lang="ru-RU" sz="20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 (2</a:t>
            </a:r>
            <a:r>
              <a:rPr lang="en-US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px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/23)</a:t>
            </a:r>
            <a:endParaRPr lang="ru-RU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Эмоциональный цикл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ЭМО(</a:t>
            </a:r>
            <a:r>
              <a:rPr lang="ru-RU" sz="20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 (2</a:t>
            </a:r>
            <a:r>
              <a:rPr lang="en-US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px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/2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ru-RU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Интеллектуальный цикл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ИНТ(</a:t>
            </a:r>
            <a:r>
              <a:rPr lang="ru-RU" sz="20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 (2</a:t>
            </a:r>
            <a:r>
              <a:rPr lang="en-US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px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</a:t>
            </a:r>
            <a:endParaRPr lang="ru-RU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072462" y="6072206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928670"/>
            <a:ext cx="7858180" cy="5334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Информационная и компьютерная модели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1714480" y="2285992"/>
          <a:ext cx="7016750" cy="3081338"/>
        </p:xfrm>
        <a:graphic>
          <a:graphicData uri="http://schemas.openxmlformats.org/presentationml/2006/ole">
            <p:oleObj spid="_x0000_s1026" name="Лист" r:id="rId3" imgW="6334193" imgH="2714613" progId="Excel.Sheet.12">
              <p:embed/>
            </p:oleObj>
          </a:graphicData>
        </a:graphic>
      </p:graphicFrame>
      <p:pic>
        <p:nvPicPr>
          <p:cNvPr id="1027" name="Picture 3" descr="I:\Информатика\Создание презентаций+\Анимационные картинки для презентаций. Часть 2\Школа\0633381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857232"/>
            <a:ext cx="1143000" cy="904875"/>
          </a:xfrm>
          <a:prstGeom prst="rect">
            <a:avLst/>
          </a:prstGeom>
          <a:noFill/>
        </p:spPr>
      </p:pic>
      <p:sp>
        <p:nvSpPr>
          <p:cNvPr id="6" name="Управляющая кнопка: домой 5">
            <a:hlinkClick r:id="rId5" action="ppaction://hlinksldjump" highlightClick="1"/>
          </p:cNvPr>
          <p:cNvSpPr/>
          <p:nvPr/>
        </p:nvSpPr>
        <p:spPr>
          <a:xfrm>
            <a:off x="8072462" y="6072206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928670"/>
            <a:ext cx="8501058" cy="5334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Гимнастика для шеи.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Содержимое 3" descr="http://s47.radikal.ru/i118/0901/51/0357ea2edd75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3092"/>
            <a:ext cx="8101040" cy="4714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4" name="Picture 2" descr="I:\Информатика\Создание презентаций+\животные\colec11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6476" y="928670"/>
            <a:ext cx="1928826" cy="64294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5" name="Picture 3" descr="I:\Информатика\Создание презентаций+\Глаза\eyes45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1571612"/>
            <a:ext cx="952500" cy="47625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Комплекс упражнений «Танцуйте сидя»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Упражнение 1: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Руки на пояс поставьте вначале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Влево и вправо качайте плечами.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Выполнить по 5 наклонов в каждую сторону.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Упражнение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2: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 дотянитесь мизинцем до пятки,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Если достали – все в полном порядке.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Выполнить по три раза.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 напоследок должны вы мяукнуть,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Крякнуть, проквакать, залаять и хрюкнуть!</a:t>
            </a:r>
          </a:p>
          <a:p>
            <a:endParaRPr lang="ru-RU" dirty="0"/>
          </a:p>
        </p:txBody>
      </p:sp>
      <p:pic>
        <p:nvPicPr>
          <p:cNvPr id="2051" name="Picture 3" descr="I:\Информатика\Создание презентаций+\компьютеры\komp5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1643050"/>
            <a:ext cx="1143000" cy="857250"/>
          </a:xfrm>
          <a:prstGeom prst="rect">
            <a:avLst/>
          </a:prstGeom>
          <a:noFill/>
        </p:spPr>
      </p:pic>
      <p:pic>
        <p:nvPicPr>
          <p:cNvPr id="2052" name="Picture 4" descr="I:\Информатика\Создание презентаций+\компьютеры\komp5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3929066"/>
            <a:ext cx="1333500" cy="857250"/>
          </a:xfrm>
          <a:prstGeom prst="rect">
            <a:avLst/>
          </a:prstGeom>
          <a:noFill/>
        </p:spPr>
      </p:pic>
      <p:pic>
        <p:nvPicPr>
          <p:cNvPr id="2054" name="Picture 6" descr="I:\Информатика\Создание презентаций+\животные\colec119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4572008"/>
            <a:ext cx="1104900" cy="971550"/>
          </a:xfrm>
          <a:prstGeom prst="rect">
            <a:avLst/>
          </a:prstGeom>
          <a:noFill/>
        </p:spPr>
      </p:pic>
      <p:sp>
        <p:nvSpPr>
          <p:cNvPr id="9" name="Управляющая кнопка: домой 8">
            <a:hlinkClick r:id="rId5" action="ppaction://hlinksldjump" highlightClick="1"/>
          </p:cNvPr>
          <p:cNvSpPr/>
          <p:nvPr/>
        </p:nvSpPr>
        <p:spPr>
          <a:xfrm>
            <a:off x="8072462" y="6072206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214422"/>
            <a:ext cx="7858180" cy="533400"/>
          </a:xfrm>
        </p:spPr>
        <p:txBody>
          <a:bodyPr/>
          <a:lstStyle/>
          <a:p>
            <a:pPr lvl="0"/>
            <a:r>
              <a:rPr lang="ru-RU" dirty="0" smtClean="0">
                <a:solidFill>
                  <a:srgbClr val="0070C0"/>
                </a:solidFill>
              </a:rPr>
              <a:t>Попробуй повтори!</a:t>
            </a:r>
            <a:r>
              <a:rPr lang="ru-RU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098" name="Picture 2" descr="I:\Информатика\Создание презентаций+\Глаза\eyes72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428860" y="5000636"/>
            <a:ext cx="952500" cy="476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00" name="Picture 4" descr="I:\Информатика\Создание презентаций+\Глаза\eyes7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4857760"/>
            <a:ext cx="1285884" cy="6429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01" name="Picture 5" descr="I:\Информатика\Создание презентаций+\Глаза\eyes70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5" y="4286256"/>
            <a:ext cx="1303261" cy="6429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10" name="Picture 14" descr="I:\Информатика\Создание презентаций+\Глаза\eyes51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2000240"/>
            <a:ext cx="476250" cy="476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11" name="Picture 15" descr="I:\Информатика\Создание презентаций+\Глаза\eyes52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72396" y="2571744"/>
            <a:ext cx="476250" cy="476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12" name="Picture 16" descr="I:\Информатика\Создание презентаций+\Глаза\eyes53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86182" y="3071810"/>
            <a:ext cx="1285884" cy="6429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13" name="Picture 17" descr="I:\Информатика\Создание презентаций+\Глаза\eyes54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00298" y="2357430"/>
            <a:ext cx="1285884" cy="6429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14" name="Picture 18" descr="I:\Информатика\Создание презентаций+\Глаза\eyes55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072065" y="3643314"/>
            <a:ext cx="1303261" cy="6429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15" name="Picture 19" descr="I:\Информатика\Создание презентаций+\Глаза\eyes56.gif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285852" y="1785926"/>
            <a:ext cx="1190633" cy="5715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16" name="Picture 20" descr="I:\Информатика\Создание презентаций+\Глаза\eyes57.gif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143372" y="5572140"/>
            <a:ext cx="952500" cy="476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17" name="Picture 21" descr="I:\Информатика\Создание презентаций+\Анимационные картинки для презентаций. Часть 2\Оценки\22.gif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86050" y="5929330"/>
            <a:ext cx="4800600" cy="533400"/>
          </a:xfrm>
          <a:prstGeom prst="rect">
            <a:avLst/>
          </a:prstGeom>
          <a:noFill/>
        </p:spPr>
      </p:pic>
      <p:pic>
        <p:nvPicPr>
          <p:cNvPr id="14" name="Флейт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4"/>
          <a:stretch>
            <a:fillRect/>
          </a:stretch>
        </p:blipFill>
        <p:spPr>
          <a:xfrm>
            <a:off x="7929586" y="114298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2" presetClass="entr" presetSubtype="6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0"/>
                            </p:stCondLst>
                            <p:childTnLst>
                              <p:par>
                                <p:cTn id="20" presetID="2" presetClass="entr" presetSubtype="9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15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6000"/>
                            </p:stCondLst>
                            <p:childTnLst>
                              <p:par>
                                <p:cTn id="35" presetID="20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500"/>
                            </p:stCondLst>
                            <p:childTnLst>
                              <p:par>
                                <p:cTn id="3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2500"/>
                            </p:stCondLst>
                            <p:childTnLst>
                              <p:par>
                                <p:cTn id="43" presetID="31" presetClass="entr" presetSubtype="0" fill="hold" nodeType="afterEffect">
                                  <p:stCondLst>
                                    <p:cond delay="4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000"/>
                            </p:stCondLst>
                            <p:childTnLst>
                              <p:par>
                                <p:cTn id="5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8000"/>
                            </p:stCondLst>
                            <p:childTnLst>
                              <p:par>
                                <p:cTn id="5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7" dur="29790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68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Franklin Gothic Heavy"/>
        <a:ea typeface=""/>
        <a:cs typeface=""/>
      </a:majorFont>
      <a:minorFont>
        <a:latin typeface="Eras Demi IT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technology_of_gears</Template>
  <TotalTime>213</TotalTime>
  <Words>475</Words>
  <Application>Microsoft Office PowerPoint</Application>
  <PresentationFormat>Экран (4:3)</PresentationFormat>
  <Paragraphs>77</Paragraphs>
  <Slides>14</Slides>
  <Notes>0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Default Design</vt:lpstr>
      <vt:lpstr>Лист</vt:lpstr>
      <vt:lpstr>Моделирование биологических процессов</vt:lpstr>
      <vt:lpstr>План урока.</vt:lpstr>
      <vt:lpstr>Ответьте на вопросы:</vt:lpstr>
      <vt:lpstr>Биоритмы в нашей жизни</vt:lpstr>
      <vt:lpstr>Виды биоритмов и их математические модели</vt:lpstr>
      <vt:lpstr>Информационная и компьютерная модели</vt:lpstr>
      <vt:lpstr>Гимнастика для шеи.</vt:lpstr>
      <vt:lpstr>Слайд 8</vt:lpstr>
      <vt:lpstr>Попробуй повтори! </vt:lpstr>
      <vt:lpstr>Задание для самостоятельной работы.</vt:lpstr>
      <vt:lpstr>Анализ результатов моделирования.</vt:lpstr>
      <vt:lpstr>Домашнее задание.</vt:lpstr>
      <vt:lpstr>Итоги урока:</vt:lpstr>
      <vt:lpstr>Использованная литература.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Татьянка</dc:creator>
  <cp:lastModifiedBy>Татьянка</cp:lastModifiedBy>
  <cp:revision>25</cp:revision>
  <dcterms:created xsi:type="dcterms:W3CDTF">2012-10-02T01:17:29Z</dcterms:created>
  <dcterms:modified xsi:type="dcterms:W3CDTF">2015-03-20T19:54:41Z</dcterms:modified>
</cp:coreProperties>
</file>