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18"/>
  </p:notesMasterIdLst>
  <p:sldIdLst>
    <p:sldId id="279" r:id="rId3"/>
    <p:sldId id="277" r:id="rId4"/>
    <p:sldId id="278" r:id="rId5"/>
    <p:sldId id="261" r:id="rId6"/>
    <p:sldId id="258" r:id="rId7"/>
    <p:sldId id="260" r:id="rId8"/>
    <p:sldId id="284" r:id="rId9"/>
    <p:sldId id="259" r:id="rId10"/>
    <p:sldId id="285" r:id="rId11"/>
    <p:sldId id="286" r:id="rId12"/>
    <p:sldId id="287" r:id="rId13"/>
    <p:sldId id="288" r:id="rId14"/>
    <p:sldId id="262" r:id="rId15"/>
    <p:sldId id="283" r:id="rId16"/>
    <p:sldId id="28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38" autoAdjust="0"/>
  </p:normalViewPr>
  <p:slideViewPr>
    <p:cSldViewPr>
      <p:cViewPr>
        <p:scale>
          <a:sx n="77" d="100"/>
          <a:sy n="77" d="100"/>
        </p:scale>
        <p:origin x="-3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35CB-636C-484A-A3CA-3A3119AB9B4F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56434-E653-465F-AC71-421AB23B56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0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данном чертеже попробуем</a:t>
            </a:r>
            <a:r>
              <a:rPr lang="ru-RU" baseline="0" dirty="0" smtClean="0"/>
              <a:t> подвинуть грани вырезов к краям. У нас почти получается обычный параллелепипед. Считаем его площадь и вычитаем площади образовавшихся пустот – и получаем площадь поверхности фигуры.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3BAC4-840E-47DD-B0C9-2847B932FD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Тут тоже интересный прием. Считаем площади двух параллелепипедов и вычитаем 2 площади, которыми</a:t>
            </a:r>
            <a:r>
              <a:rPr lang="ru-RU" baseline="0" dirty="0" smtClean="0"/>
              <a:t> они соприкасаются.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3BAC4-840E-47DD-B0C9-2847B932FD7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Давайте</a:t>
            </a:r>
            <a:r>
              <a:rPr lang="ru-RU" baseline="0" dirty="0" smtClean="0"/>
              <a:t> представим, что перед нами некая деталь, и ее необходимо обшить материалом. Для этого необходимо узнать площадь поверхности фигуры. Конечно, можно разбить многогранник на прямоугольники, но это долго и можно сделать вычислительную ошибку. Как поступаем мы: находим площади большого и маленького параллелепипедов и вычитаем из них площади четырех «окошек».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3BAC4-840E-47DD-B0C9-2847B932FD7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3BAC4-840E-47DD-B0C9-2847B932FD7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Здесь тоже все просто. Грань углубления</a:t>
            </a:r>
            <a:r>
              <a:rPr lang="ru-RU" baseline="0" dirty="0" smtClean="0"/>
              <a:t> выдвигаем вперед для образования параллелепипеда. К его площади прибавляем площади двух боковых граней отверстия (розовым) и отнимаем площади верхней и нижней граней (голубым).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3BAC4-840E-47DD-B0C9-2847B932FD7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AF2B4-33E6-4140-82F6-C7E642B041E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4D0B2-3430-4EA0-A190-B89544615D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ge.ru:8080/or/ege/Main" TargetMode="External"/><Relationship Id="rId2" Type="http://schemas.openxmlformats.org/officeDocument/2006/relationships/hyperlink" Target="http://reshuege.ru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alleng.ru/edu/math1.htm" TargetMode="External"/><Relationship Id="rId4" Type="http://schemas.openxmlformats.org/officeDocument/2006/relationships/hyperlink" Target="http://alexlarin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3568" y="188640"/>
            <a:ext cx="7904162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Гимназия № 399</a:t>
            </a:r>
            <a:b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</a:br>
            <a:endParaRPr 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 algn="ctr"/>
            <a:r>
              <a:rPr lang="ru-RU" sz="3600" b="1" dirty="0" smtClean="0">
                <a:latin typeface="Times New Roman"/>
                <a:ea typeface="Times New Roman"/>
              </a:rPr>
              <a:t>«</a:t>
            </a:r>
            <a:r>
              <a:rPr lang="ru-RU" sz="3600" b="1" dirty="0">
                <a:latin typeface="Times New Roman"/>
                <a:ea typeface="Times New Roman"/>
              </a:rPr>
              <a:t>Тема «Движения» в задачах ЕГЭ» </a:t>
            </a:r>
            <a:endParaRPr lang="ru-RU" sz="4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выполнили учащиеся 10 класса</a:t>
            </a:r>
          </a:p>
          <a:p>
            <a:pPr lvl="1" algn="r"/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</a:rPr>
              <a:t>Друковский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 Максим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и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</a:rPr>
              <a:t>Прокопив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 Андрей</a:t>
            </a:r>
          </a:p>
          <a:p>
            <a:pPr algn="r"/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Руководитель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Морозова Наталья Михайловна,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					            учитель математики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</a:rPr>
              <a:t>Санкт-Петербург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</a:rPr>
              <a:t>2012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</a:rPr>
              <a:t>год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000372"/>
            <a:ext cx="2913576" cy="345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071678"/>
            <a:ext cx="4500594" cy="296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8000" y="3096001"/>
            <a:ext cx="1459716" cy="93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4000" y="2952000"/>
            <a:ext cx="1683925" cy="113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0034" y="357166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Задача:</a:t>
            </a:r>
          </a:p>
          <a:p>
            <a:r>
              <a:rPr lang="ru-RU" dirty="0" smtClean="0"/>
              <a:t>Найдите площадь поверхности многогранника, изображенного на рисунке (все двугранные углы прямые). 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714356"/>
            <a:ext cx="39290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Площадь поверхности заданного многогранника равна сумме площадей параллелограммов со сторонами 1, 5, 7 и 1, 1, 2 минус 4 площади прямоугольника со сторонами 1, 2: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5929330"/>
            <a:ext cx="11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96.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14000" y="2952000"/>
            <a:ext cx="1683925" cy="113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321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19288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21454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357422" y="49291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5429264"/>
            <a:ext cx="6833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2(5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1 + 7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1 + 7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5) + 2(1 </a:t>
            </a:r>
            <a:r>
              <a:rPr lang="en-US" dirty="0" smtClean="0">
                <a:latin typeface="Times New Roman"/>
                <a:cs typeface="Times New Roman"/>
              </a:rPr>
              <a:t>· 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1 + 2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1 + 2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1) – 4(2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1) = 96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0.36388 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4857784" cy="362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000" y="3852000"/>
            <a:ext cx="3615391" cy="114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000" y="3114000"/>
            <a:ext cx="3121200" cy="89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3096000"/>
            <a:ext cx="650250" cy="187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285728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Задача:</a:t>
            </a:r>
          </a:p>
          <a:p>
            <a:r>
              <a:rPr lang="ru-RU" dirty="0" smtClean="0"/>
              <a:t>Найдите площадь поверхности многогранника, изображенного на рисунке (все двугранные углы прямые).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1643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2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43438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32861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785794"/>
            <a:ext cx="371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площадь поверхности фигуры равна сумме поверхностей трех параллелепипедов, ее составляющих.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5715016"/>
            <a:ext cx="855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(2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6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6)  + (2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1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6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1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6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2) + (6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2) = 156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6215082"/>
            <a:ext cx="12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156.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1 0.13968 L -3.33333E-6 2.53469E-6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27 -0.00024 L -2.77778E-6 4.19056E-6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10476 L -4.44444E-6 -3.93154E-6 " pathEditMode="relative" rAng="0" ptsTypes="AA">
                                      <p:cBhvr>
                                        <p:cTn id="25" dur="2000" spd="-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3208" y="1769109"/>
            <a:ext cx="3765982" cy="376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34712" y="2042286"/>
            <a:ext cx="2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9224" y="1399344"/>
            <a:ext cx="2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48894" y="4328302"/>
            <a:ext cx="2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5357826"/>
            <a:ext cx="2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77654" y="5114120"/>
            <a:ext cx="29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0800" y="2862000"/>
            <a:ext cx="1288827" cy="237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00034" y="357166"/>
            <a:ext cx="6643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Задача: </a:t>
            </a:r>
          </a:p>
          <a:p>
            <a:r>
              <a:rPr lang="ru-RU" dirty="0" smtClean="0"/>
              <a:t>Найдите площадь поверхности многогранника, изображенного на рисунке (все двугранные углы прямые). 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0000" y="1800000"/>
            <a:ext cx="4000668" cy="368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143504" y="1785926"/>
            <a:ext cx="35004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Площадь поверхности заданного многогранника равна сумме площадей поверхности прямоугольного параллелепипеда с ребрами 6, 4, 4 и двух прямоугольников со сторонами 1 и 4, уменьшенной на площадь двух прямоугольников со сторонами 1 и 2: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6215082"/>
            <a:ext cx="1265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132.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5857892"/>
            <a:ext cx="601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 </a:t>
            </a:r>
            <a:r>
              <a:rPr lang="en-US" dirty="0" smtClean="0">
                <a:latin typeface="Times New Roman"/>
                <a:cs typeface="Times New Roman"/>
              </a:rPr>
              <a:t>· </a:t>
            </a:r>
            <a:r>
              <a:rPr lang="en-US" dirty="0" smtClean="0"/>
              <a:t>6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6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 + 2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1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4 – 2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1</a:t>
            </a:r>
            <a:r>
              <a:rPr lang="en-US" dirty="0" smtClean="0">
                <a:latin typeface="Times New Roman"/>
                <a:cs typeface="Times New Roman"/>
              </a:rPr>
              <a:t> · </a:t>
            </a:r>
            <a:r>
              <a:rPr lang="en-US" dirty="0" smtClean="0"/>
              <a:t>2 = 132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03229 0.046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5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олилиния 36"/>
          <p:cNvSpPr/>
          <p:nvPr/>
        </p:nvSpPr>
        <p:spPr>
          <a:xfrm>
            <a:off x="1071538" y="5072074"/>
            <a:ext cx="486271" cy="1395385"/>
          </a:xfrm>
          <a:custGeom>
            <a:avLst/>
            <a:gdLst>
              <a:gd name="connsiteX0" fmla="*/ 21142 w 486271"/>
              <a:gd name="connsiteY0" fmla="*/ 459842 h 1395385"/>
              <a:gd name="connsiteX1" fmla="*/ 480985 w 486271"/>
              <a:gd name="connsiteY1" fmla="*/ 0 h 1395385"/>
              <a:gd name="connsiteX2" fmla="*/ 486271 w 486271"/>
              <a:gd name="connsiteY2" fmla="*/ 930256 h 1395385"/>
              <a:gd name="connsiteX3" fmla="*/ 0 w 486271"/>
              <a:gd name="connsiteY3" fmla="*/ 1395385 h 1395385"/>
              <a:gd name="connsiteX4" fmla="*/ 21142 w 486271"/>
              <a:gd name="connsiteY4" fmla="*/ 459842 h 139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271" h="1395385">
                <a:moveTo>
                  <a:pt x="21142" y="459842"/>
                </a:moveTo>
                <a:lnTo>
                  <a:pt x="480985" y="0"/>
                </a:lnTo>
                <a:lnTo>
                  <a:pt x="486271" y="930256"/>
                </a:lnTo>
                <a:lnTo>
                  <a:pt x="0" y="1395385"/>
                </a:lnTo>
                <a:lnTo>
                  <a:pt x="21142" y="459842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643042" y="5072074"/>
            <a:ext cx="924971" cy="930257"/>
          </a:xfrm>
          <a:custGeom>
            <a:avLst/>
            <a:gdLst>
              <a:gd name="connsiteX0" fmla="*/ 0 w 924971"/>
              <a:gd name="connsiteY0" fmla="*/ 5286 h 930257"/>
              <a:gd name="connsiteX1" fmla="*/ 919686 w 924971"/>
              <a:gd name="connsiteY1" fmla="*/ 0 h 930257"/>
              <a:gd name="connsiteX2" fmla="*/ 924971 w 924971"/>
              <a:gd name="connsiteY2" fmla="*/ 930257 h 930257"/>
              <a:gd name="connsiteX3" fmla="*/ 5286 w 924971"/>
              <a:gd name="connsiteY3" fmla="*/ 930257 h 930257"/>
              <a:gd name="connsiteX4" fmla="*/ 0 w 924971"/>
              <a:gd name="connsiteY4" fmla="*/ 5286 h 93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971" h="930257">
                <a:moveTo>
                  <a:pt x="0" y="5286"/>
                </a:moveTo>
                <a:lnTo>
                  <a:pt x="919686" y="0"/>
                </a:lnTo>
                <a:cubicBezTo>
                  <a:pt x="921448" y="310086"/>
                  <a:pt x="923209" y="620171"/>
                  <a:pt x="924971" y="930257"/>
                </a:cubicBezTo>
                <a:lnTo>
                  <a:pt x="5286" y="930257"/>
                </a:lnTo>
                <a:lnTo>
                  <a:pt x="0" y="5286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357686" y="6000768"/>
            <a:ext cx="1384814" cy="470414"/>
          </a:xfrm>
          <a:custGeom>
            <a:avLst/>
            <a:gdLst>
              <a:gd name="connsiteX0" fmla="*/ 470414 w 1384814"/>
              <a:gd name="connsiteY0" fmla="*/ 0 h 470414"/>
              <a:gd name="connsiteX1" fmla="*/ 1384814 w 1384814"/>
              <a:gd name="connsiteY1" fmla="*/ 5285 h 470414"/>
              <a:gd name="connsiteX2" fmla="*/ 919686 w 1384814"/>
              <a:gd name="connsiteY2" fmla="*/ 470414 h 470414"/>
              <a:gd name="connsiteX3" fmla="*/ 0 w 1384814"/>
              <a:gd name="connsiteY3" fmla="*/ 465128 h 470414"/>
              <a:gd name="connsiteX4" fmla="*/ 470414 w 1384814"/>
              <a:gd name="connsiteY4" fmla="*/ 0 h 47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814" h="470414">
                <a:moveTo>
                  <a:pt x="470414" y="0"/>
                </a:moveTo>
                <a:lnTo>
                  <a:pt x="1384814" y="5285"/>
                </a:lnTo>
                <a:lnTo>
                  <a:pt x="919686" y="470414"/>
                </a:lnTo>
                <a:lnTo>
                  <a:pt x="0" y="465128"/>
                </a:lnTo>
                <a:lnTo>
                  <a:pt x="470414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077053" y="3173506"/>
            <a:ext cx="922676" cy="926813"/>
          </a:xfrm>
          <a:custGeom>
            <a:avLst/>
            <a:gdLst>
              <a:gd name="connsiteX0" fmla="*/ 0 w 922676"/>
              <a:gd name="connsiteY0" fmla="*/ 0 h 926813"/>
              <a:gd name="connsiteX1" fmla="*/ 922676 w 922676"/>
              <a:gd name="connsiteY1" fmla="*/ 0 h 926813"/>
              <a:gd name="connsiteX2" fmla="*/ 918538 w 922676"/>
              <a:gd name="connsiteY2" fmla="*/ 926813 h 926813"/>
              <a:gd name="connsiteX3" fmla="*/ 0 w 922676"/>
              <a:gd name="connsiteY3" fmla="*/ 918537 h 926813"/>
              <a:gd name="connsiteX4" fmla="*/ 0 w 922676"/>
              <a:gd name="connsiteY4" fmla="*/ 0 h 92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676" h="926813">
                <a:moveTo>
                  <a:pt x="0" y="0"/>
                </a:moveTo>
                <a:lnTo>
                  <a:pt x="922676" y="0"/>
                </a:lnTo>
                <a:cubicBezTo>
                  <a:pt x="921297" y="308938"/>
                  <a:pt x="919917" y="617875"/>
                  <a:pt x="918538" y="926813"/>
                </a:cubicBezTo>
                <a:lnTo>
                  <a:pt x="0" y="9185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2077053" y="2714237"/>
            <a:ext cx="1386082" cy="463406"/>
          </a:xfrm>
          <a:custGeom>
            <a:avLst/>
            <a:gdLst>
              <a:gd name="connsiteX0" fmla="*/ 0 w 1386082"/>
              <a:gd name="connsiteY0" fmla="*/ 459269 h 463406"/>
              <a:gd name="connsiteX1" fmla="*/ 467544 w 1386082"/>
              <a:gd name="connsiteY1" fmla="*/ 0 h 463406"/>
              <a:gd name="connsiteX2" fmla="*/ 1386082 w 1386082"/>
              <a:gd name="connsiteY2" fmla="*/ 0 h 463406"/>
              <a:gd name="connsiteX3" fmla="*/ 918538 w 1386082"/>
              <a:gd name="connsiteY3" fmla="*/ 463406 h 463406"/>
              <a:gd name="connsiteX4" fmla="*/ 0 w 1386082"/>
              <a:gd name="connsiteY4" fmla="*/ 459269 h 46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6082" h="463406">
                <a:moveTo>
                  <a:pt x="0" y="459269"/>
                </a:moveTo>
                <a:lnTo>
                  <a:pt x="467544" y="0"/>
                </a:lnTo>
                <a:lnTo>
                  <a:pt x="1386082" y="0"/>
                </a:lnTo>
                <a:lnTo>
                  <a:pt x="918538" y="463406"/>
                </a:lnTo>
                <a:lnTo>
                  <a:pt x="0" y="459269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988259" y="2717597"/>
            <a:ext cx="471831" cy="1386230"/>
          </a:xfrm>
          <a:custGeom>
            <a:avLst/>
            <a:gdLst>
              <a:gd name="connsiteX0" fmla="*/ 0 w 471831"/>
              <a:gd name="connsiteY0" fmla="*/ 460857 h 1386230"/>
              <a:gd name="connsiteX1" fmla="*/ 471831 w 471831"/>
              <a:gd name="connsiteY1" fmla="*/ 0 h 1386230"/>
              <a:gd name="connsiteX2" fmla="*/ 471831 w 471831"/>
              <a:gd name="connsiteY2" fmla="*/ 921715 h 1386230"/>
              <a:gd name="connsiteX3" fmla="*/ 3658 w 471831"/>
              <a:gd name="connsiteY3" fmla="*/ 1386230 h 1386230"/>
              <a:gd name="connsiteX4" fmla="*/ 0 w 471831"/>
              <a:gd name="connsiteY4" fmla="*/ 460857 h 138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831" h="1386230">
                <a:moveTo>
                  <a:pt x="0" y="460857"/>
                </a:moveTo>
                <a:lnTo>
                  <a:pt x="471831" y="0"/>
                </a:lnTo>
                <a:lnTo>
                  <a:pt x="471831" y="921715"/>
                </a:lnTo>
                <a:lnTo>
                  <a:pt x="3658" y="1386230"/>
                </a:lnTo>
                <a:cubicBezTo>
                  <a:pt x="2439" y="1077772"/>
                  <a:pt x="1219" y="769315"/>
                  <a:pt x="0" y="460857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3613168" cy="361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00" y="2592000"/>
            <a:ext cx="1720800" cy="17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2000" y="2571744"/>
            <a:ext cx="1743949" cy="17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4000" y="1656000"/>
            <a:ext cx="1720800" cy="17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000" y="2124000"/>
            <a:ext cx="1720800" cy="17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000" y="3060000"/>
            <a:ext cx="1720800" cy="17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81200"/>
            <a:ext cx="1720800" cy="17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4000" y="3510000"/>
            <a:ext cx="1720800" cy="17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643050"/>
            <a:ext cx="1743949" cy="17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000" y="3060000"/>
            <a:ext cx="1707814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571744"/>
            <a:ext cx="1743949" cy="17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500438"/>
            <a:ext cx="1743949" cy="17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2000" y="2124000"/>
            <a:ext cx="1743949" cy="176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2571744"/>
            <a:ext cx="1714512" cy="172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642910" y="357166"/>
            <a:ext cx="532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Площадь поверхности многогранника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42910" y="928670"/>
            <a:ext cx="76438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Найдите площадь поверхности пространственного креста, изображенного на рисунке и составленного из единичных кубов. </a:t>
            </a:r>
            <a:endParaRPr lang="ru-RU" sz="19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786314" y="1857364"/>
            <a:ext cx="400052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900" dirty="0" smtClean="0"/>
              <a:t>Площадь поверхности креста равна площади поверхности 6-ти кубов, у которых отсутствует одна из шести сторон. Получаем, что площадь поверхности: </a:t>
            </a:r>
            <a:endParaRPr lang="ru-RU" sz="19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29190" y="4429132"/>
            <a:ext cx="1182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Ответ: 30.</a:t>
            </a:r>
            <a:endParaRPr lang="ru-RU" b="1" dirty="0"/>
          </a:p>
        </p:txBody>
      </p:sp>
      <p:sp>
        <p:nvSpPr>
          <p:cNvPr id="29" name="Полилиния 28"/>
          <p:cNvSpPr/>
          <p:nvPr/>
        </p:nvSpPr>
        <p:spPr>
          <a:xfrm>
            <a:off x="5357818" y="5072074"/>
            <a:ext cx="486271" cy="1395385"/>
          </a:xfrm>
          <a:custGeom>
            <a:avLst/>
            <a:gdLst>
              <a:gd name="connsiteX0" fmla="*/ 21142 w 486271"/>
              <a:gd name="connsiteY0" fmla="*/ 459842 h 1395385"/>
              <a:gd name="connsiteX1" fmla="*/ 480985 w 486271"/>
              <a:gd name="connsiteY1" fmla="*/ 0 h 1395385"/>
              <a:gd name="connsiteX2" fmla="*/ 486271 w 486271"/>
              <a:gd name="connsiteY2" fmla="*/ 930256 h 1395385"/>
              <a:gd name="connsiteX3" fmla="*/ 0 w 486271"/>
              <a:gd name="connsiteY3" fmla="*/ 1395385 h 1395385"/>
              <a:gd name="connsiteX4" fmla="*/ 21142 w 486271"/>
              <a:gd name="connsiteY4" fmla="*/ 459842 h 139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271" h="1395385">
                <a:moveTo>
                  <a:pt x="21142" y="459842"/>
                </a:moveTo>
                <a:lnTo>
                  <a:pt x="480985" y="0"/>
                </a:lnTo>
                <a:lnTo>
                  <a:pt x="486271" y="930256"/>
                </a:lnTo>
                <a:lnTo>
                  <a:pt x="0" y="1395385"/>
                </a:lnTo>
                <a:lnTo>
                  <a:pt x="21142" y="459842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357554" y="5072074"/>
            <a:ext cx="1384814" cy="470414"/>
          </a:xfrm>
          <a:custGeom>
            <a:avLst/>
            <a:gdLst>
              <a:gd name="connsiteX0" fmla="*/ 470414 w 1384814"/>
              <a:gd name="connsiteY0" fmla="*/ 0 h 470414"/>
              <a:gd name="connsiteX1" fmla="*/ 1384814 w 1384814"/>
              <a:gd name="connsiteY1" fmla="*/ 5285 h 470414"/>
              <a:gd name="connsiteX2" fmla="*/ 919686 w 1384814"/>
              <a:gd name="connsiteY2" fmla="*/ 470414 h 470414"/>
              <a:gd name="connsiteX3" fmla="*/ 0 w 1384814"/>
              <a:gd name="connsiteY3" fmla="*/ 465128 h 470414"/>
              <a:gd name="connsiteX4" fmla="*/ 470414 w 1384814"/>
              <a:gd name="connsiteY4" fmla="*/ 0 h 47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814" h="470414">
                <a:moveTo>
                  <a:pt x="470414" y="0"/>
                </a:moveTo>
                <a:lnTo>
                  <a:pt x="1384814" y="5285"/>
                </a:lnTo>
                <a:lnTo>
                  <a:pt x="919686" y="470414"/>
                </a:lnTo>
                <a:lnTo>
                  <a:pt x="0" y="465128"/>
                </a:lnTo>
                <a:lnTo>
                  <a:pt x="470414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285984" y="5572140"/>
            <a:ext cx="924971" cy="930257"/>
          </a:xfrm>
          <a:custGeom>
            <a:avLst/>
            <a:gdLst>
              <a:gd name="connsiteX0" fmla="*/ 0 w 924971"/>
              <a:gd name="connsiteY0" fmla="*/ 5286 h 930257"/>
              <a:gd name="connsiteX1" fmla="*/ 919686 w 924971"/>
              <a:gd name="connsiteY1" fmla="*/ 0 h 930257"/>
              <a:gd name="connsiteX2" fmla="*/ 924971 w 924971"/>
              <a:gd name="connsiteY2" fmla="*/ 930257 h 930257"/>
              <a:gd name="connsiteX3" fmla="*/ 5286 w 924971"/>
              <a:gd name="connsiteY3" fmla="*/ 930257 h 930257"/>
              <a:gd name="connsiteX4" fmla="*/ 0 w 924971"/>
              <a:gd name="connsiteY4" fmla="*/ 5286 h 93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971" h="930257">
                <a:moveTo>
                  <a:pt x="0" y="5286"/>
                </a:moveTo>
                <a:lnTo>
                  <a:pt x="919686" y="0"/>
                </a:lnTo>
                <a:cubicBezTo>
                  <a:pt x="921448" y="310086"/>
                  <a:pt x="923209" y="620171"/>
                  <a:pt x="924971" y="930257"/>
                </a:cubicBezTo>
                <a:lnTo>
                  <a:pt x="5286" y="930257"/>
                </a:lnTo>
                <a:lnTo>
                  <a:pt x="0" y="5286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857752" y="385762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S=6</a:t>
            </a:r>
            <a:r>
              <a:rPr lang="en-US" dirty="0" smtClean="0"/>
              <a:t>•</a:t>
            </a:r>
            <a:r>
              <a:rPr lang="en-US" b="1" dirty="0" smtClean="0"/>
              <a:t>5=30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8526E-6 L 0.25642 0.341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17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8205E-6 L 0.24844 0.4783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239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3687E-6 L -0.04688 0.2736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3116E-6 L -0.10503 0.3435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56142E-6 L 0.13802 0.2081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53366E-6 L -0.03107 0.4101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00"/>
                            </p:stCondLst>
                            <p:childTnLst>
                              <p:par>
                                <p:cTn id="9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2" grpId="0" animBg="1"/>
      <p:bldP spid="22" grpId="0" animBg="1"/>
      <p:bldP spid="29" grpId="0" animBg="1"/>
      <p:bldP spid="38" grpId="0" animBg="1"/>
      <p:bldP spid="3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2928938" y="1071563"/>
            <a:ext cx="3343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latin typeface="Constantia" pitchFamily="18" charset="0"/>
              </a:rPr>
              <a:t>Заключение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357188" y="1785938"/>
            <a:ext cx="8429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  <a:cs typeface="Times New Roman" pitchFamily="18" charset="0"/>
              </a:rPr>
              <a:t>Использование движения, п</a:t>
            </a:r>
            <a:r>
              <a:rPr lang="ru-RU" sz="2400">
                <a:latin typeface="Constantia" pitchFamily="18" charset="0"/>
              </a:rPr>
              <a:t>рименение  параллельного переноса плоскостей при решении</a:t>
            </a:r>
            <a:r>
              <a:rPr lang="ru-RU" sz="2400">
                <a:latin typeface="Constantia" pitchFamily="18" charset="0"/>
                <a:cs typeface="Times New Roman" pitchFamily="18" charset="0"/>
              </a:rPr>
              <a:t> задач на нахождение площади поверхности многогранников</a:t>
            </a:r>
            <a:r>
              <a:rPr lang="ru-RU" sz="2400">
                <a:latin typeface="Constantia" pitchFamily="18" charset="0"/>
              </a:rPr>
              <a:t> упрощает ход решения, уменьшает объем вычислений, способствует </a:t>
            </a:r>
            <a:r>
              <a:rPr lang="ru-RU" sz="2400">
                <a:latin typeface="Constantia" pitchFamily="18" charset="0"/>
                <a:cs typeface="Times New Roman" pitchFamily="18" charset="0"/>
              </a:rPr>
              <a:t>развитию  пространственных представлений  и</a:t>
            </a:r>
            <a:r>
              <a:rPr lang="ru-RU" sz="2400">
                <a:latin typeface="Constantia" pitchFamily="18" charset="0"/>
              </a:rPr>
              <a:t> успешному выполнению этих заданий.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3643313"/>
            <a:ext cx="30718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 descr="http://img0.liveinternet.ru/images/attach/c/3/74/902/74902312_x_eafc1f6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857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928670"/>
            <a:ext cx="743190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Библиография: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u="sng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«Решу ЕГЭ РФ» (http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://reshuege.ru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http://www.mathege.ru:8080/or/ege/Main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http://alexlarin.net/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http://www.alleng.ru/edu/math1.htm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 rot="394913">
            <a:off x="7410693" y="721507"/>
            <a:ext cx="1428760" cy="100013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 rot="20929318">
            <a:off x="7666021" y="4921957"/>
            <a:ext cx="764143" cy="1040687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 rot="482237">
            <a:off x="711910" y="905542"/>
            <a:ext cx="764143" cy="1040687"/>
          </a:xfrm>
          <a:prstGeom prst="ca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274838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Показать  использование движения,  а именно параллельный перенос плоскостей при решении задач  В9 в ЕГЭ. </a:t>
            </a:r>
          </a:p>
          <a:p>
            <a:r>
              <a:rPr lang="ru-RU" sz="2400" b="1" dirty="0" smtClean="0"/>
              <a:t>	Визуально представить решение задач данного типа, выполняя чертежи в программе «Живая математика».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1142984"/>
            <a:ext cx="3106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Цель работы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643446"/>
            <a:ext cx="1855307" cy="191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dirty="0">
                <a:cs typeface="Times New Roman" pitchFamily="18" charset="0"/>
              </a:rPr>
              <a:t>Найдите площадь поверхности многогранника, изображенного на </a:t>
            </a:r>
            <a:r>
              <a:rPr lang="ru-RU" sz="2400" b="1" dirty="0" smtClean="0">
                <a:cs typeface="Times New Roman" pitchFamily="18" charset="0"/>
              </a:rPr>
              <a:t>рисунке, все </a:t>
            </a:r>
            <a:r>
              <a:rPr lang="ru-RU" sz="2400" b="1" dirty="0">
                <a:cs typeface="Times New Roman" pitchFamily="18" charset="0"/>
              </a:rPr>
              <a:t>двугранные углы которого прямые.</a:t>
            </a:r>
            <a:r>
              <a:rPr lang="ru-RU" sz="2400" b="1" dirty="0"/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4714884"/>
            <a:ext cx="8686800" cy="1743075"/>
            <a:chOff x="144" y="2250"/>
            <a:chExt cx="5472" cy="1098"/>
          </a:xfrm>
        </p:grpSpPr>
        <p:sp>
          <p:nvSpPr>
            <p:cNvPr id="18437" name="Text Box 3"/>
            <p:cNvSpPr txBox="1">
              <a:spLocks noChangeArrowheads="1"/>
            </p:cNvSpPr>
            <p:nvPr/>
          </p:nvSpPr>
          <p:spPr bwMode="auto">
            <a:xfrm>
              <a:off x="324" y="3060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Ответ. 22.</a:t>
              </a:r>
            </a:p>
          </p:txBody>
        </p:sp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144" y="2250"/>
              <a:ext cx="547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/>
                <a:t>Решение. </a:t>
              </a:r>
              <a:r>
                <a:rPr lang="ru-RU" sz="2000" dirty="0">
                  <a:cs typeface="Times New Roman" pitchFamily="18" charset="0"/>
                </a:rPr>
                <a:t>Поверхность многогранника состоит из двух квадратов площад</a:t>
              </a:r>
              <a:r>
                <a:rPr lang="ru-RU" sz="2000" dirty="0"/>
                <a:t>и</a:t>
              </a:r>
              <a:r>
                <a:rPr lang="ru-RU" sz="2000" dirty="0">
                  <a:cs typeface="Times New Roman" pitchFamily="18" charset="0"/>
                </a:rPr>
                <a:t> 4, четырех прямоугольников площад</a:t>
              </a:r>
              <a:r>
                <a:rPr lang="ru-RU" sz="2000" dirty="0"/>
                <a:t>и</a:t>
              </a:r>
              <a:r>
                <a:rPr lang="ru-RU" sz="2000" dirty="0">
                  <a:cs typeface="Times New Roman" pitchFamily="18" charset="0"/>
                </a:rPr>
                <a:t> 2 и двух невыпуклых шестиугольников площад</a:t>
              </a:r>
              <a:r>
                <a:rPr lang="ru-RU" sz="2000" dirty="0"/>
                <a:t>и</a:t>
              </a:r>
              <a:r>
                <a:rPr lang="ru-RU" sz="2000" dirty="0">
                  <a:cs typeface="Times New Roman" pitchFamily="18" charset="0"/>
                </a:rPr>
                <a:t> 3. Следовательно, площадь поверхности многогранника равна 22. </a:t>
              </a:r>
            </a:p>
          </p:txBody>
        </p:sp>
      </p:grp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500174"/>
            <a:ext cx="2571768" cy="301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2571736" y="2143116"/>
            <a:ext cx="1071570" cy="20717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071670" y="2714620"/>
            <a:ext cx="1000132" cy="207170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714348" y="1785926"/>
            <a:ext cx="3114259" cy="4369860"/>
            <a:chOff x="714348" y="1785926"/>
            <a:chExt cx="3114259" cy="43698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57224" y="2000240"/>
              <a:ext cx="2971383" cy="4000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TextBox 29"/>
            <p:cNvSpPr txBox="1"/>
            <p:nvPr/>
          </p:nvSpPr>
          <p:spPr>
            <a:xfrm>
              <a:off x="1071538" y="207167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7356" y="178592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8794" y="578645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ru-RU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71736" y="307181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ru-RU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4348" y="407194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ru-RU" b="1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980000"/>
            <a:ext cx="92869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" name="Группа 40"/>
          <p:cNvGrpSpPr/>
          <p:nvPr/>
        </p:nvGrpSpPr>
        <p:grpSpPr>
          <a:xfrm>
            <a:off x="714348" y="1857364"/>
            <a:ext cx="3143272" cy="4298422"/>
            <a:chOff x="5286380" y="1142984"/>
            <a:chExt cx="3143272" cy="429842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9256" y="1285860"/>
              <a:ext cx="3000396" cy="4039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TextBox 35"/>
            <p:cNvSpPr txBox="1"/>
            <p:nvPr/>
          </p:nvSpPr>
          <p:spPr>
            <a:xfrm>
              <a:off x="5572132" y="142873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00826" y="11429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3768" y="250030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ru-RU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29388" y="507207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ru-RU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86380" y="328612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ru-RU" b="1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71472" y="1000108"/>
            <a:ext cx="75009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/>
              <a:t>Найдите площадь поверхности многогранника, изображенного на рисунке (все двугранные углы прямые).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500042"/>
            <a:ext cx="532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Площадь поверхности многогранника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357686" y="1928802"/>
            <a:ext cx="4286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900" dirty="0" smtClean="0"/>
              <a:t>площадь поверхности заданного многогранника равна разности площади поверхности прямоугольного параллелепипеда с ребрами 2, 3, 1 и двух площадей прямоугольников со сторонами 2, 1: </a:t>
            </a:r>
            <a:endParaRPr lang="ru-RU" sz="19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429124" y="4857760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 18.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14810" y="4286256"/>
            <a:ext cx="51435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2</a:t>
            </a:r>
            <a:r>
              <a:rPr lang="en-US" sz="1700" dirty="0" smtClean="0"/>
              <a:t>•</a:t>
            </a:r>
            <a:r>
              <a:rPr lang="ru-RU" sz="1700" b="1" dirty="0" smtClean="0"/>
              <a:t>2</a:t>
            </a:r>
            <a:r>
              <a:rPr lang="en-US" sz="1700" dirty="0" smtClean="0"/>
              <a:t>•</a:t>
            </a:r>
            <a:r>
              <a:rPr lang="ru-RU" sz="1700" b="1" dirty="0" smtClean="0"/>
              <a:t>3 + 2</a:t>
            </a:r>
            <a:r>
              <a:rPr lang="en-US" sz="1700" dirty="0" smtClean="0"/>
              <a:t>•</a:t>
            </a:r>
            <a:r>
              <a:rPr lang="ru-RU" sz="1700" b="1" dirty="0" smtClean="0"/>
              <a:t>2</a:t>
            </a:r>
            <a:r>
              <a:rPr lang="en-US" sz="1700" dirty="0" smtClean="0"/>
              <a:t>•</a:t>
            </a:r>
            <a:r>
              <a:rPr lang="ru-RU" sz="1700" b="1" dirty="0" smtClean="0"/>
              <a:t>1 + 2</a:t>
            </a:r>
            <a:r>
              <a:rPr lang="en-US" sz="1700" dirty="0" smtClean="0"/>
              <a:t>•</a:t>
            </a:r>
            <a:r>
              <a:rPr lang="ru-RU" sz="1700" b="1" dirty="0" smtClean="0"/>
              <a:t>3</a:t>
            </a:r>
            <a:r>
              <a:rPr lang="en-US" sz="1700" dirty="0" smtClean="0"/>
              <a:t>•</a:t>
            </a:r>
            <a:r>
              <a:rPr lang="ru-RU" sz="1700" b="1" dirty="0" smtClean="0"/>
              <a:t>1 - 2</a:t>
            </a:r>
            <a:r>
              <a:rPr lang="en-US" sz="1700" dirty="0" smtClean="0"/>
              <a:t>•</a:t>
            </a:r>
            <a:r>
              <a:rPr lang="ru-RU" sz="1700" b="1" dirty="0" smtClean="0"/>
              <a:t>2</a:t>
            </a:r>
            <a:r>
              <a:rPr lang="en-US" sz="1700" dirty="0" smtClean="0"/>
              <a:t>•</a:t>
            </a:r>
            <a:r>
              <a:rPr lang="ru-RU" sz="1700" b="1" dirty="0" smtClean="0"/>
              <a:t>1=12 + 6=18</a:t>
            </a:r>
            <a:endParaRPr lang="ru-RU" sz="17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000" y="4104000"/>
            <a:ext cx="1914540" cy="89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7965E-6 L 0.11233 0.0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8437E-6 L 0.00486 -0.3020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лилиния 24"/>
          <p:cNvSpPr/>
          <p:nvPr/>
        </p:nvSpPr>
        <p:spPr>
          <a:xfrm>
            <a:off x="3598223" y="2766951"/>
            <a:ext cx="332509" cy="878774"/>
          </a:xfrm>
          <a:custGeom>
            <a:avLst/>
            <a:gdLst>
              <a:gd name="connsiteX0" fmla="*/ 0 w 332509"/>
              <a:gd name="connsiteY0" fmla="*/ 308758 h 878774"/>
              <a:gd name="connsiteX1" fmla="*/ 332509 w 332509"/>
              <a:gd name="connsiteY1" fmla="*/ 0 h 878774"/>
              <a:gd name="connsiteX2" fmla="*/ 332509 w 332509"/>
              <a:gd name="connsiteY2" fmla="*/ 581891 h 878774"/>
              <a:gd name="connsiteX3" fmla="*/ 332509 w 332509"/>
              <a:gd name="connsiteY3" fmla="*/ 581891 h 878774"/>
              <a:gd name="connsiteX4" fmla="*/ 11876 w 332509"/>
              <a:gd name="connsiteY4" fmla="*/ 878774 h 878774"/>
              <a:gd name="connsiteX5" fmla="*/ 0 w 332509"/>
              <a:gd name="connsiteY5" fmla="*/ 308758 h 8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509" h="878774">
                <a:moveTo>
                  <a:pt x="0" y="308758"/>
                </a:moveTo>
                <a:lnTo>
                  <a:pt x="332509" y="0"/>
                </a:lnTo>
                <a:lnTo>
                  <a:pt x="332509" y="581891"/>
                </a:lnTo>
                <a:lnTo>
                  <a:pt x="332509" y="581891"/>
                </a:lnTo>
                <a:lnTo>
                  <a:pt x="11876" y="878774"/>
                </a:lnTo>
                <a:lnTo>
                  <a:pt x="0" y="308758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94000" y="2786058"/>
            <a:ext cx="332509" cy="878774"/>
          </a:xfrm>
          <a:custGeom>
            <a:avLst/>
            <a:gdLst>
              <a:gd name="connsiteX0" fmla="*/ 0 w 332509"/>
              <a:gd name="connsiteY0" fmla="*/ 308758 h 878774"/>
              <a:gd name="connsiteX1" fmla="*/ 332509 w 332509"/>
              <a:gd name="connsiteY1" fmla="*/ 0 h 878774"/>
              <a:gd name="connsiteX2" fmla="*/ 332509 w 332509"/>
              <a:gd name="connsiteY2" fmla="*/ 581891 h 878774"/>
              <a:gd name="connsiteX3" fmla="*/ 332509 w 332509"/>
              <a:gd name="connsiteY3" fmla="*/ 581891 h 878774"/>
              <a:gd name="connsiteX4" fmla="*/ 11876 w 332509"/>
              <a:gd name="connsiteY4" fmla="*/ 878774 h 878774"/>
              <a:gd name="connsiteX5" fmla="*/ 0 w 332509"/>
              <a:gd name="connsiteY5" fmla="*/ 308758 h 8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509" h="878774">
                <a:moveTo>
                  <a:pt x="0" y="308758"/>
                </a:moveTo>
                <a:lnTo>
                  <a:pt x="332509" y="0"/>
                </a:lnTo>
                <a:lnTo>
                  <a:pt x="332509" y="581891"/>
                </a:lnTo>
                <a:lnTo>
                  <a:pt x="332509" y="581891"/>
                </a:lnTo>
                <a:lnTo>
                  <a:pt x="11876" y="878774"/>
                </a:lnTo>
                <a:lnTo>
                  <a:pt x="0" y="308758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500034" y="2071678"/>
            <a:ext cx="4302213" cy="3155414"/>
            <a:chOff x="714349" y="857232"/>
            <a:chExt cx="4302213" cy="3155414"/>
          </a:xfrm>
        </p:grpSpPr>
        <p:pic>
          <p:nvPicPr>
            <p:cNvPr id="2" name="Рисунок 1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49" y="857232"/>
              <a:ext cx="4143404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857224" y="16430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85786" y="20002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4876" y="17144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6248" y="30718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3108" y="36433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48" y="3302446"/>
            <a:ext cx="3571901" cy="54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248" y="2643182"/>
            <a:ext cx="3251179" cy="83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Группа 17"/>
          <p:cNvGrpSpPr/>
          <p:nvPr/>
        </p:nvGrpSpPr>
        <p:grpSpPr>
          <a:xfrm>
            <a:off x="285720" y="2071678"/>
            <a:ext cx="4516528" cy="3155414"/>
            <a:chOff x="3428992" y="3357562"/>
            <a:chExt cx="4516528" cy="315541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3357562"/>
              <a:ext cx="4143404" cy="2942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7643834" y="42148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15206" y="56435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2066" y="61436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43306" y="39290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28992" y="45005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14348" y="1142984"/>
            <a:ext cx="76438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/>
              <a:t>Найдите площадь поверхности многогранника, изображенного на рисунке (все двугранные углы прямые). </a:t>
            </a:r>
            <a:endParaRPr lang="ru-RU" sz="19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878" y="571480"/>
            <a:ext cx="532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Площадь поверхности многогранника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72034" y="1857364"/>
            <a:ext cx="3786214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900" dirty="0" smtClean="0"/>
              <a:t>Площадь поверхности заданного многогранника равна разности площади поверхности прямоугольного параллелепипеда с ребрами 3, 3, 5 и двух площадей квадратов со стороной 1:</a:t>
            </a:r>
            <a:endParaRPr lang="ru-RU" sz="19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5572140"/>
            <a:ext cx="1166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Ответ: 76.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43438" y="4857760"/>
            <a:ext cx="417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r>
              <a:rPr lang="en-US" dirty="0" smtClean="0"/>
              <a:t>•</a:t>
            </a:r>
            <a:r>
              <a:rPr lang="ru-RU" b="1" dirty="0" smtClean="0"/>
              <a:t>3</a:t>
            </a:r>
            <a:r>
              <a:rPr lang="en-US" dirty="0" smtClean="0"/>
              <a:t>•</a:t>
            </a:r>
            <a:r>
              <a:rPr lang="ru-RU" b="1" dirty="0" smtClean="0"/>
              <a:t>3 + 2</a:t>
            </a:r>
            <a:r>
              <a:rPr lang="en-US" dirty="0" smtClean="0"/>
              <a:t>•</a:t>
            </a:r>
            <a:r>
              <a:rPr lang="ru-RU" b="1" dirty="0" smtClean="0"/>
              <a:t>3</a:t>
            </a:r>
            <a:r>
              <a:rPr lang="en-US" dirty="0" smtClean="0"/>
              <a:t>•</a:t>
            </a:r>
            <a:r>
              <a:rPr lang="ru-RU" b="1" dirty="0" smtClean="0"/>
              <a:t>5 + 2</a:t>
            </a:r>
            <a:r>
              <a:rPr lang="en-US" dirty="0" smtClean="0"/>
              <a:t>•</a:t>
            </a:r>
            <a:r>
              <a:rPr lang="ru-RU" b="1" dirty="0" smtClean="0"/>
              <a:t>3</a:t>
            </a:r>
            <a:r>
              <a:rPr lang="en-US" dirty="0" smtClean="0"/>
              <a:t>•</a:t>
            </a:r>
            <a:r>
              <a:rPr lang="ru-RU" b="1" dirty="0" smtClean="0"/>
              <a:t>5 - 2</a:t>
            </a:r>
            <a:r>
              <a:rPr lang="en-US" dirty="0" smtClean="0"/>
              <a:t>•</a:t>
            </a:r>
            <a:r>
              <a:rPr lang="ru-RU" b="1" dirty="0" smtClean="0"/>
              <a:t>1</a:t>
            </a:r>
            <a:r>
              <a:rPr lang="en-US" dirty="0" smtClean="0"/>
              <a:t>•</a:t>
            </a:r>
            <a:r>
              <a:rPr lang="ru-RU" b="1" dirty="0" smtClean="0"/>
              <a:t>1=76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61E-6 L -0.03611 0.052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746E-6 L 0.00156 -0.085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олилиния 32"/>
          <p:cNvSpPr/>
          <p:nvPr/>
        </p:nvSpPr>
        <p:spPr>
          <a:xfrm>
            <a:off x="2052000" y="5572140"/>
            <a:ext cx="783458" cy="273133"/>
          </a:xfrm>
          <a:custGeom>
            <a:avLst/>
            <a:gdLst>
              <a:gd name="connsiteX0" fmla="*/ 261257 w 807522"/>
              <a:gd name="connsiteY0" fmla="*/ 11876 h 273133"/>
              <a:gd name="connsiteX1" fmla="*/ 807522 w 807522"/>
              <a:gd name="connsiteY1" fmla="*/ 0 h 273133"/>
              <a:gd name="connsiteX2" fmla="*/ 807522 w 807522"/>
              <a:gd name="connsiteY2" fmla="*/ 0 h 273133"/>
              <a:gd name="connsiteX3" fmla="*/ 546265 w 807522"/>
              <a:gd name="connsiteY3" fmla="*/ 273133 h 273133"/>
              <a:gd name="connsiteX4" fmla="*/ 546265 w 807522"/>
              <a:gd name="connsiteY4" fmla="*/ 273133 h 273133"/>
              <a:gd name="connsiteX5" fmla="*/ 0 w 807522"/>
              <a:gd name="connsiteY5" fmla="*/ 273133 h 273133"/>
              <a:gd name="connsiteX6" fmla="*/ 0 w 807522"/>
              <a:gd name="connsiteY6" fmla="*/ 273133 h 273133"/>
              <a:gd name="connsiteX7" fmla="*/ 261257 w 807522"/>
              <a:gd name="connsiteY7" fmla="*/ 11876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522" h="273133">
                <a:moveTo>
                  <a:pt x="261257" y="11876"/>
                </a:moveTo>
                <a:lnTo>
                  <a:pt x="807522" y="0"/>
                </a:lnTo>
                <a:lnTo>
                  <a:pt x="807522" y="0"/>
                </a:lnTo>
                <a:lnTo>
                  <a:pt x="546265" y="273133"/>
                </a:lnTo>
                <a:lnTo>
                  <a:pt x="546265" y="273133"/>
                </a:lnTo>
                <a:lnTo>
                  <a:pt x="0" y="273133"/>
                </a:lnTo>
                <a:lnTo>
                  <a:pt x="0" y="273133"/>
                </a:lnTo>
                <a:lnTo>
                  <a:pt x="261257" y="11876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016000" y="2880000"/>
            <a:ext cx="799447" cy="273133"/>
          </a:xfrm>
          <a:custGeom>
            <a:avLst/>
            <a:gdLst>
              <a:gd name="connsiteX0" fmla="*/ 261257 w 807522"/>
              <a:gd name="connsiteY0" fmla="*/ 11876 h 273133"/>
              <a:gd name="connsiteX1" fmla="*/ 807522 w 807522"/>
              <a:gd name="connsiteY1" fmla="*/ 0 h 273133"/>
              <a:gd name="connsiteX2" fmla="*/ 807522 w 807522"/>
              <a:gd name="connsiteY2" fmla="*/ 0 h 273133"/>
              <a:gd name="connsiteX3" fmla="*/ 546265 w 807522"/>
              <a:gd name="connsiteY3" fmla="*/ 273133 h 273133"/>
              <a:gd name="connsiteX4" fmla="*/ 546265 w 807522"/>
              <a:gd name="connsiteY4" fmla="*/ 273133 h 273133"/>
              <a:gd name="connsiteX5" fmla="*/ 0 w 807522"/>
              <a:gd name="connsiteY5" fmla="*/ 273133 h 273133"/>
              <a:gd name="connsiteX6" fmla="*/ 0 w 807522"/>
              <a:gd name="connsiteY6" fmla="*/ 273133 h 273133"/>
              <a:gd name="connsiteX7" fmla="*/ 261257 w 807522"/>
              <a:gd name="connsiteY7" fmla="*/ 11876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522" h="273133">
                <a:moveTo>
                  <a:pt x="261257" y="11876"/>
                </a:moveTo>
                <a:lnTo>
                  <a:pt x="807522" y="0"/>
                </a:lnTo>
                <a:lnTo>
                  <a:pt x="807522" y="0"/>
                </a:lnTo>
                <a:lnTo>
                  <a:pt x="546265" y="273133"/>
                </a:lnTo>
                <a:lnTo>
                  <a:pt x="546265" y="273133"/>
                </a:lnTo>
                <a:lnTo>
                  <a:pt x="0" y="273133"/>
                </a:lnTo>
                <a:lnTo>
                  <a:pt x="0" y="273133"/>
                </a:lnTo>
                <a:lnTo>
                  <a:pt x="261257" y="11876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642910" y="1785926"/>
            <a:ext cx="3109914" cy="4226984"/>
            <a:chOff x="642910" y="1785926"/>
            <a:chExt cx="3109914" cy="4226984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57224" y="2000240"/>
              <a:ext cx="2895600" cy="398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TextBox 24"/>
            <p:cNvSpPr txBox="1"/>
            <p:nvPr/>
          </p:nvSpPr>
          <p:spPr>
            <a:xfrm>
              <a:off x="1214414" y="228599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ru-RU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43174" y="178592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ru-RU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57422" y="257174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2910" y="442913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5</a:t>
              </a:r>
              <a:endParaRPr lang="ru-RU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71670" y="564357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6000" y="2808000"/>
            <a:ext cx="475875" cy="318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2000" y="2808001"/>
            <a:ext cx="742365" cy="290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642910" y="357166"/>
            <a:ext cx="532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Площадь поверхности многогранника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1000108"/>
            <a:ext cx="76438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Найдите площадь поверхности многогранника, изображенного на рисунке (все двугранные углы прямые).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2071678"/>
            <a:ext cx="41434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900" dirty="0" smtClean="0"/>
              <a:t>Площадь поверхности заданного многогранника равна разности площадей поверхности прямоугольного параллелепипеда с ребрами 3, 4, 5 и двух квадратов со стороной 1: </a:t>
            </a:r>
            <a:endParaRPr lang="ru-RU" sz="19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4714884"/>
            <a:ext cx="1182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Ответ: 92.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286256"/>
            <a:ext cx="355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r>
              <a:rPr lang="en-US" dirty="0" smtClean="0"/>
              <a:t>•</a:t>
            </a:r>
            <a:r>
              <a:rPr lang="ru-RU" b="1" dirty="0" smtClean="0"/>
              <a:t>4</a:t>
            </a:r>
            <a:r>
              <a:rPr lang="en-US" dirty="0" smtClean="0"/>
              <a:t>•</a:t>
            </a:r>
            <a:r>
              <a:rPr lang="ru-RU" b="1" dirty="0" smtClean="0"/>
              <a:t>3 + 2</a:t>
            </a:r>
            <a:r>
              <a:rPr lang="en-US" dirty="0" smtClean="0"/>
              <a:t>•</a:t>
            </a:r>
            <a:r>
              <a:rPr lang="ru-RU" b="1" dirty="0" smtClean="0"/>
              <a:t>3</a:t>
            </a:r>
            <a:r>
              <a:rPr lang="en-US" dirty="0" smtClean="0"/>
              <a:t>•</a:t>
            </a:r>
            <a:r>
              <a:rPr lang="ru-RU" b="1" dirty="0" smtClean="0"/>
              <a:t>5 + 2</a:t>
            </a:r>
            <a:r>
              <a:rPr lang="en-US" dirty="0" smtClean="0"/>
              <a:t>•</a:t>
            </a:r>
            <a:r>
              <a:rPr lang="ru-RU" b="1" dirty="0" smtClean="0"/>
              <a:t>4</a:t>
            </a:r>
            <a:r>
              <a:rPr lang="en-US" dirty="0" smtClean="0"/>
              <a:t>•</a:t>
            </a:r>
            <a:r>
              <a:rPr lang="ru-RU" b="1" dirty="0" smtClean="0"/>
              <a:t>5 - 2</a:t>
            </a:r>
            <a:r>
              <a:rPr lang="en-US" dirty="0" smtClean="0"/>
              <a:t>•</a:t>
            </a:r>
            <a:r>
              <a:rPr lang="ru-RU" b="1" dirty="0" smtClean="0"/>
              <a:t>1</a:t>
            </a:r>
            <a:r>
              <a:rPr lang="en-US" dirty="0" smtClean="0"/>
              <a:t>•</a:t>
            </a:r>
            <a:r>
              <a:rPr lang="ru-RU" b="1" dirty="0" smtClean="0"/>
              <a:t>1=92</a:t>
            </a:r>
            <a:endParaRPr lang="ru-RU" b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2000240"/>
            <a:ext cx="28956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951E-7 L -0.02882 0.035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78261E-6 L 0.0566 -0.0050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1" grpId="0" animBg="1"/>
      <p:bldP spid="23" grpId="0"/>
      <p:bldP spid="2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5284435" cy="257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736" y="2285992"/>
            <a:ext cx="1565428" cy="190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293200"/>
            <a:ext cx="1565428" cy="190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31736" y="3292876"/>
            <a:ext cx="2584295" cy="88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000" y="3312000"/>
            <a:ext cx="2584295" cy="88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71802" y="19288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264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29256" y="357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4357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64" y="4786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285992"/>
            <a:ext cx="5143536" cy="24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42910" y="357166"/>
            <a:ext cx="47863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Задача:</a:t>
            </a:r>
          </a:p>
          <a:p>
            <a:r>
              <a:rPr lang="ru-RU" dirty="0" smtClean="0"/>
              <a:t>Найдите площадь поверхности многогранника, изображенного на рисунке (все двугранные углы прямые).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2000240"/>
            <a:ext cx="3214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</a:p>
          <a:p>
            <a:r>
              <a:rPr lang="ru-RU" dirty="0" smtClean="0"/>
              <a:t>Площадь поверхности заданного многогранника равна площади поверхности параллелепипеда со сторонами 3, 4, 2 минус 4 площади прямоугольника со сторонами 1, 1.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8" y="5929330"/>
            <a:ext cx="109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48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5429264"/>
            <a:ext cx="5561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 = 2 </a:t>
            </a:r>
            <a:r>
              <a:rPr lang="en-US" sz="2000" dirty="0" smtClean="0">
                <a:cs typeface="Times New Roman"/>
              </a:rPr>
              <a:t>· 4 · 3 + 2 · 4 · 2 + 2 · 2 · 3 – 4 · 1 · 1 = 48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11441 -0.003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-2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72063E-6 L -0.10434 -0.0048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8.33333E-7 -0.14699 " pathEditMode="relative" ptsTypes="AA">
                                      <p:cBhvr>
                                        <p:cTn id="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72895E-6 L 0.00434 -0.1524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85720" y="1857364"/>
            <a:ext cx="5000660" cy="3298290"/>
            <a:chOff x="500034" y="857232"/>
            <a:chExt cx="5000660" cy="3298290"/>
          </a:xfrm>
        </p:grpSpPr>
        <p:pic>
          <p:nvPicPr>
            <p:cNvPr id="2" name="Рисунок 1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857232"/>
              <a:ext cx="4857784" cy="307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4572000" y="21431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00628" y="13572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14810" y="10001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5984" y="37861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0100" y="12144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034" y="27146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</p:grpSp>
      <p:pic>
        <p:nvPicPr>
          <p:cNvPr id="205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214554"/>
            <a:ext cx="1678887" cy="83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5686" y="2188132"/>
            <a:ext cx="950227" cy="147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3684" y="2786059"/>
            <a:ext cx="2363386" cy="8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па 19"/>
          <p:cNvGrpSpPr/>
          <p:nvPr/>
        </p:nvGrpSpPr>
        <p:grpSpPr>
          <a:xfrm>
            <a:off x="285720" y="1857364"/>
            <a:ext cx="5000660" cy="3298290"/>
            <a:chOff x="3357554" y="3429000"/>
            <a:chExt cx="5000660" cy="329829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00430" y="3429000"/>
              <a:ext cx="4857784" cy="310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Box 16"/>
            <p:cNvSpPr txBox="1"/>
            <p:nvPr/>
          </p:nvSpPr>
          <p:spPr>
            <a:xfrm>
              <a:off x="3929058" y="37147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43504" y="63579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57554" y="52863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00034" y="285728"/>
            <a:ext cx="532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Площадь поверхности многогранника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2910" y="928670"/>
            <a:ext cx="78581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Найдите площадь поверхности многогранника, изображенного на рисунке (все двугранные углы прямые). </a:t>
            </a:r>
            <a:endParaRPr lang="ru-RU" sz="19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643570" y="1785926"/>
            <a:ext cx="2786114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900" dirty="0" smtClean="0"/>
              <a:t>Площадь поверхности заданного многогранника равна площади поверхности прямоугольного параллелепипеда с ребрами 3, 5, 5: </a:t>
            </a:r>
            <a:endParaRPr lang="ru-RU" sz="19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15008" y="5000636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Ответ:110.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429256" y="4429132"/>
            <a:ext cx="342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r>
              <a:rPr lang="en-US" dirty="0" smtClean="0"/>
              <a:t>•</a:t>
            </a:r>
            <a:r>
              <a:rPr lang="ru-RU" b="1" dirty="0" smtClean="0"/>
              <a:t>5</a:t>
            </a:r>
            <a:r>
              <a:rPr lang="en-US" dirty="0" smtClean="0"/>
              <a:t>•</a:t>
            </a:r>
            <a:r>
              <a:rPr lang="ru-RU" b="1" dirty="0" smtClean="0"/>
              <a:t>5 + 2</a:t>
            </a:r>
            <a:r>
              <a:rPr lang="en-US" dirty="0" smtClean="0"/>
              <a:t>•</a:t>
            </a:r>
            <a:r>
              <a:rPr lang="ru-RU" b="1" dirty="0" smtClean="0"/>
              <a:t>3</a:t>
            </a:r>
            <a:r>
              <a:rPr lang="en-US" dirty="0" smtClean="0"/>
              <a:t>•</a:t>
            </a:r>
            <a:r>
              <a:rPr lang="ru-RU" b="1" dirty="0" smtClean="0"/>
              <a:t>5 + 2</a:t>
            </a:r>
            <a:r>
              <a:rPr lang="en-US" dirty="0" smtClean="0"/>
              <a:t>•</a:t>
            </a:r>
            <a:r>
              <a:rPr lang="ru-RU" b="1" dirty="0" smtClean="0"/>
              <a:t>3</a:t>
            </a:r>
            <a:r>
              <a:rPr lang="en-US" dirty="0" smtClean="0"/>
              <a:t>•</a:t>
            </a:r>
            <a:r>
              <a:rPr lang="ru-RU" b="1" dirty="0" smtClean="0"/>
              <a:t>5=110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8 0.09414 L -2.77778E-6 3.49526E-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2304E-6 L 0.15816 -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8.21189E-7 L 0.0007 -0.086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5600" y="2944800"/>
            <a:ext cx="1554194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1196" y="2047495"/>
            <a:ext cx="3336030" cy="299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4038" y="2055868"/>
            <a:ext cx="2288213" cy="295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63600" y="2952000"/>
            <a:ext cx="1961326" cy="208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57752" y="45005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4071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000" y="2928934"/>
            <a:ext cx="1581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28596" y="214290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Задача:</a:t>
            </a:r>
          </a:p>
          <a:p>
            <a:r>
              <a:rPr lang="ru-RU" dirty="0" smtClean="0"/>
              <a:t>Найдите площадь поверхности многогранника, изображенного на рисунке (все двугранные углы прямые).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214290"/>
            <a:ext cx="5143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Площадь данного многогранника равна сумме площадей параллелепипедов со сторонами 6, 6, 2 и 3, 3, 4 минус две площади прямоугольников со сторонами 3 и 4: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6215082"/>
            <a:ext cx="1208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162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7158" y="5643578"/>
            <a:ext cx="6962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2(6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6 + 6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2 + 6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2) + 2(3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3 + 3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4 + 4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3) – 2(3 </a:t>
            </a:r>
            <a:r>
              <a:rPr lang="en-US" dirty="0" smtClean="0">
                <a:latin typeface="Times New Roman"/>
                <a:cs typeface="Times New Roman"/>
              </a:rPr>
              <a:t>·</a:t>
            </a:r>
            <a:r>
              <a:rPr lang="en-US" dirty="0" smtClean="0"/>
              <a:t> 4) = 162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27309 -0.0048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-3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22135 -0.0085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852</Words>
  <Application>Microsoft Office PowerPoint</Application>
  <PresentationFormat>Экран (4:3)</PresentationFormat>
  <Paragraphs>145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Трек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User</cp:lastModifiedBy>
  <cp:revision>115</cp:revision>
  <dcterms:created xsi:type="dcterms:W3CDTF">2012-02-22T13:10:05Z</dcterms:created>
  <dcterms:modified xsi:type="dcterms:W3CDTF">2015-03-30T04:54:54Z</dcterms:modified>
</cp:coreProperties>
</file>