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7"/>
  </p:notesMasterIdLst>
  <p:sldIdLst>
    <p:sldId id="276" r:id="rId2"/>
    <p:sldId id="257" r:id="rId3"/>
    <p:sldId id="269" r:id="rId4"/>
    <p:sldId id="267" r:id="rId5"/>
    <p:sldId id="266" r:id="rId6"/>
    <p:sldId id="260" r:id="rId7"/>
    <p:sldId id="261" r:id="rId8"/>
    <p:sldId id="262" r:id="rId9"/>
    <p:sldId id="271" r:id="rId10"/>
    <p:sldId id="272" r:id="rId11"/>
    <p:sldId id="273" r:id="rId12"/>
    <p:sldId id="268" r:id="rId13"/>
    <p:sldId id="275" r:id="rId14"/>
    <p:sldId id="274" r:id="rId15"/>
    <p:sldId id="265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6953" autoAdjust="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6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926318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1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8.xml"/><Relationship Id="rId10" Type="http://schemas.openxmlformats.org/officeDocument/2006/relationships/slide" Target="slide13.xml"/><Relationship Id="rId4" Type="http://schemas.openxmlformats.org/officeDocument/2006/relationships/slide" Target="slide7.xml"/><Relationship Id="rId9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628800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Технология </a:t>
            </a:r>
          </a:p>
          <a:p>
            <a:pPr algn="ctr"/>
            <a:r>
              <a:rPr lang="ru-RU" sz="3600" b="1" i="1" dirty="0" err="1" smtClean="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разноуровневого</a:t>
            </a:r>
            <a:r>
              <a:rPr lang="ru-RU" sz="3600" b="1" i="1" dirty="0" smtClean="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обучения</a:t>
            </a:r>
          </a:p>
          <a:p>
            <a:pPr algn="ctr"/>
            <a:r>
              <a:rPr lang="ru-RU" sz="3600" b="1" i="1" dirty="0" smtClean="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 уроках литературы</a:t>
            </a:r>
            <a:endParaRPr lang="ru-RU" sz="3600" dirty="0"/>
          </a:p>
        </p:txBody>
      </p:sp>
      <p:pic>
        <p:nvPicPr>
          <p:cNvPr id="3" name="Picture 2" descr="&amp;kcy;&amp;acy;&amp;kcy; &amp;pcy;&amp;rcy;&amp;acy;&amp;vcy;&amp;icy;&amp;lcy;&amp;softcy;&amp;ncy;&amp;ocy; &amp;ucy;&amp;chcy;&amp;icy;&amp;tcy;&amp;softcy; &amp;ucy;&amp;rcy;&amp;ocy;&amp;kcy;&amp;icy; &amp;Rcy;&amp;acy;&amp;zcy;&amp;vcy;&amp;icy;&amp;vcy;&amp;acy;&amp;yucy;&amp;shchcy;&amp;icy;&amp;iecy; &amp;zcy;&amp;acy;&amp;ncy;&amp;yacy;&amp;tcy;&amp;icy;&amp;yacy; &amp;dcy;&amp;lcy;&amp;yacy; &amp;dcy;&amp;iecy;&amp;tcy;&amp;iecy;&amp;jcy; &amp;dcy;&amp;ocy;&amp;mcy;&amp;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933056"/>
            <a:ext cx="2232248" cy="2312595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Уровень 2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67007"/>
            <a:ext cx="7272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(</a:t>
            </a:r>
            <a:r>
              <a:rPr lang="ru-RU" sz="2000" b="1" dirty="0"/>
              <a:t>средний</a:t>
            </a:r>
            <a:r>
              <a:rPr lang="ru-RU" sz="2000" dirty="0"/>
              <a:t>, стандарт - «3», «4» – применение, «5» - анализ)</a:t>
            </a:r>
          </a:p>
          <a:p>
            <a:r>
              <a:rPr lang="ru-RU" sz="2000" dirty="0"/>
              <a:t> - Изобразить систему образов - персонажей</a:t>
            </a:r>
          </a:p>
          <a:p>
            <a:r>
              <a:rPr lang="ru-RU" sz="2000" dirty="0"/>
              <a:t> - Характеристика образов - персонажей (цитаты из текста по всему произведению</a:t>
            </a:r>
            <a:r>
              <a:rPr lang="ru-RU" sz="2000" dirty="0" smtClean="0"/>
              <a:t>)</a:t>
            </a:r>
            <a:endParaRPr lang="ru-RU" sz="2000" dirty="0"/>
          </a:p>
          <a:p>
            <a:r>
              <a:rPr lang="ru-RU" sz="2000" dirty="0"/>
              <a:t> - Сопоставительная характеристика образов - персонажей по аспектам</a:t>
            </a:r>
          </a:p>
          <a:p>
            <a:r>
              <a:rPr lang="ru-RU" sz="2000" dirty="0"/>
              <a:t> - Выделить элементы сюжетной композиции</a:t>
            </a:r>
          </a:p>
          <a:p>
            <a:r>
              <a:rPr lang="ru-RU" sz="2000" dirty="0"/>
              <a:t> - Определить особенности сюжетной композиции</a:t>
            </a:r>
          </a:p>
          <a:p>
            <a:r>
              <a:rPr lang="ru-RU" sz="2000" dirty="0"/>
              <a:t> - Найти изобразительно - выразительные средства, определить размер, способ рифмовки</a:t>
            </a:r>
          </a:p>
          <a:p>
            <a:r>
              <a:rPr lang="ru-RU" sz="2000" dirty="0"/>
              <a:t> - Составить сложный план к сочинению, подобрать </a:t>
            </a:r>
            <a:r>
              <a:rPr lang="ru-RU" sz="2000" dirty="0" smtClean="0"/>
              <a:t>эпиграф</a:t>
            </a:r>
            <a:r>
              <a:rPr lang="ru-RU" sz="2000" dirty="0"/>
              <a:t>, цитаты</a:t>
            </a:r>
          </a:p>
          <a:p>
            <a:r>
              <a:rPr lang="ru-RU" sz="2000" dirty="0"/>
              <a:t> - Дать развернутый ответ на вопрос</a:t>
            </a:r>
          </a:p>
          <a:p>
            <a:r>
              <a:rPr lang="ru-RU" sz="2000" dirty="0"/>
              <a:t> - Определить тему, идею произведения</a:t>
            </a:r>
          </a:p>
        </p:txBody>
      </p:sp>
      <p:pic>
        <p:nvPicPr>
          <p:cNvPr id="7170" name="Picture 2" descr="http://im3-tub-ru.yandex.net/i?id=8a7902766ba4e31384dc9ef1e196587c-138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2120" y="5301208"/>
            <a:ext cx="1143000" cy="1428750"/>
          </a:xfrm>
          <a:prstGeom prst="rect">
            <a:avLst/>
          </a:prstGeom>
          <a:noFill/>
        </p:spPr>
      </p:pic>
      <p:pic>
        <p:nvPicPr>
          <p:cNvPr id="7172" name="Picture 4" descr="http://im0-tub-ru.yandex.net/i?id=bb8cfc156cfa1986661118c2c8632beb-123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43850" y="5429250"/>
            <a:ext cx="1200150" cy="142875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7174" name="Picture 6" descr="http://im3-tub-ru.yandex.net/i?id=b2f08612b6770933d3356e9da0829032-114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280" y="3861048"/>
            <a:ext cx="962025" cy="1428750"/>
          </a:xfrm>
          <a:prstGeom prst="rect">
            <a:avLst/>
          </a:prstGeom>
          <a:noFill/>
        </p:spPr>
      </p:pic>
      <p:pic>
        <p:nvPicPr>
          <p:cNvPr id="7176" name="Picture 8" descr="http://im3-tub-ru.yandex.net/i?id=70ff2fb6fdbdc6e4ba42d36c6a9ee263-48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512" y="188640"/>
            <a:ext cx="1905000" cy="1428750"/>
          </a:xfrm>
          <a:prstGeom prst="rect">
            <a:avLst/>
          </a:prstGeom>
          <a:noFill/>
        </p:spPr>
      </p:pic>
      <p:pic>
        <p:nvPicPr>
          <p:cNvPr id="7178" name="Picture 10" descr="http://im2-tub-ru.yandex.net/i?id=0aa8e83983ae4eaf75a7ae8f2247e802-67-144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12360" y="2276872"/>
            <a:ext cx="1019175" cy="1428750"/>
          </a:xfrm>
          <a:prstGeom prst="rect">
            <a:avLst/>
          </a:prstGeom>
          <a:noFill/>
        </p:spPr>
      </p:pic>
      <p:pic>
        <p:nvPicPr>
          <p:cNvPr id="7180" name="Picture 12" descr="http://im1-tub-ru.yandex.net/i?id=8c3b348eb505b7ad7ad3d2f9b7d05766-117-144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04248" y="260648"/>
            <a:ext cx="1819275" cy="1428750"/>
          </a:xfrm>
          <a:prstGeom prst="rect">
            <a:avLst/>
          </a:prstGeom>
          <a:noFill/>
        </p:spPr>
      </p:pic>
      <p:sp>
        <p:nvSpPr>
          <p:cNvPr id="10" name="Управляющая кнопка: домой 9">
            <a:hlinkClick r:id="rId8" action="ppaction://hlinksldjump" highlightClick="1"/>
          </p:cNvPr>
          <p:cNvSpPr/>
          <p:nvPr/>
        </p:nvSpPr>
        <p:spPr>
          <a:xfrm>
            <a:off x="0" y="6237312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Уровень3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132857"/>
            <a:ext cx="842493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dirty="0"/>
              <a:t>(</a:t>
            </a:r>
            <a:r>
              <a:rPr lang="ru-RU" sz="1800" b="1" dirty="0"/>
              <a:t>высокий</a:t>
            </a:r>
            <a:r>
              <a:rPr lang="ru-RU" sz="1800" dirty="0"/>
              <a:t>, выше стандарта - «3», «4» – синтез, «5» - оценка знаний)</a:t>
            </a:r>
          </a:p>
          <a:p>
            <a:pPr>
              <a:lnSpc>
                <a:spcPct val="150000"/>
              </a:lnSpc>
            </a:pPr>
            <a:r>
              <a:rPr lang="ru-RU" sz="1800" dirty="0"/>
              <a:t> - Выяснить </a:t>
            </a:r>
            <a:r>
              <a:rPr lang="ru-RU" sz="1800" dirty="0" err="1"/>
              <a:t>причинно</a:t>
            </a:r>
            <a:r>
              <a:rPr lang="ru-RU" sz="1800" dirty="0"/>
              <a:t> - следственные связи</a:t>
            </a:r>
          </a:p>
          <a:p>
            <a:pPr>
              <a:lnSpc>
                <a:spcPct val="150000"/>
              </a:lnSpc>
            </a:pPr>
            <a:r>
              <a:rPr lang="ru-RU" sz="1800" dirty="0"/>
              <a:t> - Сформулировать проблемы</a:t>
            </a:r>
          </a:p>
          <a:p>
            <a:pPr>
              <a:lnSpc>
                <a:spcPct val="150000"/>
              </a:lnSpc>
            </a:pPr>
            <a:r>
              <a:rPr lang="ru-RU" sz="1800" dirty="0"/>
              <a:t> - Выяснить позицию автора, отношение к герою</a:t>
            </a:r>
          </a:p>
          <a:p>
            <a:pPr>
              <a:lnSpc>
                <a:spcPct val="150000"/>
              </a:lnSpc>
            </a:pPr>
            <a:r>
              <a:rPr lang="ru-RU" sz="1800" dirty="0"/>
              <a:t> - Определить роль автора в произведении</a:t>
            </a:r>
          </a:p>
          <a:p>
            <a:pPr>
              <a:lnSpc>
                <a:spcPct val="150000"/>
              </a:lnSpc>
            </a:pPr>
            <a:r>
              <a:rPr lang="ru-RU" sz="1800" dirty="0"/>
              <a:t> - Выяснить роль детали</a:t>
            </a:r>
          </a:p>
          <a:p>
            <a:pPr>
              <a:lnSpc>
                <a:spcPct val="150000"/>
              </a:lnSpc>
            </a:pPr>
            <a:r>
              <a:rPr lang="ru-RU" sz="1800" dirty="0"/>
              <a:t> - Определить эпический и трагический пафос</a:t>
            </a:r>
          </a:p>
          <a:p>
            <a:pPr>
              <a:lnSpc>
                <a:spcPct val="150000"/>
              </a:lnSpc>
            </a:pPr>
            <a:r>
              <a:rPr lang="ru-RU" sz="1800" dirty="0"/>
              <a:t> - Выяснить особенность языка и стиля писателя</a:t>
            </a:r>
          </a:p>
          <a:p>
            <a:pPr>
              <a:lnSpc>
                <a:spcPct val="150000"/>
              </a:lnSpc>
            </a:pPr>
            <a:r>
              <a:rPr lang="ru-RU" sz="1800" dirty="0"/>
              <a:t> - Построить </a:t>
            </a:r>
            <a:r>
              <a:rPr lang="ru-RU" sz="1800" dirty="0" err="1"/>
              <a:t>пространственно</a:t>
            </a:r>
            <a:r>
              <a:rPr lang="ru-RU" sz="1800" dirty="0"/>
              <a:t> - временную модель</a:t>
            </a:r>
          </a:p>
          <a:p>
            <a:pPr>
              <a:lnSpc>
                <a:spcPct val="150000"/>
              </a:lnSpc>
            </a:pPr>
            <a:r>
              <a:rPr lang="ru-RU" sz="1800" dirty="0"/>
              <a:t> - Написать сочинение - размышление</a:t>
            </a:r>
          </a:p>
          <a:p>
            <a:pPr>
              <a:lnSpc>
                <a:spcPct val="150000"/>
              </a:lnSpc>
            </a:pPr>
            <a:r>
              <a:rPr lang="ru-RU" sz="1800" dirty="0"/>
              <a:t> - Подготовить презентацию</a:t>
            </a:r>
          </a:p>
        </p:txBody>
      </p:sp>
      <p:pic>
        <p:nvPicPr>
          <p:cNvPr id="6146" name="Picture 2" descr="http://im1-tub-ru.yandex.net/i?id=1c725a4875011c1ddc300ac961fd5e24-92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248" y="548680"/>
            <a:ext cx="1905000" cy="1428750"/>
          </a:xfrm>
          <a:prstGeom prst="rect">
            <a:avLst/>
          </a:prstGeom>
          <a:noFill/>
        </p:spPr>
      </p:pic>
      <p:pic>
        <p:nvPicPr>
          <p:cNvPr id="6148" name="Picture 4" descr="http://im3-tub-ru.yandex.net/i?id=201a857d350f7f5ae7fb3de41321abde-117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00" y="2924944"/>
            <a:ext cx="1104900" cy="1428750"/>
          </a:xfrm>
          <a:prstGeom prst="rect">
            <a:avLst/>
          </a:prstGeom>
          <a:noFill/>
        </p:spPr>
      </p:pic>
      <p:pic>
        <p:nvPicPr>
          <p:cNvPr id="6150" name="Picture 6" descr="http://im0-tub-ru.yandex.net/i?id=43b6ceaed5c20285b21e3ac4eaa04b65-53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536" y="476672"/>
            <a:ext cx="1981200" cy="1428750"/>
          </a:xfrm>
          <a:prstGeom prst="rect">
            <a:avLst/>
          </a:prstGeom>
          <a:noFill/>
        </p:spPr>
      </p:pic>
      <p:pic>
        <p:nvPicPr>
          <p:cNvPr id="6152" name="Picture 8" descr="http://im3-tub-ru.yandex.net/i?id=13d9686065e555c4ba281942545a2daf-51-144&amp;n=21"/>
          <p:cNvPicPr>
            <a:picLocks noChangeAspect="1" noChangeArrowheads="1"/>
          </p:cNvPicPr>
          <p:nvPr/>
        </p:nvPicPr>
        <p:blipFill>
          <a:blip r:embed="rId5"/>
          <a:srcRect r="1780" b="6861"/>
          <a:stretch>
            <a:fillRect/>
          </a:stretch>
        </p:blipFill>
        <p:spPr bwMode="auto">
          <a:xfrm>
            <a:off x="6732240" y="4581128"/>
            <a:ext cx="2088232" cy="1800200"/>
          </a:xfrm>
          <a:prstGeom prst="rect">
            <a:avLst/>
          </a:prstGeom>
          <a:noFill/>
        </p:spPr>
      </p:pic>
      <p:sp>
        <p:nvSpPr>
          <p:cNvPr id="8" name="Управляющая кнопка: домой 7">
            <a:hlinkClick r:id="rId6" action="ppaction://hlinksldjump" highlightClick="1"/>
          </p:cNvPr>
          <p:cNvSpPr/>
          <p:nvPr/>
        </p:nvSpPr>
        <p:spPr>
          <a:xfrm>
            <a:off x="0" y="6237312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Прогнозируемый результат  - </a:t>
            </a:r>
            <a:r>
              <a:rPr lang="ru-RU" b="1" u="sng" smtClean="0"/>
              <a:t>формулируется конкретно в УУД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564904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1. Дидактически разрешается противоречие между правами и обязанностями ученика и учителя. 2. Добровольное восхождение ученика по "лестнице" уровней обеспечивает его "пребывание" в зоне ближайшего развития и обучения на максимально посильном уровне. 3. Возможность выполнения посильного задания и продвижения по уровням создает ситуацию успеха, повышает мотивацию учащегося. 4. С помощью </a:t>
            </a:r>
            <a:r>
              <a:rPr lang="ru-RU" sz="1800" dirty="0" err="1"/>
              <a:t>разноуровневых</a:t>
            </a:r>
            <a:r>
              <a:rPr lang="ru-RU" sz="1800" dirty="0"/>
              <a:t> заданий создаются условия для продвижения учащегося в соответствующем его возможностям темпе усвоения. 5. Повышается интерес к учебе. 6. Улучшается психологический климат. 7. Пропадает страх перед "двойками". 8. Повышается прочность и качество знаний. 9. Более доверительными становятся отношения с преподавателем. 10. Формируется адекватная самооценка. 11. Возрастает осознанность учащимися процесса обучения, формируется умение планировать учебную деятельность и анализи­ровать ее результаты. 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0" y="6237312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2809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" sz="2600" b="1" dirty="0" smtClean="0"/>
              <a:t>Перспективы решения проблемы средствами технологии</a:t>
            </a:r>
            <a:endParaRPr lang="ru-RU" sz="2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1822" y="1124744"/>
            <a:ext cx="2098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" sz="2400" dirty="0" smtClean="0">
                <a:solidFill>
                  <a:schemeClr val="tx1"/>
                </a:solidFill>
              </a:rPr>
              <a:t>Возможности</a:t>
            </a:r>
            <a:endParaRPr lang="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556792"/>
            <a:ext cx="669674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2563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 Для первой группы (группа “А”) </a:t>
            </a:r>
            <a:endParaRPr lang="ru-RU" sz="15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1. Пробудить интерес к предмету путем использования заданий базового уровня, позволяющих работать в соответствии с его индивидуальными способностями.</a:t>
            </a:r>
            <a:endParaRPr lang="ru-RU" sz="15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2. Ликвидировать пробелы в знаниях и умениях.</a:t>
            </a:r>
            <a:endParaRPr lang="ru-RU" sz="15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3. Сформировать умения осуществлять самостоятельную деятельность по образцу.</a:t>
            </a:r>
            <a:endParaRPr lang="ru-RU" sz="15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Для второй группы (группа “В”) </a:t>
            </a:r>
            <a:endParaRPr lang="ru-RU" sz="15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1. Развивать устойчивый интерес к предмету.</a:t>
            </a:r>
            <a:endParaRPr lang="ru-RU" sz="15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2. Закрепить и повторить имеющиеся знания и способы действия.</a:t>
            </a:r>
            <a:endParaRPr lang="ru-RU" sz="15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3. Актуализировать имеющиеся знания для успешного изучения нового материала.</a:t>
            </a:r>
            <a:endParaRPr lang="ru-RU" sz="15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4. Сформулировать умение самостоятельно работать над заданием, проектом.</a:t>
            </a:r>
            <a:endParaRPr lang="ru-RU" sz="15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Для третьей группы (группа “С”) </a:t>
            </a:r>
            <a:endParaRPr lang="ru-RU" sz="15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1. Развивать устойчивый интерес к предмету.</a:t>
            </a:r>
            <a:endParaRPr lang="ru-RU" sz="15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2. Сформировать новые способы действия, умения выполнять задания повышенной сложности.</a:t>
            </a:r>
            <a:endParaRPr lang="ru-RU" sz="15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latin typeface="Verdana" pitchFamily="34" charset="0"/>
                <a:ea typeface="Times New Roman" pitchFamily="18" charset="0"/>
                <a:cs typeface="Arial" pitchFamily="34" charset="0"/>
              </a:rPr>
              <a:t>3. Развивать воображение, ассоциативное мышление, раскрыть творческие возможности, совершенствовать языковые умения учащихся.</a:t>
            </a:r>
            <a:endParaRPr lang="ru-RU" sz="15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37890" name="Picture 2" descr="http://im3-tub-ru.yandex.net/i?id=a19b7badc562b7c754690c4d585ad8db-69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1844824"/>
            <a:ext cx="2143125" cy="142875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37892" name="Picture 4" descr="http://im1-tub-ru.yandex.net/i?id=c0a9a377d0ca04fd5e174aab493707e4-80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0272" y="3500824"/>
            <a:ext cx="2123728" cy="150094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37894" name="Picture 6" descr="http://im2-tub-ru.yandex.net/i?id=da5d6ae13e88bc84b296ba8fa8f94fee-62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0272" y="5157192"/>
            <a:ext cx="1914525" cy="1428750"/>
          </a:xfrm>
          <a:prstGeom prst="rect">
            <a:avLst/>
          </a:prstGeom>
          <a:noFill/>
        </p:spPr>
      </p:pic>
      <p:sp>
        <p:nvSpPr>
          <p:cNvPr id="9" name="Управляющая кнопка: домой 8">
            <a:hlinkClick r:id="rId5" action="ppaction://hlinksldjump" highlightClick="1"/>
          </p:cNvPr>
          <p:cNvSpPr/>
          <p:nvPr/>
        </p:nvSpPr>
        <p:spPr>
          <a:xfrm>
            <a:off x="0" y="6497960"/>
            <a:ext cx="323528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3529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" sz="2600" b="1" dirty="0" smtClean="0"/>
              <a:t>Перспективы решения проблемы средствами технологии</a:t>
            </a:r>
            <a:endParaRPr lang="ru-RU" sz="2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61283" y="1340768"/>
            <a:ext cx="10214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" sz="2400" dirty="0" smtClean="0">
                <a:solidFill>
                  <a:schemeClr val="tx1"/>
                </a:solidFill>
              </a:rPr>
              <a:t>Риски</a:t>
            </a:r>
            <a:endParaRPr lang="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2060848"/>
          <a:ext cx="8712968" cy="4565354"/>
        </p:xfrm>
        <a:graphic>
          <a:graphicData uri="http://schemas.openxmlformats.org/drawingml/2006/table">
            <a:tbl>
              <a:tblPr/>
              <a:tblGrid>
                <a:gridCol w="3221984"/>
                <a:gridCol w="5490984"/>
              </a:tblGrid>
              <a:tr h="1179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Проектные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Риски возникновения ошибок в проектных разработках, проектной документации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059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Технические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Риски неправильных технических решений и неправильного использования технических устройств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67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Технологические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Риски применения непроверенных технологий и методик, несоблюдения установленных норм и правил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059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Организационные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Риски возникновения ошибки планирования, неэффективной координации работ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0" y="6237312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dirty="0"/>
              <a:t>Спасибо за внимание</a:t>
            </a:r>
          </a:p>
        </p:txBody>
      </p:sp>
      <p:pic>
        <p:nvPicPr>
          <p:cNvPr id="2050" name="Picture 2" descr="Прикольный мультик про хрюшку. Обсуждение на LiveInternet - …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2280" y="2418715"/>
            <a:ext cx="4179920" cy="42051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2547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dirty="0" smtClean="0">
                <a:solidFill>
                  <a:schemeClr val="tx2">
                    <a:lumMod val="50000"/>
                  </a:schemeClr>
                </a:solidFill>
              </a:rPr>
              <a:t>Презентацию подготовила</a:t>
            </a:r>
            <a:endParaRPr lang="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endParaRPr lang="ru-RU" dirty="0"/>
          </a:p>
          <a:p>
            <a:pPr>
              <a:spcBef>
                <a:spcPts val="0"/>
              </a:spcBef>
              <a:buNone/>
            </a:pPr>
            <a:r>
              <a:rPr lang="ru-RU" sz="2800" b="1" dirty="0" smtClean="0"/>
              <a:t>Панкратова Ольга Викторовна,</a:t>
            </a:r>
          </a:p>
          <a:p>
            <a:pPr>
              <a:spcBef>
                <a:spcPts val="0"/>
              </a:spcBef>
              <a:buNone/>
            </a:pPr>
            <a:r>
              <a:rPr lang="ru-RU" sz="2800" b="1" dirty="0" smtClean="0"/>
              <a:t>учитель русского языка и литературы </a:t>
            </a:r>
          </a:p>
          <a:p>
            <a:pPr>
              <a:spcBef>
                <a:spcPts val="0"/>
              </a:spcBef>
              <a:buNone/>
            </a:pPr>
            <a:r>
              <a:rPr lang="ru-RU" sz="2800" b="1" dirty="0" smtClean="0"/>
              <a:t>ГБОУ СОШ села Александровка</a:t>
            </a:r>
          </a:p>
          <a:p>
            <a:pPr>
              <a:spcBef>
                <a:spcPts val="0"/>
              </a:spcBef>
              <a:buNone/>
            </a:pPr>
            <a:r>
              <a:rPr lang="ru-RU" sz="2800" b="1" dirty="0" smtClean="0"/>
              <a:t>муниципального района Ставропольский </a:t>
            </a:r>
          </a:p>
          <a:p>
            <a:pPr>
              <a:spcBef>
                <a:spcPts val="0"/>
              </a:spcBef>
              <a:buNone/>
            </a:pPr>
            <a:r>
              <a:rPr lang="ru-RU" sz="2800" b="1" dirty="0" smtClean="0"/>
              <a:t>Самарской области</a:t>
            </a:r>
            <a:endParaRPr sz="2800" b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254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496354"/>
          </a:xfrm>
        </p:spPr>
        <p:txBody>
          <a:bodyPr/>
          <a:lstStyle/>
          <a:p>
            <a:r>
              <a:rPr lang="ru-RU" u="sng" dirty="0" smtClean="0"/>
              <a:t>1. 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hlinkClick r:id="rId2" action="ppaction://hlinksldjump"/>
              </a:rPr>
              <a:t>Выявленные противоречия, профессиональная проблема</a:t>
            </a:r>
            <a:endParaRPr lang="ru-RU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/>
              <a:t>2. </a:t>
            </a:r>
            <a:r>
              <a:rPr lang="ru-RU" dirty="0" smtClean="0">
                <a:hlinkClick r:id="" action="ppaction://noaction"/>
              </a:rPr>
              <a:t>Актуальность темы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smtClean="0">
                <a:hlinkClick r:id="rId3" action="ppaction://hlinksldjump"/>
              </a:rPr>
              <a:t>Цель технологии</a:t>
            </a:r>
            <a:endParaRPr lang="ru-RU" dirty="0" smtClean="0"/>
          </a:p>
          <a:p>
            <a:r>
              <a:rPr lang="ru-RU" dirty="0" smtClean="0"/>
              <a:t>4. </a:t>
            </a:r>
            <a:r>
              <a:rPr lang="ru-RU" dirty="0" smtClean="0">
                <a:hlinkClick r:id="rId4" action="ppaction://hlinksldjump"/>
              </a:rPr>
              <a:t>Предполагаемые пути решения проблемы</a:t>
            </a:r>
            <a:endParaRPr lang="ru-RU" dirty="0" smtClean="0"/>
          </a:p>
          <a:p>
            <a:r>
              <a:rPr lang="ru-RU" dirty="0" smtClean="0"/>
              <a:t>5. </a:t>
            </a:r>
            <a:r>
              <a:rPr lang="ru-RU" dirty="0" smtClean="0">
                <a:hlinkClick r:id="rId5" action="ppaction://hlinksldjump"/>
              </a:rPr>
              <a:t>Использование технологии в образовательном процессе</a:t>
            </a:r>
            <a:endParaRPr lang="ru-RU" dirty="0" smtClean="0"/>
          </a:p>
          <a:p>
            <a:r>
              <a:rPr lang="ru-RU" dirty="0" smtClean="0"/>
              <a:t>6. </a:t>
            </a:r>
            <a:r>
              <a:rPr lang="ru-RU" dirty="0" err="1" smtClean="0">
                <a:hlinkClick r:id="rId6" action="ppaction://hlinksldjump"/>
              </a:rPr>
              <a:t>Разноуровневые</a:t>
            </a:r>
            <a:r>
              <a:rPr lang="ru-RU" dirty="0" smtClean="0">
                <a:hlinkClick r:id="rId6" action="ppaction://hlinksldjump"/>
              </a:rPr>
              <a:t> задания на уроках литературы при работе с текстом. Уровень 1.</a:t>
            </a:r>
            <a:endParaRPr lang="ru-RU" dirty="0" smtClean="0"/>
          </a:p>
          <a:p>
            <a:r>
              <a:rPr lang="ru-RU" dirty="0" smtClean="0"/>
              <a:t>7. </a:t>
            </a:r>
            <a:r>
              <a:rPr lang="ru-RU" dirty="0" smtClean="0">
                <a:hlinkClick r:id="rId7" action="ppaction://hlinksldjump"/>
              </a:rPr>
              <a:t>Уровень 2.</a:t>
            </a:r>
            <a:endParaRPr lang="ru-RU" dirty="0" smtClean="0"/>
          </a:p>
          <a:p>
            <a:r>
              <a:rPr lang="ru-RU" dirty="0" smtClean="0"/>
              <a:t>8. </a:t>
            </a:r>
            <a:r>
              <a:rPr lang="ru-RU" dirty="0" smtClean="0">
                <a:hlinkClick r:id="rId8" action="ppaction://hlinksldjump"/>
              </a:rPr>
              <a:t>Уровень 3.</a:t>
            </a:r>
            <a:endParaRPr lang="ru-RU" dirty="0" smtClean="0"/>
          </a:p>
          <a:p>
            <a:r>
              <a:rPr lang="ru-RU" dirty="0" smtClean="0"/>
              <a:t>9. </a:t>
            </a:r>
            <a:r>
              <a:rPr lang="ru-RU" dirty="0" smtClean="0">
                <a:hlinkClick r:id="rId9" action="ppaction://hlinksldjump"/>
              </a:rPr>
              <a:t>Прогнозируемый результат</a:t>
            </a:r>
            <a:endParaRPr lang="ru-RU" dirty="0" smtClean="0"/>
          </a:p>
          <a:p>
            <a:r>
              <a:rPr lang="ru-RU" dirty="0" smtClean="0"/>
              <a:t>10. </a:t>
            </a:r>
            <a:r>
              <a:rPr lang="ru-RU" dirty="0" smtClean="0">
                <a:hlinkClick r:id="rId10" action="ppaction://hlinksldjump"/>
              </a:rPr>
              <a:t>Перспективы решения проблемы. Возможности.</a:t>
            </a:r>
            <a:endParaRPr lang="ru-RU" dirty="0" smtClean="0"/>
          </a:p>
          <a:p>
            <a:r>
              <a:rPr lang="ru-RU" dirty="0" smtClean="0"/>
              <a:t>11. </a:t>
            </a:r>
            <a:r>
              <a:rPr lang="ru-RU" dirty="0" smtClean="0">
                <a:hlinkClick r:id="rId11" action="ppaction://hlinksldjump"/>
              </a:rPr>
              <a:t>Перспективы решения проблемы. Риски.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hlinkClick r:id="" action="ppaction://noaction"/>
              </a:rPr>
              <a:t>Выявленные противоречия, профессиональная проблема</a:t>
            </a:r>
          </a:p>
        </p:txBody>
      </p:sp>
      <p:sp>
        <p:nvSpPr>
          <p:cNvPr id="2" name="Овал 1"/>
          <p:cNvSpPr/>
          <p:nvPr/>
        </p:nvSpPr>
        <p:spPr>
          <a:xfrm>
            <a:off x="3851920" y="3789040"/>
            <a:ext cx="1567430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ФГОС</a:t>
            </a:r>
            <a:endParaRPr lang="ru-RU" sz="2800" b="1" dirty="0"/>
          </a:p>
        </p:txBody>
      </p:sp>
      <p:sp>
        <p:nvSpPr>
          <p:cNvPr id="3" name="Овал 2"/>
          <p:cNvSpPr/>
          <p:nvPr/>
        </p:nvSpPr>
        <p:spPr>
          <a:xfrm>
            <a:off x="6876256" y="2677722"/>
            <a:ext cx="1872208" cy="11113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Разноуровне</a:t>
            </a:r>
            <a:endParaRPr lang="ru-RU" dirty="0" smtClean="0"/>
          </a:p>
          <a:p>
            <a:pPr algn="ctr"/>
            <a:r>
              <a:rPr lang="ru-RU" dirty="0" smtClean="0"/>
              <a:t>вый класс</a:t>
            </a:r>
            <a:endParaRPr lang="ru-RU" dirty="0"/>
          </a:p>
        </p:txBody>
      </p:sp>
      <p:sp>
        <p:nvSpPr>
          <p:cNvPr id="4" name="Двойная стрелка влево/вправо 3"/>
          <p:cNvSpPr/>
          <p:nvPr/>
        </p:nvSpPr>
        <p:spPr>
          <a:xfrm rot="-900000">
            <a:off x="5369382" y="3225175"/>
            <a:ext cx="961200" cy="345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876256" y="4149080"/>
            <a:ext cx="187220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Снижение качества </a:t>
            </a:r>
            <a:r>
              <a:rPr lang="ru-RU" dirty="0" err="1" smtClean="0"/>
              <a:t>обученности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732240" y="5589240"/>
            <a:ext cx="216024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Снижение познавательных интересов</a:t>
            </a:r>
            <a:endParaRPr lang="ru-RU" dirty="0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5508104" y="4365104"/>
            <a:ext cx="961200" cy="345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лево/вправо 7"/>
          <p:cNvSpPr/>
          <p:nvPr/>
        </p:nvSpPr>
        <p:spPr>
          <a:xfrm rot="900000">
            <a:off x="5442043" y="5753218"/>
            <a:ext cx="959864" cy="34533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9552" y="2677722"/>
            <a:ext cx="1872208" cy="906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Перегрузка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95536" y="4149081"/>
            <a:ext cx="216024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Индивидуальные способности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83568" y="5672501"/>
            <a:ext cx="1634480" cy="9248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Снижение активности</a:t>
            </a:r>
            <a:endParaRPr lang="ru-RU" dirty="0"/>
          </a:p>
        </p:txBody>
      </p:sp>
      <p:sp>
        <p:nvSpPr>
          <p:cNvPr id="12" name="Двойная стрелка влево/вправо 11"/>
          <p:cNvSpPr/>
          <p:nvPr/>
        </p:nvSpPr>
        <p:spPr>
          <a:xfrm rot="-900000">
            <a:off x="2609738" y="5611266"/>
            <a:ext cx="961200" cy="345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2771800" y="4365104"/>
            <a:ext cx="961200" cy="345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ойная стрелка влево/вправо 14"/>
          <p:cNvSpPr/>
          <p:nvPr/>
        </p:nvSpPr>
        <p:spPr>
          <a:xfrm rot="900000">
            <a:off x="3094920" y="3094907"/>
            <a:ext cx="936000" cy="345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омой 15">
            <a:hlinkClick r:id="" action="ppaction://hlinkshowjump?jump=firstslide" highlightClick="1"/>
          </p:cNvPr>
          <p:cNvSpPr/>
          <p:nvPr/>
        </p:nvSpPr>
        <p:spPr>
          <a:xfrm>
            <a:off x="0" y="6237312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/>
              <a:t>Актуальность темы, обоснование выбора технологии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2564904"/>
            <a:ext cx="80117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Актуальность заключается в том, что разрешаются противоречия между наличием негативно-пассивного отношения к предмету и необходимостью осознанного овладения знаниями, полученных учащимися, и неспособностью применить их в нестандартной ситуации, между ориентацией нового содержания на развитие творческих способностей учащихся и традиционными методами и формами, ориентированными на передачу готовых знаний. Актуальность еще и в том, что, исходя из современного понимания содержания образования, мы реализуем данный компонент содержания образования, </a:t>
            </a:r>
            <a:r>
              <a:rPr lang="ru-RU" sz="2000" b="1" dirty="0" smtClean="0"/>
              <a:t>т.е. выполняется социальный заказ на развитие активной творческой личности. </a:t>
            </a:r>
            <a:endParaRPr lang="ru-RU" sz="20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0" y="6237312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587727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Цель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технологии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разноуровневого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обучения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обеспечить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усвоение учебного материала каждым учеником в зоне его ближайшего развития на основе особенностей его субъектного опыта.</a:t>
            </a:r>
            <a:endParaRPr lang="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0" y="6237312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475656" y="338328"/>
            <a:ext cx="6912768" cy="125272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3200" dirty="0" smtClean="0"/>
              <a:t>Предлагаемые пути решения проблемы средствами технологии</a:t>
            </a:r>
            <a:endParaRPr lang="ru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736503"/>
            <a:ext cx="63367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Уровневое обучение предоставляет шанс каждому ребенку организовать свое обучение таким образом, чтобы максимально использовать свои возможности, прежде всего, учебные; позволяет акцентировать внимание учителя на работе с различными категориями детей.</a:t>
            </a:r>
          </a:p>
        </p:txBody>
      </p:sp>
      <p:pic>
        <p:nvPicPr>
          <p:cNvPr id="1026" name="Picture 2" descr="&amp;Pcy;&amp;rcy;&amp;ocy;&amp;fcy;&amp;icy;&amp;lcy;&amp;acy;&amp;kcy;&amp;tcy;&amp;icy;&amp;kcy;&amp;acy; &amp;gcy;&amp;rcy;&amp;icy;&amp;pcy;&amp;pcy;&amp;acy; &amp;icy; &amp;pcy;&amp;rcy;&amp;ocy;&amp;scy;&amp;tcy;&amp;ucy;&amp;dcy;&amp;ycy; &amp;ucy; &amp;dcy;&amp;iecy;&amp;tcy;&amp;iecy;&amp;jcy; &amp;Mcy;&amp;Bcy;&amp;Dcy;&amp;Ocy;&amp;Ucy; &quot;&amp;TScy;&amp;iecy;&amp;ncy;&amp;tcy;&amp;rcy; &amp;rcy;&amp;acy;&amp;zcy;&amp;vcy;&amp;icy;&amp;tcy;&amp;icy;&amp;yacy; &amp;rcy;&amp;iecy;&amp;bcy;&amp;iocy;&amp;ncy;&amp;kcy;&amp;acy; - &amp;dcy;&amp;iecy;&amp;tcy;&amp;scy;&amp;kcy;&amp;icy;&amp;jcy; &amp;scy;&amp;acy;&amp;dcy; 7 &quot;&amp;IOcy;&amp;lcy;&amp;ocy;&amp;chcy;&amp;kcy;&amp;a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556792"/>
            <a:ext cx="2311019" cy="176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&amp;Pcy;&amp;rcy;&amp;ocy;&amp;khcy;&amp;ocy;&amp;dcy;&amp;ncy;&amp;ocy;&amp;jcy; &amp;bcy;&amp;acy;&amp;lcy;&amp;lcy;. &amp;Pcy;&amp;ocy;&amp;scy;&amp;tcy;&amp;ucy;&amp;pcy;&amp;acy;&amp;iecy;&amp;mcy; &amp;vcy;&amp;mcy;&amp;iecy;&amp;scy;&amp;tcy;&amp;iecy; &amp;Pcy;&amp;ocy;&amp;scy;&amp;tcy;&amp;ucy;&amp;pcy;&amp;acy;&amp;iecy;&amp;mcy; &amp;vcy;&amp;mcy;&amp;iecy;&amp;scy;&amp;tcy;&amp;iecy;. &amp;Fcy;&amp;ocy;&amp;rcy;&amp;ucy;&amp;m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48" y="963654"/>
            <a:ext cx="1763688" cy="176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&amp;Kcy;&amp;tcy;&amp;ocy; &amp;scy;&amp;tcy;&amp;acy;&amp;lcy; &amp;lcy;&amp;ucy;&amp;chcy;&amp;shcy;&amp;icy;&amp;mcy; &amp;ucy;&amp;chcy;&amp;iecy;&amp;ncy;&amp;icy;&amp;kcy;&amp;ocy;&amp;mcy; &amp;vcy; &amp;Icy;&amp;ncy;&amp;gcy;&amp;ucy;&amp;shcy;&amp;iecy;&amp;tcy;&amp;icy;&amp;icy;?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645024"/>
            <a:ext cx="2237849" cy="2915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омой 6">
            <a:hlinkClick r:id="rId6" action="ppaction://hlinksldjump" highlightClick="1"/>
          </p:cNvPr>
          <p:cNvSpPr/>
          <p:nvPr/>
        </p:nvSpPr>
        <p:spPr>
          <a:xfrm>
            <a:off x="0" y="6237312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dirty="0" smtClean="0"/>
              <a:t>Использование </a:t>
            </a:r>
            <a:r>
              <a:rPr lang="ru" dirty="0"/>
              <a:t>технологии </a:t>
            </a:r>
            <a:r>
              <a:rPr lang="ru" dirty="0" smtClean="0"/>
              <a:t>в образовательном процессе</a:t>
            </a:r>
            <a:endParaRPr lang="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348880"/>
            <a:ext cx="80648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Важным условием </a:t>
            </a:r>
            <a:r>
              <a:rPr lang="ru-RU" sz="2000" b="1" dirty="0" err="1"/>
              <a:t>разноуровневого</a:t>
            </a:r>
            <a:r>
              <a:rPr lang="ru-RU" sz="2000" dirty="0"/>
              <a:t> </a:t>
            </a:r>
            <a:r>
              <a:rPr lang="ru-RU" sz="2000" b="1" dirty="0"/>
              <a:t>обучения</a:t>
            </a:r>
            <a:r>
              <a:rPr lang="ru-RU" sz="2000" dirty="0"/>
              <a:t> является работа с учащимися на договорных началах, предусматривающая совместное согласование следующих позиций:</a:t>
            </a:r>
          </a:p>
          <a:p>
            <a:r>
              <a:rPr lang="ru-RU" sz="2000" dirty="0"/>
              <a:t> - добровольный выбор каждым учеником уровня усвоения учебного материала (не ниже </a:t>
            </a:r>
            <a:r>
              <a:rPr lang="ru-RU" sz="2000" dirty="0" err="1"/>
              <a:t>госстандарта</a:t>
            </a:r>
            <a:r>
              <a:rPr lang="ru-RU" sz="2000" dirty="0"/>
              <a:t>);</a:t>
            </a:r>
          </a:p>
          <a:p>
            <a:r>
              <a:rPr lang="ru-RU" sz="2000" dirty="0"/>
              <a:t> - полное усвоение базового компонента содержания обучения гарантировано всем при условии соблюдения правил коммуникаций и общения, и если все будут помогать друг другу;</a:t>
            </a:r>
          </a:p>
          <a:p>
            <a:r>
              <a:rPr lang="ru-RU" sz="2000" dirty="0"/>
              <a:t> - главный акцент в обучении делается на самостоятельную работу в индивидуальном темпе в сочетании с приемами </a:t>
            </a:r>
            <a:r>
              <a:rPr lang="ru-RU" sz="2000" dirty="0" err="1"/>
              <a:t>взаимообучения</a:t>
            </a:r>
            <a:r>
              <a:rPr lang="ru-RU" sz="2000" dirty="0"/>
              <a:t> и взаимопроверки;</a:t>
            </a:r>
          </a:p>
          <a:p>
            <a:r>
              <a:rPr lang="ru-RU" sz="2000" dirty="0"/>
              <a:t> - возможна добровольная дифференцированная посадка учащихся класса по уровням</a:t>
            </a: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0" y="6237312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3100" dirty="0" err="1" smtClean="0">
                <a:solidFill>
                  <a:srgbClr val="002060"/>
                </a:solidFill>
              </a:rPr>
              <a:t>Разноуровневые</a:t>
            </a:r>
            <a:r>
              <a:rPr lang="ru-RU" sz="3100" dirty="0" smtClean="0">
                <a:solidFill>
                  <a:srgbClr val="002060"/>
                </a:solidFill>
              </a:rPr>
              <a:t> </a:t>
            </a:r>
            <a:r>
              <a:rPr lang="ru-RU" sz="3100" dirty="0">
                <a:solidFill>
                  <a:srgbClr val="002060"/>
                </a:solidFill>
              </a:rPr>
              <a:t>задания на уроках литературы при работе с </a:t>
            </a:r>
            <a:r>
              <a:rPr lang="ru-RU" sz="3100" dirty="0" smtClean="0">
                <a:solidFill>
                  <a:srgbClr val="002060"/>
                </a:solidFill>
              </a:rPr>
              <a:t>текстом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Уровень 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348880"/>
            <a:ext cx="71287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(</a:t>
            </a:r>
            <a:r>
              <a:rPr lang="ru-RU" sz="2000" b="1" dirty="0"/>
              <a:t>низкий</a:t>
            </a:r>
            <a:r>
              <a:rPr lang="ru-RU" sz="2000" dirty="0"/>
              <a:t>, стандарт - «3», «4» - знание, «5» - понимание)</a:t>
            </a:r>
          </a:p>
          <a:p>
            <a:r>
              <a:rPr lang="ru-RU" sz="2000" dirty="0"/>
              <a:t>(по </a:t>
            </a:r>
            <a:r>
              <a:rPr lang="ru-RU" sz="2000" dirty="0" err="1"/>
              <a:t>Жанпеисовой</a:t>
            </a:r>
            <a:r>
              <a:rPr lang="ru-RU" sz="2000" dirty="0"/>
              <a:t> М. М. </a:t>
            </a:r>
            <a:r>
              <a:rPr lang="ru-RU" sz="2000" dirty="0" smtClean="0"/>
              <a:t>)</a:t>
            </a:r>
          </a:p>
          <a:p>
            <a:endParaRPr lang="ru-RU" sz="2000" dirty="0"/>
          </a:p>
          <a:p>
            <a:r>
              <a:rPr lang="ru-RU" sz="2000" dirty="0"/>
              <a:t> - Рассказать о жизни и творчестве писателя, поэта, об истории создания произведения</a:t>
            </a:r>
          </a:p>
          <a:p>
            <a:r>
              <a:rPr lang="ru-RU" sz="2000" dirty="0"/>
              <a:t> - Высказать впечатления, ассоциации, мнения</a:t>
            </a:r>
          </a:p>
          <a:p>
            <a:r>
              <a:rPr lang="ru-RU" sz="2000" dirty="0"/>
              <a:t> - Выписать элементы внешнего, внутреннего портрета героя, описание степи, обычаи и нравы (по одной главе, в эпизоде)</a:t>
            </a:r>
          </a:p>
          <a:p>
            <a:r>
              <a:rPr lang="ru-RU" sz="2000" dirty="0"/>
              <a:t> - Выписать образы - звуки, </a:t>
            </a:r>
            <a:r>
              <a:rPr lang="ru-RU" sz="2000" dirty="0" smtClean="0"/>
              <a:t>образы </a:t>
            </a:r>
            <a:r>
              <a:rPr lang="ru-RU" sz="2000" dirty="0"/>
              <a:t>- запахи, цветовую гамму</a:t>
            </a:r>
          </a:p>
        </p:txBody>
      </p:sp>
      <p:pic>
        <p:nvPicPr>
          <p:cNvPr id="8194" name="Picture 2" descr="портреты писателей и поэтов - портреты"/>
          <p:cNvPicPr>
            <a:picLocks noChangeAspect="1" noChangeArrowheads="1"/>
          </p:cNvPicPr>
          <p:nvPr/>
        </p:nvPicPr>
        <p:blipFill>
          <a:blip r:embed="rId2"/>
          <a:srcRect l="83740" b="68222"/>
          <a:stretch>
            <a:fillRect/>
          </a:stretch>
        </p:blipFill>
        <p:spPr bwMode="auto">
          <a:xfrm>
            <a:off x="7884368" y="1196752"/>
            <a:ext cx="1006674" cy="1368152"/>
          </a:xfrm>
          <a:prstGeom prst="rect">
            <a:avLst/>
          </a:prstGeom>
          <a:noFill/>
        </p:spPr>
      </p:pic>
      <p:pic>
        <p:nvPicPr>
          <p:cNvPr id="8196" name="Picture 4" descr="портреты писателей и поэтов - портреты"/>
          <p:cNvPicPr>
            <a:picLocks noChangeAspect="1" noChangeArrowheads="1"/>
          </p:cNvPicPr>
          <p:nvPr/>
        </p:nvPicPr>
        <p:blipFill>
          <a:blip r:embed="rId2"/>
          <a:srcRect l="2326" t="3345" r="80228" b="68222"/>
          <a:stretch>
            <a:fillRect/>
          </a:stretch>
        </p:blipFill>
        <p:spPr bwMode="auto">
          <a:xfrm>
            <a:off x="0" y="2564904"/>
            <a:ext cx="1080120" cy="1224136"/>
          </a:xfrm>
          <a:prstGeom prst="rect">
            <a:avLst/>
          </a:prstGeom>
          <a:noFill/>
        </p:spPr>
      </p:pic>
      <p:pic>
        <p:nvPicPr>
          <p:cNvPr id="8198" name="Picture 6" descr="портреты писателей и поэтов - портреты"/>
          <p:cNvPicPr>
            <a:picLocks noChangeAspect="1" noChangeArrowheads="1"/>
          </p:cNvPicPr>
          <p:nvPr/>
        </p:nvPicPr>
        <p:blipFill>
          <a:blip r:embed="rId2"/>
          <a:srcRect t="65229" r="80228"/>
          <a:stretch>
            <a:fillRect/>
          </a:stretch>
        </p:blipFill>
        <p:spPr bwMode="auto">
          <a:xfrm>
            <a:off x="0" y="4797152"/>
            <a:ext cx="1224136" cy="1496989"/>
          </a:xfrm>
          <a:prstGeom prst="rect">
            <a:avLst/>
          </a:prstGeom>
          <a:noFill/>
        </p:spPr>
      </p:pic>
      <p:pic>
        <p:nvPicPr>
          <p:cNvPr id="8200" name="Picture 8" descr="портреты писателей и поэтов - портреты"/>
          <p:cNvPicPr>
            <a:picLocks noChangeAspect="1" noChangeArrowheads="1"/>
          </p:cNvPicPr>
          <p:nvPr/>
        </p:nvPicPr>
        <p:blipFill>
          <a:blip r:embed="rId2"/>
          <a:srcRect t="33451" r="81391" b="34771"/>
          <a:stretch>
            <a:fillRect/>
          </a:stretch>
        </p:blipFill>
        <p:spPr bwMode="auto">
          <a:xfrm>
            <a:off x="7991872" y="4941168"/>
            <a:ext cx="1152128" cy="1368152"/>
          </a:xfrm>
          <a:prstGeom prst="rect">
            <a:avLst/>
          </a:prstGeom>
          <a:noFill/>
        </p:spPr>
      </p:pic>
      <p:pic>
        <p:nvPicPr>
          <p:cNvPr id="8202" name="Picture 10" descr="портреты писателей и поэтов - портреты"/>
          <p:cNvPicPr>
            <a:picLocks noChangeAspect="1" noChangeArrowheads="1"/>
          </p:cNvPicPr>
          <p:nvPr/>
        </p:nvPicPr>
        <p:blipFill>
          <a:blip r:embed="rId2"/>
          <a:srcRect l="82964" t="62389" r="-410" b="4160"/>
          <a:stretch>
            <a:fillRect/>
          </a:stretch>
        </p:blipFill>
        <p:spPr bwMode="auto">
          <a:xfrm>
            <a:off x="1331640" y="980728"/>
            <a:ext cx="1080120" cy="1440160"/>
          </a:xfrm>
          <a:prstGeom prst="rect">
            <a:avLst/>
          </a:prstGeom>
          <a:noFill/>
        </p:spPr>
      </p:pic>
      <p:pic>
        <p:nvPicPr>
          <p:cNvPr id="8204" name="Picture 12" descr="портреты писателей и поэтов - портреты"/>
          <p:cNvPicPr>
            <a:picLocks noChangeAspect="1" noChangeArrowheads="1"/>
          </p:cNvPicPr>
          <p:nvPr/>
        </p:nvPicPr>
        <p:blipFill>
          <a:blip r:embed="rId2"/>
          <a:srcRect l="48848" t="1673" r="33706" b="69894"/>
          <a:stretch>
            <a:fillRect/>
          </a:stretch>
        </p:blipFill>
        <p:spPr bwMode="auto">
          <a:xfrm>
            <a:off x="6228184" y="1124744"/>
            <a:ext cx="1080120" cy="1224136"/>
          </a:xfrm>
          <a:prstGeom prst="rect">
            <a:avLst/>
          </a:prstGeom>
          <a:noFill/>
        </p:spPr>
      </p:pic>
      <p:pic>
        <p:nvPicPr>
          <p:cNvPr id="8206" name="Picture 14" descr="портреты писателей и поэтов - портреты"/>
          <p:cNvPicPr>
            <a:picLocks noChangeAspect="1" noChangeArrowheads="1"/>
          </p:cNvPicPr>
          <p:nvPr/>
        </p:nvPicPr>
        <p:blipFill>
          <a:blip r:embed="rId2"/>
          <a:srcRect l="29077" t="66902" r="51151" b="2992"/>
          <a:stretch>
            <a:fillRect/>
          </a:stretch>
        </p:blipFill>
        <p:spPr bwMode="auto">
          <a:xfrm>
            <a:off x="7884368" y="3068960"/>
            <a:ext cx="1088120" cy="1152128"/>
          </a:xfrm>
          <a:prstGeom prst="rect">
            <a:avLst/>
          </a:prstGeom>
          <a:noFill/>
        </p:spPr>
      </p:pic>
      <p:pic>
        <p:nvPicPr>
          <p:cNvPr id="8208" name="Picture 16" descr="портреты писателей и поэтов - портреты"/>
          <p:cNvPicPr>
            <a:picLocks noChangeAspect="1" noChangeArrowheads="1"/>
          </p:cNvPicPr>
          <p:nvPr/>
        </p:nvPicPr>
        <p:blipFill>
          <a:blip r:embed="rId2"/>
          <a:srcRect l="64355" t="69079" r="15873" b="815"/>
          <a:stretch>
            <a:fillRect/>
          </a:stretch>
        </p:blipFill>
        <p:spPr bwMode="auto">
          <a:xfrm>
            <a:off x="6156176" y="5561856"/>
            <a:ext cx="1224136" cy="1296144"/>
          </a:xfrm>
          <a:prstGeom prst="rect">
            <a:avLst/>
          </a:prstGeom>
          <a:noFill/>
        </p:spPr>
      </p:pic>
      <p:pic>
        <p:nvPicPr>
          <p:cNvPr id="8210" name="Picture 18" descr="портреты писателей и поэтов - портреты"/>
          <p:cNvPicPr>
            <a:picLocks noChangeAspect="1" noChangeArrowheads="1"/>
          </p:cNvPicPr>
          <p:nvPr/>
        </p:nvPicPr>
        <p:blipFill>
          <a:blip r:embed="rId2"/>
          <a:srcRect l="49235" t="62389" r="34482" b="5833"/>
          <a:stretch>
            <a:fillRect/>
          </a:stretch>
        </p:blipFill>
        <p:spPr bwMode="auto">
          <a:xfrm>
            <a:off x="3059832" y="5489848"/>
            <a:ext cx="1008112" cy="1368152"/>
          </a:xfrm>
          <a:prstGeom prst="rect">
            <a:avLst/>
          </a:prstGeom>
          <a:noFill/>
        </p:spPr>
      </p:pic>
      <p:sp>
        <p:nvSpPr>
          <p:cNvPr id="13" name="Управляющая кнопка: домой 12">
            <a:hlinkClick r:id="rId3" action="ppaction://hlinksldjump" highlightClick="1"/>
          </p:cNvPr>
          <p:cNvSpPr/>
          <p:nvPr/>
        </p:nvSpPr>
        <p:spPr>
          <a:xfrm>
            <a:off x="0" y="6425952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276</TotalTime>
  <Words>629</Words>
  <Application>Microsoft Office PowerPoint</Application>
  <PresentationFormat>Экран (4:3)</PresentationFormat>
  <Paragraphs>102</Paragraphs>
  <Slides>15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Слайд 1</vt:lpstr>
      <vt:lpstr>Презентацию подготовила</vt:lpstr>
      <vt:lpstr>Содержание</vt:lpstr>
      <vt:lpstr>Выявленные противоречия, профессиональная проблема</vt:lpstr>
      <vt:lpstr>Актуальность темы, обоснование выбора технологии</vt:lpstr>
      <vt:lpstr>    Цель  технологии  разноуровневого обучения:   обеспечить усвоение учебного материала каждым учеником в зоне его ближайшего развития на основе особенностей его субъектного опыта.</vt:lpstr>
      <vt:lpstr>Предлагаемые пути решения проблемы средствами технологии</vt:lpstr>
      <vt:lpstr>Использование технологии в образовательном процессе</vt:lpstr>
      <vt:lpstr>  Разноуровневые задания на уроках литературы при работе с текстом  Уровень 1</vt:lpstr>
      <vt:lpstr>Уровень 2</vt:lpstr>
      <vt:lpstr>Уровень3</vt:lpstr>
      <vt:lpstr>Прогнозируемый результат  - формулируется конкретно в УУД</vt:lpstr>
      <vt:lpstr>Слайд 13</vt:lpstr>
      <vt:lpstr>Слайд 14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Николай</cp:lastModifiedBy>
  <cp:revision>30</cp:revision>
  <dcterms:modified xsi:type="dcterms:W3CDTF">2015-03-25T14:14:25Z</dcterms:modified>
</cp:coreProperties>
</file>