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5" r:id="rId3"/>
    <p:sldId id="283" r:id="rId4"/>
    <p:sldId id="263" r:id="rId5"/>
    <p:sldId id="266" r:id="rId6"/>
    <p:sldId id="264" r:id="rId7"/>
    <p:sldId id="267" r:id="rId8"/>
    <p:sldId id="262" r:id="rId9"/>
    <p:sldId id="269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8" r:id="rId19"/>
    <p:sldId id="280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916832"/>
            <a:ext cx="6120680" cy="27363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bg1"/>
                  </a:solidFill>
                </a:ln>
                <a:latin typeface="Impact" pitchFamily="34" charset="0"/>
              </a:rPr>
              <a:t>Методика работы с одарёнными детьми. Подготовка школьников </a:t>
            </a:r>
            <a:br>
              <a:rPr lang="ru-RU" sz="3600" dirty="0" smtClean="0">
                <a:ln w="1270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2700">
                  <a:solidFill>
                    <a:schemeClr val="bg1"/>
                  </a:solidFill>
                </a:ln>
                <a:latin typeface="Impact" pitchFamily="34" charset="0"/>
              </a:rPr>
              <a:t>к участию в олимпиадах, конкурсах</a:t>
            </a:r>
            <a:endParaRPr lang="ru-RU" sz="3600" dirty="0">
              <a:ln w="12700"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869160"/>
            <a:ext cx="5688632" cy="1800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Масалова Евгения Николаевна,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изобразительного искусства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xxx\Desktop\9 мая 14\DSC0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2376264" cy="17821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Рисунок 3"/>
          <p:cNvPicPr>
            <a:picLocks noChangeArrowheads="1"/>
          </p:cNvPicPr>
          <p:nvPr/>
        </p:nvPicPr>
        <p:blipFill>
          <a:blip r:embed="rId3" cstate="print"/>
          <a:srcRect l="5879" t="3802" r="4324" b="7007"/>
          <a:stretch>
            <a:fillRect/>
          </a:stretch>
        </p:blipFill>
        <p:spPr bwMode="auto">
          <a:xfrm>
            <a:off x="251520" y="4581128"/>
            <a:ext cx="2376264" cy="19442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2" name="Picture 8" descr="C:\Users\xxx\Desktop\9 мая 14\DSC03002.JPG"/>
          <p:cNvPicPr>
            <a:picLocks noChangeAspect="1" noChangeArrowheads="1"/>
          </p:cNvPicPr>
          <p:nvPr/>
        </p:nvPicPr>
        <p:blipFill>
          <a:blip r:embed="rId4" cstate="print"/>
          <a:srcRect r="9436" b="12180"/>
          <a:stretch>
            <a:fillRect/>
          </a:stretch>
        </p:blipFill>
        <p:spPr bwMode="auto">
          <a:xfrm>
            <a:off x="179512" y="476672"/>
            <a:ext cx="2376264" cy="172819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699792" y="620688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«Ракитянская  средняя </a:t>
            </a:r>
            <a:endParaRPr lang="ru-RU" sz="24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 №1» </a:t>
            </a:r>
            <a:endParaRPr lang="ru-RU" sz="24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964488" cy="21728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задачи, которые должен ставить перед собой учитель, при развитии художественной одаренности: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496944" cy="396284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+mj-lt"/>
              </a:rPr>
              <a:t>ознакомление детей с художественным творчеством;</a:t>
            </a:r>
          </a:p>
          <a:p>
            <a:pPr lvl="0"/>
            <a:r>
              <a:rPr lang="ru-RU" dirty="0" smtClean="0">
                <a:latin typeface="+mj-lt"/>
              </a:rPr>
              <a:t>помощь детям в  раскрытии своего потенциала</a:t>
            </a:r>
            <a:r>
              <a:rPr lang="ru-RU" dirty="0" smtClean="0">
                <a:latin typeface="+mj-lt"/>
              </a:rPr>
              <a:t>,</a:t>
            </a:r>
          </a:p>
          <a:p>
            <a:pPr lvl="0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развитие способностей и индивидуального творческого потенциала учащегося;</a:t>
            </a:r>
          </a:p>
          <a:p>
            <a:pPr lvl="0"/>
            <a:r>
              <a:rPr lang="ru-RU" dirty="0" smtClean="0">
                <a:latin typeface="+mj-lt"/>
              </a:rPr>
              <a:t>создание комфортной среды общения;</a:t>
            </a:r>
          </a:p>
          <a:p>
            <a:pPr lvl="0"/>
            <a:r>
              <a:rPr lang="ru-RU" dirty="0" smtClean="0">
                <a:latin typeface="+mj-lt"/>
              </a:rPr>
              <a:t>стимулирование дальнейшего развития художественных навыков;</a:t>
            </a:r>
          </a:p>
          <a:p>
            <a:pPr lvl="0"/>
            <a:r>
              <a:rPr lang="ru-RU" dirty="0" smtClean="0">
                <a:latin typeface="+mj-lt"/>
              </a:rPr>
              <a:t>социализация по средством полученных знаний;</a:t>
            </a:r>
          </a:p>
          <a:p>
            <a:pPr lvl="0"/>
            <a:r>
              <a:rPr lang="ru-RU" dirty="0" smtClean="0">
                <a:latin typeface="+mj-lt"/>
              </a:rPr>
              <a:t>самоопределение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33969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 работы с одаренными детьми включает в себя следующие компоненты: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3284984"/>
            <a:ext cx="8568952" cy="4322880"/>
          </a:xfrm>
        </p:spPr>
        <p:txBody>
          <a:bodyPr/>
          <a:lstStyle/>
          <a:p>
            <a:pPr lvl="0"/>
            <a:r>
              <a:rPr lang="ru-RU" b="1" dirty="0" smtClean="0">
                <a:latin typeface="+mj-lt"/>
              </a:rPr>
              <a:t>выявление одаренных детей;  </a:t>
            </a:r>
          </a:p>
          <a:p>
            <a:pPr lvl="0"/>
            <a:r>
              <a:rPr lang="ru-RU" b="1" dirty="0" smtClean="0">
                <a:latin typeface="+mj-lt"/>
              </a:rPr>
              <a:t>развитие творческих способностей на уроках;</a:t>
            </a:r>
          </a:p>
          <a:p>
            <a:pPr lvl="0"/>
            <a:r>
              <a:rPr lang="ru-RU" b="1" dirty="0" smtClean="0">
                <a:latin typeface="+mj-lt"/>
              </a:rPr>
              <a:t>развитие способностей во внеурочной деятельности  (кружок, конкурсы различных уровней, олимпиады).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При переходе в среднее звено, точнее  в  конце учебного года у учащихся 4   классов  </a:t>
            </a: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стоит проводить </a:t>
            </a: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диагностику по выявлению художественной одаренности, </a:t>
            </a: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используя</a:t>
            </a:r>
            <a:b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следующие методики  А.А. </a:t>
            </a: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Мелик</a:t>
            </a:r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–Пашаева.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8892480" cy="410445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+mj-lt"/>
              </a:rPr>
              <a:t>Методики, выявляющие направленность ребенка на создание художественного образа.</a:t>
            </a:r>
            <a:endParaRPr lang="ru-RU" sz="2000" dirty="0" smtClean="0">
              <a:latin typeface="+mj-lt"/>
            </a:endParaRPr>
          </a:p>
          <a:p>
            <a:pPr algn="just">
              <a:buNone/>
            </a:pPr>
            <a:r>
              <a:rPr lang="ru-RU" sz="2000" b="1" dirty="0" smtClean="0">
                <a:latin typeface="+mj-lt"/>
              </a:rPr>
              <a:t> «Линия горизонта» </a:t>
            </a:r>
          </a:p>
          <a:p>
            <a:pPr algn="just">
              <a:buNone/>
            </a:pPr>
            <a:endParaRPr lang="ru-RU" sz="2000" b="1" dirty="0" smtClean="0">
              <a:latin typeface="+mj-lt"/>
            </a:endParaRPr>
          </a:p>
          <a:p>
            <a:pPr algn="just">
              <a:buNone/>
            </a:pPr>
            <a:endParaRPr lang="ru-RU" sz="2000" b="1" dirty="0" smtClean="0">
              <a:latin typeface="+mj-lt"/>
            </a:endParaRPr>
          </a:p>
          <a:p>
            <a:pPr algn="just">
              <a:buNone/>
            </a:pPr>
            <a:endParaRPr lang="ru-RU" sz="2000" b="1" dirty="0" smtClean="0">
              <a:latin typeface="+mj-lt"/>
            </a:endParaRPr>
          </a:p>
          <a:p>
            <a:pPr algn="just"/>
            <a:r>
              <a:rPr lang="ru-RU" sz="2000" b="1" dirty="0" smtClean="0">
                <a:latin typeface="+mj-lt"/>
              </a:rPr>
              <a:t>Методики выявления  художественного </a:t>
            </a:r>
          </a:p>
          <a:p>
            <a:pPr algn="just">
              <a:buNone/>
            </a:pPr>
            <a:r>
              <a:rPr lang="ru-RU" sz="2000" b="1" dirty="0" smtClean="0">
                <a:latin typeface="+mj-lt"/>
              </a:rPr>
              <a:t>воображения .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«Раскраска персонажей».</a:t>
            </a:r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2392491" cy="10081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73216"/>
            <a:ext cx="2088232" cy="12991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3" descr="D:\Всё с рабочего стола\наши фото\работа\PB280185.JPG"/>
          <p:cNvPicPr>
            <a:picLocks noChangeAspect="1" noChangeArrowheads="1"/>
          </p:cNvPicPr>
          <p:nvPr/>
        </p:nvPicPr>
        <p:blipFill>
          <a:blip r:embed="rId4" cstate="print"/>
          <a:srcRect l="22501" b="15991"/>
          <a:stretch>
            <a:fillRect/>
          </a:stretch>
        </p:blipFill>
        <p:spPr bwMode="auto">
          <a:xfrm>
            <a:off x="5724128" y="3284984"/>
            <a:ext cx="3218063" cy="261606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96448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При проведении уроков изобразительного искусства в среднем и старшем звене необходимо отталкиваться от следующих направлений в работе:</a:t>
            </a:r>
            <a:r>
              <a:rPr lang="ru-RU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ln w="50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50131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+mj-lt"/>
              </a:rPr>
              <a:t>От знаний к творчеству – основной метод обучения.</a:t>
            </a:r>
          </a:p>
          <a:p>
            <a:pPr lvl="0"/>
            <a:r>
              <a:rPr lang="ru-RU" dirty="0" smtClean="0">
                <a:latin typeface="+mj-lt"/>
              </a:rPr>
              <a:t>Требование обязательной грамотности исполнения работы – композиционной и изобразительной.</a:t>
            </a:r>
          </a:p>
          <a:p>
            <a:pPr lvl="0"/>
            <a:r>
              <a:rPr lang="ru-RU" dirty="0" smtClean="0">
                <a:latin typeface="+mj-lt"/>
              </a:rPr>
              <a:t>Требование завершенности, аккуратности и привлекательности, проявления художественного вкуса в каждой работе, независимо от ее характера.</a:t>
            </a:r>
          </a:p>
          <a:p>
            <a:pPr lvl="0"/>
            <a:r>
              <a:rPr lang="ru-RU" dirty="0" smtClean="0">
                <a:latin typeface="+mj-lt"/>
              </a:rPr>
              <a:t>Обеспечение соответствия выбранного художественного материала замыслу.</a:t>
            </a:r>
          </a:p>
          <a:p>
            <a:pPr lvl="0"/>
            <a:r>
              <a:rPr lang="ru-RU" dirty="0" smtClean="0">
                <a:latin typeface="+mj-lt"/>
              </a:rPr>
              <a:t>Обязательная рефлексия, анализ результатов работы, требование умения защитить и объяснить свой замысел.</a:t>
            </a:r>
          </a:p>
          <a:p>
            <a:pPr lvl="0"/>
            <a:r>
              <a:rPr lang="ru-RU" dirty="0" smtClean="0">
                <a:latin typeface="+mj-lt"/>
              </a:rPr>
              <a:t>Стимулирование работы в участии в конкурсах, в целях поощрения оригинальности замысла и повышения качества исполнения.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238888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Специфика предмета «Изобразительное искусство» в 5-9 классе такова, что главным в обучении является ориентация на развитие познавательных процессов и формирование самостоятельности в выполнении творческих работ. Поэтому на уроках изобразительного искусства важно использовать следующие виды деятельности: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140968"/>
            <a:ext cx="5760640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+mj-lt"/>
              </a:rPr>
              <a:t>индивидуальная работа,</a:t>
            </a:r>
          </a:p>
          <a:p>
            <a:pPr lvl="0"/>
            <a:r>
              <a:rPr lang="ru-RU" dirty="0" smtClean="0">
                <a:latin typeface="+mj-lt"/>
              </a:rPr>
              <a:t>работа в малых группах,</a:t>
            </a:r>
          </a:p>
          <a:p>
            <a:pPr lvl="0"/>
            <a:r>
              <a:rPr lang="ru-RU" dirty="0" smtClean="0">
                <a:latin typeface="+mj-lt"/>
              </a:rPr>
              <a:t>проблемно-развивающее  </a:t>
            </a:r>
            <a:r>
              <a:rPr lang="ru-RU" dirty="0" smtClean="0">
                <a:latin typeface="+mj-lt"/>
              </a:rPr>
              <a:t>обучение,</a:t>
            </a:r>
          </a:p>
          <a:p>
            <a:pPr lvl="0"/>
            <a:r>
              <a:rPr lang="ru-RU" dirty="0" smtClean="0">
                <a:latin typeface="+mj-lt"/>
              </a:rPr>
              <a:t>игровые технологии,</a:t>
            </a:r>
          </a:p>
          <a:p>
            <a:pPr lvl="0"/>
            <a:r>
              <a:rPr lang="ru-RU" dirty="0" smtClean="0">
                <a:latin typeface="+mj-lt"/>
              </a:rPr>
              <a:t>информационно-коммуникативные </a:t>
            </a:r>
            <a:r>
              <a:rPr lang="ru-RU" dirty="0" smtClean="0">
                <a:latin typeface="+mj-lt"/>
              </a:rPr>
              <a:t>технологии,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задания творческого и </a:t>
            </a:r>
            <a:r>
              <a:rPr lang="ru-RU" dirty="0" smtClean="0">
                <a:latin typeface="+mj-lt"/>
              </a:rPr>
              <a:t>нестандартного </a:t>
            </a:r>
            <a:r>
              <a:rPr lang="ru-RU" dirty="0" smtClean="0">
                <a:latin typeface="+mj-lt"/>
              </a:rPr>
              <a:t>характера.</a:t>
            </a:r>
          </a:p>
          <a:p>
            <a:endParaRPr lang="ru-RU" dirty="0"/>
          </a:p>
        </p:txBody>
      </p:sp>
      <p:pic>
        <p:nvPicPr>
          <p:cNvPr id="4" name="Picture 2" descr="D:\Сохранения\9\август\PA260067.JPG"/>
          <p:cNvPicPr>
            <a:picLocks noChangeAspect="1" noChangeArrowheads="1"/>
          </p:cNvPicPr>
          <p:nvPr/>
        </p:nvPicPr>
        <p:blipFill>
          <a:blip r:embed="rId2" cstate="print"/>
          <a:srcRect l="19686" b="24538"/>
          <a:stretch>
            <a:fillRect/>
          </a:stretch>
        </p:blipFill>
        <p:spPr bwMode="auto">
          <a:xfrm>
            <a:off x="5508104" y="2564904"/>
            <a:ext cx="2155446" cy="15189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5841" name="Picture 1" descr="D:\Сохранения\9\август\PA260083.JPG"/>
          <p:cNvPicPr>
            <a:picLocks noChangeAspect="1" noChangeArrowheads="1"/>
          </p:cNvPicPr>
          <p:nvPr/>
        </p:nvPicPr>
        <p:blipFill>
          <a:blip r:embed="rId3" cstate="print"/>
          <a:srcRect l="12992" t="2231" r="3346" b="21916"/>
          <a:stretch>
            <a:fillRect/>
          </a:stretch>
        </p:blipFill>
        <p:spPr bwMode="auto">
          <a:xfrm>
            <a:off x="6228184" y="4797152"/>
            <a:ext cx="2643117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4" descr="D:\Всё с рабочего стола\наши фото\урок герб\PC310027.JPG"/>
          <p:cNvPicPr>
            <a:picLocks noChangeAspect="1" noChangeArrowheads="1"/>
          </p:cNvPicPr>
          <p:nvPr/>
        </p:nvPicPr>
        <p:blipFill>
          <a:blip r:embed="rId4" cstate="print"/>
          <a:srcRect l="7813" t="26375" r="16335" b="20469"/>
          <a:stretch>
            <a:fillRect/>
          </a:stretch>
        </p:blipFill>
        <p:spPr bwMode="auto">
          <a:xfrm rot="16200000">
            <a:off x="7317012" y="3060253"/>
            <a:ext cx="2088231" cy="1097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20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 внеклассной работы  направлена на раскрытие творческого потенциала одаренных и способных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28800"/>
            <a:ext cx="6444208" cy="40518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+mj-lt"/>
              </a:rPr>
              <a:t>выставки детского творчества, </a:t>
            </a:r>
          </a:p>
          <a:p>
            <a:pPr lvl="0"/>
            <a:r>
              <a:rPr lang="ru-RU" dirty="0" smtClean="0">
                <a:latin typeface="+mj-lt"/>
              </a:rPr>
              <a:t>проведение предметных викторин, уроков-диспутов, уроков-аукционов (в рамках предметных недель),</a:t>
            </a:r>
          </a:p>
          <a:p>
            <a:pPr lvl="0"/>
            <a:r>
              <a:rPr lang="ru-RU" dirty="0" smtClean="0">
                <a:latin typeface="+mj-lt"/>
              </a:rPr>
              <a:t>разработка учащимися сценария урока и проведение его  в качестве учителя (в рамках дней самоуправления),</a:t>
            </a:r>
          </a:p>
          <a:p>
            <a:pPr lvl="0"/>
            <a:r>
              <a:rPr lang="ru-RU" dirty="0" smtClean="0">
                <a:latin typeface="+mj-lt"/>
              </a:rPr>
              <a:t>участие учащихся в  подготовке школы к праздникам, изготовление декораций, баннеров, плакатов. </a:t>
            </a:r>
          </a:p>
          <a:p>
            <a:pPr lvl="0"/>
            <a:r>
              <a:rPr lang="ru-RU" dirty="0" smtClean="0">
                <a:latin typeface="+mj-lt"/>
              </a:rPr>
              <a:t>школьные олимпиады по изобразительному искусству,</a:t>
            </a:r>
          </a:p>
          <a:p>
            <a:pPr lvl="0"/>
            <a:r>
              <a:rPr lang="ru-RU" dirty="0" smtClean="0">
                <a:latin typeface="+mj-lt"/>
              </a:rPr>
              <a:t>участие в конкурсах.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Такие мероприятия помогают ребенку раскрыться, проявить себя, показать окружающим и себе свои возможности.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" name="Picture 5" descr="D:\Всё с рабочего стола\наши фото\урок герб\PC310020.JPG"/>
          <p:cNvPicPr>
            <a:picLocks noChangeAspect="1" noChangeArrowheads="1"/>
          </p:cNvPicPr>
          <p:nvPr/>
        </p:nvPicPr>
        <p:blipFill>
          <a:blip r:embed="rId2" cstate="print"/>
          <a:srcRect l="34250" t="33463" r="5901" b="3932"/>
          <a:stretch>
            <a:fillRect/>
          </a:stretch>
        </p:blipFill>
        <p:spPr bwMode="auto">
          <a:xfrm>
            <a:off x="539552" y="3212976"/>
            <a:ext cx="1512168" cy="2109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Рисунок 3"/>
          <p:cNvPicPr>
            <a:picLocks noChangeArrowheads="1"/>
          </p:cNvPicPr>
          <p:nvPr/>
        </p:nvPicPr>
        <p:blipFill>
          <a:blip r:embed="rId3" cstate="print"/>
          <a:srcRect l="5879" t="3802" r="4324" b="7007"/>
          <a:stretch>
            <a:fillRect/>
          </a:stretch>
        </p:blipFill>
        <p:spPr bwMode="auto">
          <a:xfrm>
            <a:off x="539552" y="1556792"/>
            <a:ext cx="1512168" cy="14403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8326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+mj-lt"/>
              </a:rPr>
              <a:t>    Поиск </a:t>
            </a:r>
            <a:r>
              <a:rPr lang="ru-RU" sz="2800" b="1" dirty="0" smtClean="0">
                <a:latin typeface="+mj-lt"/>
              </a:rPr>
              <a:t>одарённых личностей должен идти непрерывно, начиная с начальной  школы. Наиболее распространённой формой отбора  детей с художественной одаренностью являются творческие конкурсы, олимпиады. </a:t>
            </a:r>
          </a:p>
          <a:p>
            <a:pPr algn="just">
              <a:buNone/>
            </a:pPr>
            <a:endParaRPr lang="ru-RU" sz="2800" b="1" dirty="0" smtClean="0">
              <a:latin typeface="+mj-lt"/>
            </a:endParaRP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Поэтому нужно стремиться, 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чтобы как можно больше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 детей участвовали в школьных 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этапах </a:t>
            </a:r>
            <a:r>
              <a:rPr lang="ru-RU" sz="2800" b="1" dirty="0" smtClean="0">
                <a:latin typeface="+mj-lt"/>
              </a:rPr>
              <a:t>разноуровневых</a:t>
            </a:r>
            <a:r>
              <a:rPr lang="ru-RU" sz="2800" b="1" dirty="0" smtClean="0">
                <a:latin typeface="+mj-lt"/>
              </a:rPr>
              <a:t> 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конкурсов.</a:t>
            </a:r>
          </a:p>
          <a:p>
            <a:pPr algn="just">
              <a:buNone/>
            </a:pPr>
            <a:endParaRPr lang="ru-RU" sz="2800" b="1" dirty="0" smtClean="0">
              <a:latin typeface="+mj-lt"/>
            </a:endParaRP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    Участвуя </a:t>
            </a:r>
            <a:r>
              <a:rPr lang="ru-RU" sz="2800" b="1" dirty="0" smtClean="0">
                <a:latin typeface="+mj-lt"/>
              </a:rPr>
              <a:t>и побеждая в школьных конкурсах,  ребенок готов к трудностям - к конкурсам более высокого уровня.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Духовный лик - Евгения Николаевна Масалова"/>
          <p:cNvPicPr>
            <a:picLocks noChangeAspect="1" noChangeArrowheads="1"/>
          </p:cNvPicPr>
          <p:nvPr/>
        </p:nvPicPr>
        <p:blipFill>
          <a:blip r:embed="rId2" cstate="print"/>
          <a:srcRect l="21429" t="4762" r="7143"/>
          <a:stretch>
            <a:fillRect/>
          </a:stretch>
        </p:blipFill>
        <p:spPr bwMode="auto">
          <a:xfrm>
            <a:off x="5508104" y="2492896"/>
            <a:ext cx="2664296" cy="2664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ряду с очными  стоит предлагать детям участвовать в интернет - конкурсах на сайтах:</a:t>
            </a:r>
            <a:r>
              <a:rPr lang="ru-RU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56581"/>
            <a:ext cx="4114800" cy="5001419"/>
          </a:xfrm>
        </p:spPr>
        <p:txBody>
          <a:bodyPr>
            <a:normAutofit/>
          </a:bodyPr>
          <a:lstStyle/>
          <a:p>
            <a:pPr hangingPunct="0"/>
            <a:r>
              <a:rPr lang="ru-RU" sz="1900" b="1" dirty="0" smtClean="0">
                <a:latin typeface="+mj-lt"/>
              </a:rPr>
              <a:t>Академии Развития Творчества (http://www.art-talant.org),</a:t>
            </a:r>
          </a:p>
          <a:p>
            <a:pPr lvl="0" hangingPunct="0"/>
            <a:r>
              <a:rPr lang="ru-RU" sz="1900" b="1" dirty="0" smtClean="0">
                <a:latin typeface="+mj-lt"/>
              </a:rPr>
              <a:t>Вот-задачка</a:t>
            </a:r>
            <a:r>
              <a:rPr lang="ru-RU" sz="1900" b="1" dirty="0" smtClean="0">
                <a:latin typeface="+mj-lt"/>
              </a:rPr>
              <a:t>. </a:t>
            </a:r>
            <a:r>
              <a:rPr lang="ru-RU" sz="1900" b="1" dirty="0" smtClean="0">
                <a:latin typeface="+mj-lt"/>
              </a:rPr>
              <a:t>ру</a:t>
            </a:r>
            <a:r>
              <a:rPr lang="ru-RU" sz="1900" b="1" dirty="0" smtClean="0">
                <a:latin typeface="+mj-lt"/>
              </a:rPr>
              <a:t> (http://vot-zadachka.ru),</a:t>
            </a:r>
          </a:p>
          <a:p>
            <a:pPr lvl="0" hangingPunct="0"/>
            <a:r>
              <a:rPr lang="ru-RU" sz="1900" b="1" dirty="0" smtClean="0">
                <a:latin typeface="+mj-lt"/>
              </a:rPr>
              <a:t>Талантоха</a:t>
            </a:r>
            <a:r>
              <a:rPr lang="ru-RU" sz="1900" b="1" dirty="0" smtClean="0">
                <a:latin typeface="+mj-lt"/>
              </a:rPr>
              <a:t>  (http://talantoha.ru/),</a:t>
            </a:r>
          </a:p>
          <a:p>
            <a:pPr lvl="0" hangingPunct="0"/>
            <a:r>
              <a:rPr lang="ru-RU" sz="1900" b="1" dirty="0" smtClean="0">
                <a:latin typeface="+mj-lt"/>
              </a:rPr>
              <a:t>Радуга талантов  (http://www.talanti-russia.org/),</a:t>
            </a:r>
          </a:p>
          <a:p>
            <a:pPr lvl="0" hangingPunct="0"/>
            <a:r>
              <a:rPr lang="ru-RU" sz="1900" b="1" dirty="0" smtClean="0">
                <a:latin typeface="+mj-lt"/>
              </a:rPr>
              <a:t>Жар-птица (http://zarptica.umi.ru/).</a:t>
            </a:r>
          </a:p>
          <a:p>
            <a:pPr algn="just" hangingPunc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5229200"/>
            <a:ext cx="8820472" cy="16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Получая за победу или участие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этих конкурсах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сертификаты,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дипломы,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грамоты  дети хотят и стремятся 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большему.</a:t>
            </a:r>
            <a:endParaRPr lang="ru-RU" dirty="0">
              <a:latin typeface="+mj-lt"/>
            </a:endParaRPr>
          </a:p>
        </p:txBody>
      </p:sp>
      <p:pic>
        <p:nvPicPr>
          <p:cNvPr id="5" name="Picture 2" descr="C:\Users\xxx\Desktop\3-4-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212976"/>
            <a:ext cx="1272661" cy="1800200"/>
          </a:xfrm>
          <a:prstGeom prst="rect">
            <a:avLst/>
          </a:prstGeom>
          <a:noFill/>
        </p:spPr>
      </p:pic>
      <p:pic>
        <p:nvPicPr>
          <p:cNvPr id="6" name="Picture 6" descr="F:\представление на\d-401-176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0808"/>
            <a:ext cx="1731996" cy="1239044"/>
          </a:xfrm>
          <a:prstGeom prst="rect">
            <a:avLst/>
          </a:prstGeom>
          <a:noFill/>
        </p:spPr>
      </p:pic>
      <p:pic>
        <p:nvPicPr>
          <p:cNvPr id="7" name="Picture 7" descr="F:\дипломы\1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1211204" cy="1872208"/>
          </a:xfrm>
          <a:prstGeom prst="rect">
            <a:avLst/>
          </a:prstGeom>
          <a:noFill/>
        </p:spPr>
      </p:pic>
      <p:pic>
        <p:nvPicPr>
          <p:cNvPr id="32770" name="Picture 2" descr="C:\Users\xxx\Desktop\VipTalisman5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1957977" cy="122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 же на олимпиаде связан не только со способностями, но и со знанием классических олимпиадных вопросов. Поэтому к олимпиаде надо серьёзно готовиться.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3816424" cy="46805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Начиная с 5 класса,  выделяется группа детей, имеющая творческий потенциал, которые помимо отлично выполненных практических работ, стремятся глубже  постичь теорию и историю искусства, творчество  художников. </a:t>
            </a:r>
          </a:p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700808"/>
            <a:ext cx="4032448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Поэтому при  составлении заданий для 5-7 классов стоит использовать задания с учётом изученного учащимися материала, а так же материала, связанного с различными областями и пластами культуры – народной, бытовой, духовной, классической, массовой.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79712" y="692696"/>
            <a:ext cx="4608512" cy="20882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Олимпиадные задания  могут состоять  из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 частей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524" y="3248980"/>
            <a:ext cx="3240360" cy="208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Теоретическая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(тестирование из 16 вопросов)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3284984"/>
            <a:ext cx="3816424" cy="208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Практическая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(выполнение и защита творческого проекта (домашнее задание) или выполнение графического или живописного рисунка).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flipH="1">
            <a:off x="1907704" y="1772816"/>
            <a:ext cx="36004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6"/>
            <a:endCxn id="6" idx="0"/>
          </p:cNvCxnSpPr>
          <p:nvPr/>
        </p:nvCxnSpPr>
        <p:spPr>
          <a:xfrm>
            <a:off x="6588224" y="1736812"/>
            <a:ext cx="324036" cy="1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784976" cy="15841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При  подготовке  к олимпиаде можно использовать тесты, викторины, проекты, как индивидуальные, так и групповые, Интернет ресурсы, задания практического характера (живопись, графика, скульптура) и т.д..  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96552" y="-315914"/>
            <a:ext cx="9361040" cy="6913266"/>
          </a:xfrm>
        </p:spPr>
        <p:txBody>
          <a:bodyPr>
            <a:normAutofit/>
          </a:bodyPr>
          <a:lstStyle/>
          <a:p>
            <a:pPr indent="360000"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Таланты трудно распознать, 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всякий может в них поверить.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Таланты надо воспитать,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их надо развивать, в них верить.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Простую истину признать сумеет всякий… 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кто понятлив: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Таланты может воспитать наставник, 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сам талантлив.</a:t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222068"/>
            <a:ext cx="8686800" cy="527186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   </a:t>
            </a:r>
          </a:p>
          <a:p>
            <a:pPr algn="just">
              <a:buNone/>
            </a:pPr>
            <a:r>
              <a:rPr lang="ru-RU" sz="2400" dirty="0" smtClean="0"/>
              <a:t>         </a:t>
            </a:r>
            <a:r>
              <a:rPr lang="ru-RU" sz="2400" dirty="0" smtClean="0">
                <a:latin typeface="+mj-lt"/>
              </a:rPr>
              <a:t>На олимпиаде не все дети занимают призовые места и чтобы не отбить желание заниматься дальше и продолжать принимать участие в конкурсах, олимпиадах стоит сказать: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   «Если тебя не наградили, то ни в коем случае не считай себя «побежденным»»!</a:t>
            </a:r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В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2013-2014</a:t>
            </a:r>
            <a:r>
              <a:rPr lang="ru-RU" sz="2400" dirty="0" smtClean="0">
                <a:latin typeface="+mj-lt"/>
              </a:rPr>
              <a:t> учебном году обучающиеся  нашей школы приняли участие в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57 </a:t>
            </a:r>
            <a:r>
              <a:rPr lang="ru-RU" sz="2400" dirty="0" smtClean="0">
                <a:latin typeface="+mj-lt"/>
              </a:rPr>
              <a:t>конкурсах различного уровня,  в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25</a:t>
            </a:r>
            <a:r>
              <a:rPr lang="ru-RU" sz="2400" dirty="0" smtClean="0">
                <a:latin typeface="+mj-lt"/>
              </a:rPr>
              <a:t> заняли 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35</a:t>
            </a:r>
            <a:r>
              <a:rPr lang="ru-RU" sz="2400" dirty="0" smtClean="0">
                <a:latin typeface="+mj-lt"/>
              </a:rPr>
              <a:t> призовых мест: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Всероссийские  —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9</a:t>
            </a:r>
            <a:r>
              <a:rPr lang="ru-RU" sz="2400" dirty="0" smtClean="0">
                <a:latin typeface="+mj-lt"/>
              </a:rPr>
              <a:t> мест,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Региональные —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ru-RU" sz="2400" dirty="0" smtClean="0">
                <a:latin typeface="+mj-lt"/>
              </a:rPr>
              <a:t> мест,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Муниципальный - 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24 </a:t>
            </a:r>
            <a:r>
              <a:rPr lang="ru-RU" sz="2400" dirty="0" smtClean="0">
                <a:latin typeface="+mj-lt"/>
              </a:rPr>
              <a:t>мест .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 5 </a:t>
            </a:r>
            <a:r>
              <a:rPr lang="ru-RU" sz="2400" dirty="0" smtClean="0">
                <a:latin typeface="+mj-lt"/>
              </a:rPr>
              <a:t>обучающиеся старших классов приняли участие в Региональной олимпиаде школьников по изобразительному искусству, 1 ученица заняла </a:t>
            </a:r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3 </a:t>
            </a:r>
            <a:r>
              <a:rPr lang="ru-RU" sz="2400" dirty="0" smtClean="0">
                <a:latin typeface="+mj-lt"/>
              </a:rPr>
              <a:t>место.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Вывод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59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Дети становятся одаренными не столько потому, что им больше, чем другим, дала природа, сколько потому, что они в большей мере сумели реализовать себя.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И здесь важно помочь ребенку сделать первые шаги по ступенькам творчества, но еще важней не опоздать – не упустить моменты рождения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 ГЕНИЯ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.      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95536" y="2348880"/>
            <a:ext cx="8352928" cy="2808312"/>
          </a:xfrm>
          <a:effectLst>
            <a:glow rad="101600">
              <a:schemeClr val="tx2">
                <a:lumMod val="90000"/>
                <a:alpha val="6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Спасибо</a:t>
            </a:r>
            <a:b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за </a:t>
            </a:r>
            <a: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внимание</a:t>
            </a:r>
            <a:r>
              <a:rPr lang="ru-RU" sz="8000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!</a:t>
            </a:r>
            <a:r>
              <a:rPr lang="ru-RU" b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 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+mj-lt"/>
              </a:rPr>
              <a:t>    </a:t>
            </a:r>
            <a:r>
              <a:rPr lang="ru-RU" sz="2800" b="1" dirty="0" smtClean="0">
                <a:latin typeface="+mj-lt"/>
              </a:rPr>
              <a:t>Среди </a:t>
            </a:r>
            <a:r>
              <a:rPr lang="ru-RU" sz="2800" b="1" dirty="0" smtClean="0">
                <a:latin typeface="+mj-lt"/>
              </a:rPr>
              <a:t>самых интересных и загадочных явлений природы детская одаренность занимает одно из ведущих мест. Проблемы ее диагностики и развития волнуют педагогов на протяжении многих столетий</a:t>
            </a:r>
            <a:r>
              <a:rPr lang="ru-RU" sz="2800" b="1" dirty="0" smtClean="0">
                <a:latin typeface="+mj-lt"/>
              </a:rPr>
              <a:t>.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   Интерес </a:t>
            </a:r>
            <a:r>
              <a:rPr lang="ru-RU" sz="2800" b="1" dirty="0" smtClean="0">
                <a:latin typeface="+mj-lt"/>
              </a:rPr>
              <a:t>к ней в настоящее время очень высок, </a:t>
            </a:r>
            <a:r>
              <a:rPr lang="ru-RU" sz="2800" b="1" dirty="0" smtClean="0">
                <a:latin typeface="+mj-lt"/>
              </a:rPr>
              <a:t>и  </a:t>
            </a:r>
            <a:r>
              <a:rPr lang="ru-RU" sz="2800" b="1" dirty="0" smtClean="0">
                <a:latin typeface="+mj-lt"/>
              </a:rPr>
              <a:t>это объясняется общественными потребностями. И, прежде всего, потребностью общества в неординарной творческой личности. </a:t>
            </a:r>
            <a:r>
              <a:rPr lang="ru-RU" sz="2800" b="1" dirty="0" smtClean="0">
                <a:latin typeface="+mj-lt"/>
              </a:rPr>
              <a:t>              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одаренность?</a:t>
            </a:r>
            <a:endParaRPr lang="ru-RU" b="1" dirty="0">
              <a:ln w="50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204864"/>
            <a:ext cx="8748464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Одаренность </a:t>
            </a:r>
            <a:r>
              <a:rPr lang="ru-RU" sz="2800" b="1" dirty="0" smtClean="0">
                <a:latin typeface="+mj-lt"/>
              </a:rPr>
              <a:t>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626469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исследователь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способностей Н. С.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Лейтес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предлагал  различать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категории способных детей: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3255200"/>
            <a:ext cx="8712968" cy="3602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</a:rPr>
              <a:t>Учащиеся с ранним подъёмом интеллекта. </a:t>
            </a:r>
          </a:p>
          <a:p>
            <a:r>
              <a:rPr lang="ru-RU" sz="2800" b="1" dirty="0" smtClean="0">
                <a:latin typeface="+mj-lt"/>
              </a:rPr>
              <a:t>Дети с ярким проявлением способностей к отдельным школьным наукам и видам деятельности (в том числе и внешкольной). </a:t>
            </a:r>
          </a:p>
          <a:p>
            <a:r>
              <a:rPr lang="ru-RU" sz="2800" b="1" dirty="0" smtClean="0">
                <a:latin typeface="+mj-lt"/>
              </a:rPr>
              <a:t>Дети с потенциальными признаками одарённости. </a:t>
            </a:r>
          </a:p>
          <a:p>
            <a:endParaRPr lang="ru-RU" dirty="0"/>
          </a:p>
        </p:txBody>
      </p:sp>
      <p:pic>
        <p:nvPicPr>
          <p:cNvPr id="1026" name="Picture 2" descr="Биография, Липкин Семен Израилевич. (+ фото) - SLOVO.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592288" cy="20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35280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Существует две формы проявления одаренности:</a:t>
            </a:r>
            <a:br>
              <a:rPr lang="ru-RU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ln w="50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8280920" cy="438912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Явная одаренность </a:t>
            </a:r>
            <a:r>
              <a:rPr lang="ru-RU" dirty="0" smtClean="0">
                <a:latin typeface="+mj-lt"/>
              </a:rPr>
              <a:t>(обнаруживает себя в деятельности ребенка достаточно ярко и отчетливо, в том числе и при неблагоприятных условиях; достижения ребенка очевидны).</a:t>
            </a:r>
          </a:p>
          <a:p>
            <a:pPr lvl="0"/>
            <a:endParaRPr lang="ru-RU" dirty="0" smtClean="0">
              <a:latin typeface="+mj-lt"/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Скрытая одаренность </a:t>
            </a:r>
            <a:r>
              <a:rPr lang="ru-RU" dirty="0" smtClean="0">
                <a:latin typeface="+mj-lt"/>
              </a:rPr>
              <a:t>(проявляется в замаскированной форме). Причины, скрытой одаренности ребенка заключаются в ошибках, допущенных взрослыми при его воспитании и развитии.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561932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ребенок </a:t>
            </a:r>
            <a:r>
              <a:rPr lang="ru-RU" b="1" dirty="0" smtClean="0"/>
              <a:t>–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5040560" cy="48463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800" b="1" dirty="0" smtClean="0">
                <a:latin typeface="+mj-lt"/>
              </a:rPr>
              <a:t>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</a:p>
          <a:p>
            <a:endParaRPr lang="ru-RU" b="1" dirty="0"/>
          </a:p>
        </p:txBody>
      </p:sp>
      <p:pic>
        <p:nvPicPr>
          <p:cNvPr id="8" name="Picture 2" descr="Без названия - Евгения Николаевна Масалова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4716016" y="764703"/>
            <a:ext cx="2448272" cy="223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D:\Сохранения\9\август\PA260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005064"/>
            <a:ext cx="2880320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Users\xxx\Desktop\9 мая 14\DSC029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 flipV="1">
            <a:off x="6651610" y="2573527"/>
            <a:ext cx="2465517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60840" cy="138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одаренности по критерию</a:t>
            </a:r>
            <a:br>
              <a:rPr lang="ru-RU" b="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«Виды деятельности»</a:t>
            </a:r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36912"/>
            <a:ext cx="3168352" cy="95410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2780928"/>
            <a:ext cx="3168352" cy="95410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Познавательная деятельность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77072"/>
            <a:ext cx="3096344" cy="13849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 эстетическая деятельность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661248"/>
            <a:ext cx="3528392" cy="95410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933056"/>
            <a:ext cx="3384376" cy="13849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 ценностная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835696" y="1929448"/>
            <a:ext cx="2484276" cy="70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4" idx="0"/>
          </p:cNvCxnSpPr>
          <p:nvPr/>
        </p:nvCxnSpPr>
        <p:spPr>
          <a:xfrm>
            <a:off x="4319972" y="1929448"/>
            <a:ext cx="2916324" cy="85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07904" y="1844824"/>
            <a:ext cx="612068" cy="2291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>
            <a:off x="4319972" y="1929448"/>
            <a:ext cx="1188132" cy="2075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6" idx="0"/>
          </p:cNvCxnSpPr>
          <p:nvPr/>
        </p:nvCxnSpPr>
        <p:spPr>
          <a:xfrm>
            <a:off x="4319972" y="1929448"/>
            <a:ext cx="720080" cy="37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28384" cy="11647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Остановимся на одаренности в художественно-эстетической деятельности. </a:t>
            </a:r>
            <a:endParaRPr lang="ru-RU" sz="3200" dirty="0">
              <a:ln w="50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11680"/>
            <a:ext cx="6192688" cy="48463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+mj-lt"/>
              </a:rPr>
              <a:t>Художественная одаренность - поддерживается и развивается в школах, кружках, студиях.</a:t>
            </a:r>
          </a:p>
          <a:p>
            <a:pPr algn="just">
              <a:buNone/>
            </a:pPr>
            <a:r>
              <a:rPr lang="ru-RU" dirty="0" smtClean="0">
                <a:latin typeface="+mj-lt"/>
              </a:rPr>
              <a:t> Она подразумевает высокие достижения в области художественного творчества и исполнительского мастерства в графике, живописи, скульптуре, фотоискусстве, музыке.</a:t>
            </a:r>
          </a:p>
          <a:p>
            <a:pPr algn="just">
              <a:buNone/>
            </a:pPr>
            <a:r>
              <a:rPr lang="ru-RU" dirty="0" smtClean="0">
                <a:latin typeface="+mj-lt"/>
              </a:rPr>
              <a:t>Художественные способности раньше других обнаруживают себя. Дети одарены ко всем видам искусства, но самое прочное признание они получили в </a:t>
            </a:r>
            <a:r>
              <a:rPr lang="ru-RU" dirty="0" smtClean="0">
                <a:latin typeface="+mj-lt"/>
              </a:rPr>
              <a:t>изотворчестве</a:t>
            </a:r>
            <a:r>
              <a:rPr lang="ru-RU" dirty="0" smtClean="0">
                <a:latin typeface="+mj-lt"/>
              </a:rPr>
              <a:t>.</a:t>
            </a:r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027" name="Picture 3" descr="G:\P4150036.JPG"/>
          <p:cNvPicPr>
            <a:picLocks noChangeAspect="1" noChangeArrowheads="1"/>
          </p:cNvPicPr>
          <p:nvPr/>
        </p:nvPicPr>
        <p:blipFill>
          <a:blip r:embed="rId2" cstate="print"/>
          <a:srcRect l="42756" b="12771"/>
          <a:stretch>
            <a:fillRect/>
          </a:stretch>
        </p:blipFill>
        <p:spPr bwMode="auto">
          <a:xfrm>
            <a:off x="6876256" y="1844824"/>
            <a:ext cx="2016224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G:\P4220077.JPG"/>
          <p:cNvPicPr>
            <a:picLocks noChangeAspect="1" noChangeArrowheads="1"/>
          </p:cNvPicPr>
          <p:nvPr/>
        </p:nvPicPr>
        <p:blipFill>
          <a:blip r:embed="rId3" cstate="print"/>
          <a:srcRect l="16208" r="13767"/>
          <a:stretch>
            <a:fillRect/>
          </a:stretch>
        </p:blipFill>
        <p:spPr bwMode="auto">
          <a:xfrm>
            <a:off x="6876256" y="4293096"/>
            <a:ext cx="2016544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</TotalTime>
  <Words>1151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Методика работы с одарёнными детьми. Подготовка школьников  к участию в олимпиадах, конкурсах</vt:lpstr>
      <vt:lpstr>Таланты трудно распознать,  не всякий может в них поверить.     Таланты надо воспитать,  их надо развивать, в них верить.     Простую истину признать сумеет всякий…   кто понятлив:    Таланты может воспитать наставник,  если сам талантлив. </vt:lpstr>
      <vt:lpstr>Слайд 3</vt:lpstr>
      <vt:lpstr> Что такое одаренность?</vt:lpstr>
      <vt:lpstr>Известный исследователь  способностей Н. С.  Лейтес  предлагал  различать  три категории способных детей: </vt:lpstr>
      <vt:lpstr>Существует две формы проявления одаренности: </vt:lpstr>
      <vt:lpstr>Одаренный  ребенок –  </vt:lpstr>
      <vt:lpstr>Виды одаренности по критерию  «Виды деятельности» </vt:lpstr>
      <vt:lpstr>Остановимся на одаренности в художественно-эстетической деятельности. </vt:lpstr>
      <vt:lpstr>Основные задачи, которые должен ставить перед собой учитель, при развитии художественной одаренности: </vt:lpstr>
      <vt:lpstr>Система  работы с одаренными детьми включает в себя следующие компоненты: </vt:lpstr>
      <vt:lpstr>При переходе в среднее звено, точнее  в  конце учебного года у учащихся 4   классов  стоит проводить диагностику по выявлению художественной одаренности, используя  следующие методики  А.А. Мелик–Пашаева. </vt:lpstr>
      <vt:lpstr>При проведении уроков изобразительного искусства в среднем и старшем звене необходимо отталкиваться от следующих направлений в работе: </vt:lpstr>
      <vt:lpstr>Специфика предмета «Изобразительное искусство» в 5-9 классе такова, что главным в обучении является ориентация на развитие познавательных процессов и формирование самостоятельности в выполнении творческих работ. Поэтому на уроках изобразительного искусства важно использовать следующие виды деятельности:</vt:lpstr>
      <vt:lpstr>Организация внеклассной работы  направлена на раскрытие творческого потенциала одаренных и способных детей. </vt:lpstr>
      <vt:lpstr>Слайд 16</vt:lpstr>
      <vt:lpstr>На  ряду с очными  стоит предлагать детям участвовать в интернет - конкурсах на сайтах: </vt:lpstr>
      <vt:lpstr>Успех  же на олимпиаде связан не только со способностями, но и со знанием классических олимпиадных вопросов. Поэтому к олимпиаде надо серьёзно готовиться. </vt:lpstr>
      <vt:lpstr>При  подготовке  к олимпиаде можно использовать тесты, викторины, проекты, как индивидуальные, так и групповые, Интернет ресурсы, задания практического характера (живопись, графика, скульптура) и т.д..    </vt:lpstr>
      <vt:lpstr>Слайд 20</vt:lpstr>
      <vt:lpstr>Вывод</vt:lpstr>
      <vt:lpstr>Спасибо  за  внимание!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работы с одарёнными детьми. Подготовка школьников  к участию в олимпиадах, конкурсах.</dc:title>
  <dc:creator>xxx</dc:creator>
  <cp:lastModifiedBy>xxx</cp:lastModifiedBy>
  <cp:revision>69</cp:revision>
  <dcterms:created xsi:type="dcterms:W3CDTF">2014-08-20T05:50:37Z</dcterms:created>
  <dcterms:modified xsi:type="dcterms:W3CDTF">2014-08-24T18:01:49Z</dcterms:modified>
</cp:coreProperties>
</file>