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9" r:id="rId5"/>
    <p:sldId id="258" r:id="rId6"/>
    <p:sldId id="260" r:id="rId7"/>
    <p:sldId id="261" r:id="rId8"/>
    <p:sldId id="262" r:id="rId9"/>
    <p:sldId id="263" r:id="rId10"/>
    <p:sldId id="268" r:id="rId11"/>
    <p:sldId id="269" r:id="rId12"/>
    <p:sldId id="270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459965551181103"/>
          <c:y val="0.19062496067005635"/>
          <c:w val="0.75400344488188975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explosion val="27"/>
          </c:dPt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5</c:v>
                </c:pt>
                <c:pt idx="2">
                  <c:v>55</c:v>
                </c:pt>
                <c:pt idx="3">
                  <c:v>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2.0726513714814286E-2"/>
          <c:y val="0.59362847047422496"/>
          <c:w val="6.5002593818293972E-2"/>
          <c:h val="0.2772690231071283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4036179215954573E-2"/>
          <c:y val="2.3515905640114073E-2"/>
          <c:w val="0.80434605706578433"/>
          <c:h val="0.913775012652915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4403205025837729"/>
          <c:y val="0.19358926768948292"/>
          <c:w val="0.75400344488188975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</c:v>
                </c:pt>
                <c:pt idx="1">
                  <c:v>32</c:v>
                </c:pt>
                <c:pt idx="2">
                  <c:v>22</c:v>
                </c:pt>
                <c:pt idx="3">
                  <c:v>17</c:v>
                </c:pt>
                <c:pt idx="4">
                  <c:v>12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5.9214953169598732E-2"/>
          <c:y val="0.39445679182933618"/>
          <c:w val="8.8588025805171264E-2"/>
          <c:h val="0.5365185949155305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466154855643046"/>
          <c:y val="0.10625000000000002"/>
          <c:w val="0.75261794619422573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5</c:v>
                </c:pt>
                <c:pt idx="2">
                  <c:v>10</c:v>
                </c:pt>
                <c:pt idx="3">
                  <c:v>47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2034891732283461"/>
          <c:y val="0.44215501968503929"/>
          <c:w val="7.4984416010498711E-2"/>
          <c:h val="0.3960635335836744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4689-BCF8-4104-A5E1-0489AC38188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6BC-E013-4AC9-8607-F9D2842DF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4689-BCF8-4104-A5E1-0489AC38188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6BC-E013-4AC9-8607-F9D2842DF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4689-BCF8-4104-A5E1-0489AC38188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6BC-E013-4AC9-8607-F9D2842DF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4689-BCF8-4104-A5E1-0489AC38188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6BC-E013-4AC9-8607-F9D2842DF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4689-BCF8-4104-A5E1-0489AC38188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6BC-E013-4AC9-8607-F9D2842DF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4689-BCF8-4104-A5E1-0489AC38188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6BC-E013-4AC9-8607-F9D2842DF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4689-BCF8-4104-A5E1-0489AC38188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6BC-E013-4AC9-8607-F9D2842DF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4689-BCF8-4104-A5E1-0489AC38188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6BC-E013-4AC9-8607-F9D2842DF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4689-BCF8-4104-A5E1-0489AC38188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6BC-E013-4AC9-8607-F9D2842DF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4689-BCF8-4104-A5E1-0489AC38188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6BC-E013-4AC9-8607-F9D2842DF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4689-BCF8-4104-A5E1-0489AC38188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57D6BC-E013-4AC9-8607-F9D2842DF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C44689-BCF8-4104-A5E1-0489AC38188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57D6BC-E013-4AC9-8607-F9D2842DF7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latin typeface="Monotype Corsiva" pitchFamily="66" charset="0"/>
              </a:rPr>
              <a:t/>
            </a:r>
            <a:br>
              <a:rPr lang="ru-RU" sz="6000" b="1" i="1" dirty="0" smtClean="0">
                <a:latin typeface="Monotype Corsiva" pitchFamily="66" charset="0"/>
              </a:rPr>
            </a:br>
            <a:r>
              <a:rPr lang="ru-RU" sz="6000" i="1" dirty="0" smtClean="0">
                <a:latin typeface="Monotype Corsiva" pitchFamily="66" charset="0"/>
              </a:rPr>
              <a:t/>
            </a:r>
            <a:br>
              <a:rPr lang="ru-RU" sz="6000" i="1" dirty="0" smtClean="0">
                <a:latin typeface="Monotype Corsiva" pitchFamily="66" charset="0"/>
              </a:rPr>
            </a:br>
            <a:r>
              <a:rPr lang="ru-RU" sz="6000" i="1" dirty="0" smtClean="0">
                <a:latin typeface="Monotype Corsiva" pitchFamily="66" charset="0"/>
              </a:rPr>
              <a:t/>
            </a:r>
            <a:br>
              <a:rPr lang="ru-RU" sz="6000" i="1" dirty="0" smtClean="0">
                <a:latin typeface="Monotype Corsiva" pitchFamily="66" charset="0"/>
              </a:rPr>
            </a:br>
            <a:r>
              <a:rPr lang="ru-RU" sz="6000" i="1" dirty="0" smtClean="0">
                <a:latin typeface="Monotype Corsiva" pitchFamily="66" charset="0"/>
              </a:rPr>
              <a:t/>
            </a:r>
            <a:br>
              <a:rPr lang="ru-RU" sz="6000" i="1" dirty="0" smtClean="0">
                <a:latin typeface="Monotype Corsiva" pitchFamily="66" charset="0"/>
              </a:rPr>
            </a:br>
            <a:r>
              <a:rPr lang="ru-RU" sz="6000" i="1" dirty="0" smtClean="0">
                <a:latin typeface="Monotype Corsiva" pitchFamily="66" charset="0"/>
              </a:rPr>
              <a:t/>
            </a:r>
            <a:br>
              <a:rPr lang="ru-RU" sz="6000" i="1" dirty="0" smtClean="0">
                <a:latin typeface="Monotype Corsiva" pitchFamily="66" charset="0"/>
              </a:rPr>
            </a:br>
            <a:r>
              <a:rPr lang="ru-RU" sz="6000" i="1" dirty="0" smtClean="0">
                <a:latin typeface="Monotype Corsiva" pitchFamily="66" charset="0"/>
              </a:rPr>
              <a:t/>
            </a:r>
            <a:br>
              <a:rPr lang="ru-RU" sz="6000" i="1" dirty="0" smtClean="0">
                <a:latin typeface="Monotype Corsiva" pitchFamily="66" charset="0"/>
              </a:rPr>
            </a:b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357298"/>
            <a:ext cx="7854696" cy="4714908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Monotype Corsiva" pitchFamily="66" charset="0"/>
              </a:rPr>
              <a:t>Экономическое и трудовое воспитание в семье </a:t>
            </a:r>
            <a:r>
              <a:rPr lang="ru-RU" sz="4800" b="1" i="1" dirty="0" smtClean="0">
                <a:latin typeface="Monotype Corsiva" pitchFamily="66" charset="0"/>
              </a:rPr>
              <a:t>как </a:t>
            </a:r>
            <a:r>
              <a:rPr lang="ru-RU" sz="4800" b="1" i="1" dirty="0" smtClean="0">
                <a:latin typeface="Monotype Corsiva" pitchFamily="66" charset="0"/>
              </a:rPr>
              <a:t>средство будущего профессионального и личностного поведения подростков</a:t>
            </a:r>
            <a:endParaRPr lang="ru-RU" sz="4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02641">
            <a:off x="93472" y="3097392"/>
            <a:ext cx="6109537" cy="3433560"/>
          </a:xfrm>
          <a:prstGeom prst="rect">
            <a:avLst/>
          </a:prstGeom>
        </p:spPr>
      </p:pic>
      <p:pic>
        <p:nvPicPr>
          <p:cNvPr id="4" name="Рисунок 3" descr="IMG_1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3769">
            <a:off x="2627600" y="513812"/>
            <a:ext cx="6284772" cy="35320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29840">
            <a:off x="310569" y="551750"/>
            <a:ext cx="6674445" cy="3417061"/>
          </a:xfrm>
          <a:prstGeom prst="rect">
            <a:avLst/>
          </a:prstGeom>
        </p:spPr>
      </p:pic>
      <p:pic>
        <p:nvPicPr>
          <p:cNvPr id="3" name="Рисунок 2" descr="IMG_1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47789">
            <a:off x="3715262" y="3624218"/>
            <a:ext cx="5292080" cy="2974149"/>
          </a:xfrm>
          <a:prstGeom prst="rect">
            <a:avLst/>
          </a:prstGeom>
        </p:spPr>
      </p:pic>
      <p:pic>
        <p:nvPicPr>
          <p:cNvPr id="4" name="Рисунок 3" descr="IMG_1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70377">
            <a:off x="255464" y="4027591"/>
            <a:ext cx="3995936" cy="22457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Monotype Corsiva" pitchFamily="66" charset="0"/>
              </a:rPr>
              <a:t>Анкета для родителей .</a:t>
            </a:r>
            <a:endParaRPr lang="ru-RU" sz="6000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                                          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sz="3800" dirty="0" smtClean="0"/>
          </a:p>
          <a:p>
            <a:pPr>
              <a:buNone/>
            </a:pPr>
            <a:r>
              <a:rPr lang="ru-RU" sz="4400" dirty="0" smtClean="0"/>
              <a:t>1. Помогает ли ребенок по дому?</a:t>
            </a:r>
          </a:p>
          <a:p>
            <a:pPr>
              <a:buNone/>
            </a:pPr>
            <a:r>
              <a:rPr lang="ru-RU" sz="4400" dirty="0" smtClean="0"/>
              <a:t>2. Есть ли у вашего ребенка постоянные поручения по дому? Какие?</a:t>
            </a:r>
          </a:p>
          <a:p>
            <a:pPr>
              <a:buNone/>
            </a:pPr>
            <a:r>
              <a:rPr lang="ru-RU" sz="4400" dirty="0" smtClean="0"/>
              <a:t>3. Охотно ли он их выполняет?</a:t>
            </a:r>
          </a:p>
          <a:p>
            <a:pPr>
              <a:buNone/>
            </a:pPr>
            <a:r>
              <a:rPr lang="ru-RU" sz="4400" dirty="0" smtClean="0"/>
              <a:t>4. Приходиться ли вам повторять просьбу?</a:t>
            </a:r>
          </a:p>
          <a:p>
            <a:pPr>
              <a:buNone/>
            </a:pPr>
            <a:r>
              <a:rPr lang="ru-RU" sz="4400" dirty="0" smtClean="0"/>
              <a:t>5. Поощряете ли вы ребенка за выполнение домашних обязанностей?</a:t>
            </a:r>
          </a:p>
          <a:p>
            <a:pPr>
              <a:buNone/>
            </a:pPr>
            <a:r>
              <a:rPr lang="ru-RU" sz="4400" dirty="0" smtClean="0"/>
              <a:t>6. Что вы делаете если ребенок отказывается делать домашнюю работу?</a:t>
            </a:r>
          </a:p>
          <a:p>
            <a:pPr>
              <a:buNone/>
            </a:pPr>
            <a:r>
              <a:rPr lang="ru-RU" sz="4400" dirty="0" smtClean="0"/>
              <a:t>7. Наказываете ли вы ребенка за невыполнение поручений? Каким образом?</a:t>
            </a:r>
          </a:p>
          <a:p>
            <a:pPr>
              <a:buNone/>
            </a:pPr>
            <a:r>
              <a:rPr lang="ru-RU" sz="4400" dirty="0" smtClean="0"/>
              <a:t>8. Есть ли у вас в семье общие трудовые дела?</a:t>
            </a:r>
          </a:p>
          <a:p>
            <a:pPr>
              <a:buNone/>
            </a:pPr>
            <a:r>
              <a:rPr lang="ru-RU" sz="4400" dirty="0" smtClean="0"/>
              <a:t>9. Делите ли вы домашнюю работу на женскую и мужскую?</a:t>
            </a:r>
          </a:p>
          <a:p>
            <a:pPr>
              <a:buNone/>
            </a:pPr>
            <a:r>
              <a:rPr lang="ru-RU" sz="4400" dirty="0" smtClean="0"/>
              <a:t>10. Что вы рассказываете своему ребёнку о своей профессии (работе)?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i="1" dirty="0" smtClean="0">
                <a:latin typeface="Monotype Corsiva" pitchFamily="66" charset="0"/>
              </a:rPr>
              <a:t>Памятка для родителей.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1. Будьте последовательны в своих требованиях.</a:t>
            </a:r>
          </a:p>
          <a:p>
            <a:pPr>
              <a:buNone/>
            </a:pPr>
            <a:r>
              <a:rPr lang="ru-RU" sz="2800" dirty="0" smtClean="0"/>
              <a:t>2.Учитывай индивидуальные и возрастные особенности своих детей.</a:t>
            </a:r>
          </a:p>
          <a:p>
            <a:pPr>
              <a:buNone/>
            </a:pPr>
            <a:r>
              <a:rPr lang="ru-RU" sz="2800" dirty="0" smtClean="0"/>
              <a:t>3. Не скупитесь на благодарность и похвалу, если ребенок хорошо трудился.</a:t>
            </a:r>
          </a:p>
          <a:p>
            <a:pPr>
              <a:buNone/>
            </a:pPr>
            <a:r>
              <a:rPr lang="ru-RU" sz="2800" dirty="0" smtClean="0"/>
              <a:t>4. Не прибегайте к наказанию трудом.</a:t>
            </a:r>
          </a:p>
          <a:p>
            <a:pPr>
              <a:buNone/>
            </a:pPr>
            <a:r>
              <a:rPr lang="ru-RU" sz="2800" dirty="0" smtClean="0"/>
              <a:t>5. Учите ребенка ценить и свой и чужой труд.</a:t>
            </a:r>
          </a:p>
          <a:p>
            <a:pPr>
              <a:buNone/>
            </a:pPr>
            <a:r>
              <a:rPr lang="ru-RU" sz="2800" dirty="0" smtClean="0"/>
              <a:t>6. Воспитывайте у детей уважение к любому труду.</a:t>
            </a:r>
          </a:p>
          <a:p>
            <a:pPr>
              <a:buNone/>
            </a:pPr>
            <a:r>
              <a:rPr lang="ru-RU" sz="2800" dirty="0" smtClean="0"/>
              <a:t>7. Тактично оценивайте результаты труда ребенка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-675456"/>
            <a:ext cx="8305800" cy="2160240"/>
          </a:xfrm>
        </p:spPr>
        <p:txBody>
          <a:bodyPr>
            <a:normAutofit/>
          </a:bodyPr>
          <a:lstStyle/>
          <a:p>
            <a:pPr algn="ctr"/>
            <a:r>
              <a:rPr lang="ru-RU" sz="8000" b="1" i="1" dirty="0" smtClean="0">
                <a:latin typeface="Monotype Corsiva" pitchFamily="66" charset="0"/>
              </a:rPr>
              <a:t>Спасибо за внимание!</a:t>
            </a:r>
            <a:endParaRPr lang="ru-RU" sz="8000" b="1" i="1" dirty="0">
              <a:latin typeface="Monotype Corsiva" pitchFamily="66" charset="0"/>
            </a:endParaRPr>
          </a:p>
        </p:txBody>
      </p:sp>
      <p:pic>
        <p:nvPicPr>
          <p:cNvPr id="5" name="Рисунок 4" descr="IMG_1757 (1).JPG"/>
          <p:cNvPicPr>
            <a:picLocks noChangeAspect="1"/>
          </p:cNvPicPr>
          <p:nvPr/>
        </p:nvPicPr>
        <p:blipFill>
          <a:blip r:embed="rId2" cstate="print"/>
          <a:srcRect l="11944" t="12131" r="10916"/>
          <a:stretch>
            <a:fillRect/>
          </a:stretch>
        </p:blipFill>
        <p:spPr>
          <a:xfrm>
            <a:off x="500034" y="1385607"/>
            <a:ext cx="8286808" cy="54723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61662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en-US" b="1" dirty="0" smtClean="0">
                <a:latin typeface="Monotype Corsiva" pitchFamily="66" charset="0"/>
              </a:rPr>
              <a:t>“</a:t>
            </a:r>
            <a:r>
              <a:rPr lang="ru-RU" b="1" dirty="0" smtClean="0">
                <a:latin typeface="Monotype Corsiva" pitchFamily="66" charset="0"/>
              </a:rPr>
              <a:t>Лучшая форма наследства, оставляемая родителями своим детям, это не деньги, не вещи и даже не образование, а воспитание безграничного трудолюбия</a:t>
            </a:r>
            <a:r>
              <a:rPr lang="en-US" b="1" dirty="0" smtClean="0">
                <a:latin typeface="Monotype Corsiva" pitchFamily="66" charset="0"/>
              </a:rPr>
              <a:t>”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4400" dirty="0" smtClean="0">
                <a:latin typeface="Monotype Corsiva" pitchFamily="66" charset="0"/>
              </a:rPr>
              <a:t>Ушинский К. Д</a:t>
            </a:r>
            <a:r>
              <a:rPr lang="ru-RU" dirty="0" smtClean="0">
                <a:latin typeface="Monotype Corsiva" pitchFamily="66" charset="0"/>
              </a:rPr>
              <a:t>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i="1" dirty="0" smtClean="0">
                <a:latin typeface="Monotype Corsiva" pitchFamily="66" charset="0"/>
              </a:rPr>
              <a:t>Анкета для учащихся.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Помогаешь ли ты дома родителям?</a:t>
            </a:r>
          </a:p>
          <a:p>
            <a:pPr>
              <a:buNone/>
            </a:pPr>
            <a:r>
              <a:rPr lang="ru-RU" dirty="0" smtClean="0"/>
              <a:t>2. Есть ли у тебя постоянные поручения по дому? Какие?</a:t>
            </a:r>
          </a:p>
          <a:p>
            <a:pPr>
              <a:buNone/>
            </a:pPr>
            <a:r>
              <a:rPr lang="ru-RU" dirty="0" smtClean="0"/>
              <a:t>3. Охотно ли ты их выполняешь?</a:t>
            </a:r>
          </a:p>
          <a:p>
            <a:pPr>
              <a:buNone/>
            </a:pPr>
            <a:r>
              <a:rPr lang="ru-RU" dirty="0" smtClean="0"/>
              <a:t>4. Какие дела ты хотел бы выполнять?</a:t>
            </a:r>
          </a:p>
          <a:p>
            <a:pPr>
              <a:buNone/>
            </a:pPr>
            <a:r>
              <a:rPr lang="ru-RU" dirty="0" smtClean="0"/>
              <a:t>5. Поощряют ли тебя за это родители?</a:t>
            </a:r>
          </a:p>
          <a:p>
            <a:pPr>
              <a:buNone/>
            </a:pPr>
            <a:r>
              <a:rPr lang="ru-RU" dirty="0" smtClean="0"/>
              <a:t>6. Наказывают ли тебя родители за не выполнение поручений. Как?</a:t>
            </a:r>
          </a:p>
          <a:p>
            <a:pPr>
              <a:buNone/>
            </a:pPr>
            <a:r>
              <a:rPr lang="ru-RU" dirty="0" smtClean="0"/>
              <a:t>7. Делятся ли в вашей семье дела на мужские и женские?</a:t>
            </a:r>
          </a:p>
          <a:p>
            <a:pPr>
              <a:buNone/>
            </a:pPr>
            <a:r>
              <a:rPr lang="ru-RU" dirty="0" smtClean="0"/>
              <a:t>8.Что ты знаешь о работе своих родителей?</a:t>
            </a:r>
          </a:p>
          <a:p>
            <a:pPr>
              <a:buNone/>
            </a:pPr>
            <a:r>
              <a:rPr lang="ru-RU" dirty="0" smtClean="0"/>
              <a:t>9. Какую профессию ты бы хотел выбрать в будущем?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36912"/>
            <a:ext cx="4888937" cy="342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1014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sz="5300" b="1" i="1" dirty="0" smtClean="0">
                <a:latin typeface="Monotype Corsiva" pitchFamily="66" charset="0"/>
              </a:rPr>
              <a:t>« Профессиональная ориентация с целью определения выбора сферы деятельности (профессии) »</a:t>
            </a:r>
            <a:br>
              <a:rPr lang="ru-RU" sz="5300" b="1" i="1" dirty="0" smtClean="0">
                <a:latin typeface="Monotype Corsiva" pitchFamily="66" charset="0"/>
              </a:rPr>
            </a:br>
            <a:r>
              <a:rPr lang="ru-RU" sz="6000" b="1" i="1" dirty="0" smtClean="0">
                <a:latin typeface="Monotype Corsiva" pitchFamily="66" charset="0"/>
              </a:rPr>
              <a:t/>
            </a:r>
            <a:br>
              <a:rPr lang="ru-RU" sz="6000" b="1" i="1" dirty="0" smtClean="0">
                <a:latin typeface="Monotype Corsiva" pitchFamily="66" charset="0"/>
              </a:rPr>
            </a:br>
            <a:r>
              <a:rPr lang="ru-RU" sz="6000" b="1" i="1" dirty="0" smtClean="0">
                <a:latin typeface="Monotype Corsiva" pitchFamily="66" charset="0"/>
              </a:rPr>
              <a:t/>
            </a:r>
            <a:br>
              <a:rPr lang="ru-RU" sz="6000" b="1" i="1" dirty="0" smtClean="0">
                <a:latin typeface="Monotype Corsiva" pitchFamily="66" charset="0"/>
              </a:rPr>
            </a:br>
            <a:r>
              <a:rPr lang="ru-RU" sz="6000" b="1" i="1" dirty="0" smtClean="0">
                <a:latin typeface="Monotype Corsiva" pitchFamily="66" charset="0"/>
              </a:rPr>
              <a:t/>
            </a:r>
            <a:br>
              <a:rPr lang="ru-RU" sz="6000" b="1" i="1" dirty="0" smtClean="0">
                <a:latin typeface="Monotype Corsiva" pitchFamily="66" charset="0"/>
              </a:rPr>
            </a:br>
            <a:r>
              <a:rPr lang="ru-RU" sz="6000" b="1" i="1" dirty="0" smtClean="0">
                <a:latin typeface="Monotype Corsiva" pitchFamily="66" charset="0"/>
              </a:rPr>
              <a:t>*</a:t>
            </a:r>
            <a:r>
              <a:rPr lang="ru-RU" sz="2700" b="1" i="1" dirty="0" smtClean="0">
                <a:latin typeface="Monotype Corsiva" pitchFamily="66" charset="0"/>
              </a:rPr>
              <a:t>опрошено 20 человек, результаты представлены в процентах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357158" y="571480"/>
            <a:ext cx="8031266" cy="2785512"/>
          </a:xfrm>
        </p:spPr>
        <p:txBody>
          <a:bodyPr>
            <a:normAutofit fontScale="92500" lnSpcReduction="20000"/>
          </a:bodyPr>
          <a:lstStyle/>
          <a:p>
            <a:pPr marL="514350" indent="-514350" algn="ctr">
              <a:buAutoNum type="arabicPeriod"/>
            </a:pPr>
            <a:r>
              <a:rPr lang="ru-RU" sz="3800" b="1" dirty="0" smtClean="0"/>
              <a:t>Чем бы вы хотели заниматься после школы?</a:t>
            </a:r>
          </a:p>
          <a:p>
            <a:pPr marL="514350" indent="-514350" algn="l">
              <a:buAutoNum type="alphaLcParenR"/>
            </a:pPr>
            <a:r>
              <a:rPr lang="ru-RU" sz="3000" dirty="0" smtClean="0"/>
              <a:t>учиться дальше;</a:t>
            </a:r>
          </a:p>
          <a:p>
            <a:pPr marL="514350" indent="-514350" algn="l">
              <a:buAutoNum type="alphaLcParenR"/>
            </a:pPr>
            <a:r>
              <a:rPr lang="ru-RU" sz="3000" dirty="0" smtClean="0"/>
              <a:t>работать;</a:t>
            </a:r>
          </a:p>
          <a:p>
            <a:pPr marL="514350" indent="-514350" algn="l">
              <a:buAutoNum type="alphaLcParenR"/>
            </a:pPr>
            <a:r>
              <a:rPr lang="ru-RU" sz="3000" dirty="0" smtClean="0"/>
              <a:t>работать и учиться;</a:t>
            </a:r>
          </a:p>
          <a:p>
            <a:pPr marL="514350" indent="-514350" algn="l">
              <a:buAutoNum type="alphaLcParenR"/>
            </a:pPr>
            <a:r>
              <a:rPr lang="ru-RU" sz="3000" dirty="0" smtClean="0"/>
              <a:t>не определился.</a:t>
            </a:r>
            <a:endParaRPr lang="ru-RU" sz="30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1772816"/>
          <a:ext cx="7032104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200483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  <a:ea typeface="Cambria Math" pitchFamily="18" charset="0"/>
              </a:rPr>
              <a:t>2</a:t>
            </a:r>
            <a:r>
              <a:rPr lang="ru-RU" b="1" dirty="0" smtClean="0">
                <a:latin typeface="+mn-lt"/>
                <a:ea typeface="Cambria Math" pitchFamily="18" charset="0"/>
              </a:rPr>
              <a:t>. Выбрали ли вы себе профессию?</a:t>
            </a:r>
            <a:endParaRPr lang="ru-RU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2492896"/>
            <a:ext cx="447484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a) </a:t>
            </a:r>
            <a:r>
              <a:rPr lang="ru-RU" sz="3200" dirty="0" smtClean="0"/>
              <a:t>да;</a:t>
            </a:r>
          </a:p>
          <a:p>
            <a:pPr algn="ctr">
              <a:buNone/>
            </a:pPr>
            <a:r>
              <a:rPr lang="en-US" sz="3200" dirty="0" smtClean="0"/>
              <a:t>b) </a:t>
            </a:r>
            <a:r>
              <a:rPr lang="ru-RU" sz="3200" dirty="0" smtClean="0"/>
              <a:t>нет.</a:t>
            </a:r>
            <a:endParaRPr lang="ru-RU" sz="32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483768" y="3356992"/>
          <a:ext cx="41044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984104" y="3573016"/>
          <a:ext cx="5159896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3.</a:t>
            </a:r>
            <a:r>
              <a:rPr lang="en-US" dirty="0" smtClean="0"/>
              <a:t> </a:t>
            </a:r>
            <a:r>
              <a:rPr lang="ru-RU" b="1" dirty="0" smtClean="0"/>
              <a:t>Выбирая специальность, чем вы руководствуетесь или будете руководствоваться?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2800" dirty="0" smtClean="0"/>
              <a:t>a) </a:t>
            </a:r>
            <a:r>
              <a:rPr lang="ru-RU" sz="2800" dirty="0" smtClean="0"/>
              <a:t>престижность профессии</a:t>
            </a:r>
            <a:endParaRPr lang="ru-RU" sz="2800" b="1" dirty="0" smtClean="0"/>
          </a:p>
          <a:p>
            <a:pPr>
              <a:buNone/>
            </a:pPr>
            <a:r>
              <a:rPr lang="en-US" sz="2800" dirty="0" smtClean="0"/>
              <a:t>b) </a:t>
            </a:r>
            <a:r>
              <a:rPr lang="ru-RU" sz="2800" dirty="0" smtClean="0"/>
              <a:t>интерес к профессии;</a:t>
            </a:r>
          </a:p>
          <a:p>
            <a:pPr>
              <a:buNone/>
            </a:pPr>
            <a:r>
              <a:rPr lang="ru-RU" sz="2800" dirty="0" smtClean="0"/>
              <a:t>с) высокая заработная плата;</a:t>
            </a:r>
          </a:p>
          <a:p>
            <a:pPr>
              <a:buNone/>
            </a:pPr>
            <a:r>
              <a:rPr lang="en-US" sz="2800" dirty="0" smtClean="0"/>
              <a:t>d) </a:t>
            </a:r>
            <a:r>
              <a:rPr lang="ru-RU" sz="2800" dirty="0" smtClean="0"/>
              <a:t>полезность;</a:t>
            </a:r>
          </a:p>
          <a:p>
            <a:pPr>
              <a:buNone/>
            </a:pPr>
            <a:r>
              <a:rPr lang="en-US" sz="2800" dirty="0" smtClean="0"/>
              <a:t>e) </a:t>
            </a:r>
            <a:r>
              <a:rPr lang="ru-RU" sz="2800" dirty="0" err="1" smtClean="0"/>
              <a:t>востребованность</a:t>
            </a:r>
            <a:r>
              <a:rPr lang="ru-RU" sz="2800" dirty="0" smtClean="0"/>
              <a:t> на рынке труда.</a:t>
            </a:r>
            <a:endParaRPr lang="ru-RU" sz="28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221825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n-lt"/>
              </a:rPr>
              <a:t>4</a:t>
            </a:r>
            <a:r>
              <a:rPr lang="ru-RU" sz="4400" dirty="0" smtClean="0">
                <a:latin typeface="+mn-lt"/>
              </a:rPr>
              <a:t>. </a:t>
            </a:r>
            <a:r>
              <a:rPr lang="ru-RU" sz="4400" b="1" dirty="0" smtClean="0">
                <a:latin typeface="+mn-lt"/>
              </a:rPr>
              <a:t>Кто (что) может оказать влияние на ваш окончательный выбор профессии?</a:t>
            </a:r>
            <a:endParaRPr lang="ru-RU" sz="4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en-US" sz="2800" dirty="0" smtClean="0"/>
              <a:t>a) </a:t>
            </a:r>
            <a:r>
              <a:rPr lang="ru-RU" sz="2800" dirty="0" smtClean="0"/>
              <a:t>родители и родственники;</a:t>
            </a:r>
          </a:p>
          <a:p>
            <a:pPr>
              <a:buNone/>
            </a:pPr>
            <a:r>
              <a:rPr lang="en-US" sz="2800" dirty="0" smtClean="0"/>
              <a:t>b) </a:t>
            </a:r>
            <a:r>
              <a:rPr lang="ru-RU" sz="2800" dirty="0" smtClean="0"/>
              <a:t>состояние здоровья</a:t>
            </a:r>
          </a:p>
          <a:p>
            <a:pPr>
              <a:buNone/>
            </a:pPr>
            <a:r>
              <a:rPr lang="en-US" sz="2800" dirty="0" smtClean="0"/>
              <a:t>c</a:t>
            </a:r>
            <a:r>
              <a:rPr lang="ru-RU" sz="2800" dirty="0" smtClean="0"/>
              <a:t>) материальное положение в семье;</a:t>
            </a:r>
          </a:p>
          <a:p>
            <a:pPr>
              <a:buNone/>
            </a:pPr>
            <a:r>
              <a:rPr lang="en-US" sz="2800" dirty="0" smtClean="0"/>
              <a:t>d) </a:t>
            </a:r>
            <a:r>
              <a:rPr lang="ru-RU" sz="2800" dirty="0" smtClean="0"/>
              <a:t>собственное мнение.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048000" y="3645024"/>
          <a:ext cx="6096000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172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71400">
            <a:off x="155954" y="321308"/>
            <a:ext cx="6356085" cy="3572120"/>
          </a:xfrm>
          <a:ln>
            <a:solidFill>
              <a:schemeClr val="tx1"/>
            </a:solidFill>
          </a:ln>
        </p:spPr>
      </p:pic>
      <p:pic>
        <p:nvPicPr>
          <p:cNvPr id="8" name="Рисунок 7" descr="IMG_1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5609">
            <a:off x="2532639" y="2764475"/>
            <a:ext cx="6349334" cy="356832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302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</vt:lpstr>
      <vt:lpstr>       “Лучшая форма наследства, оставляемая родителями своим детям, это не деньги, не вещи и даже не образование, а воспитание безграничного трудолюбия”   Ушинский К. Д. </vt:lpstr>
      <vt:lpstr>     Анкета для учащихся.  </vt:lpstr>
      <vt:lpstr>            « Профессиональная ориентация с целью определения выбора сферы деятельности (профессии) »    *опрошено 20 человек, результаты представлены в процентах </vt:lpstr>
      <vt:lpstr>Слайд 5</vt:lpstr>
      <vt:lpstr>2. Выбрали ли вы себе профессию?</vt:lpstr>
      <vt:lpstr>3. Выбирая специальность, чем вы руководствуетесь или будете руководствоваться?</vt:lpstr>
      <vt:lpstr>4. Кто (что) может оказать влияние на ваш окончательный выбор профессии?</vt:lpstr>
      <vt:lpstr>Слайд 9</vt:lpstr>
      <vt:lpstr>Слайд 10</vt:lpstr>
      <vt:lpstr>Слайд 11</vt:lpstr>
      <vt:lpstr>Анкета для родителей .</vt:lpstr>
      <vt:lpstr>Памятка для родителей.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«Экономическое и трудовое воспитание в семье как средство будущего профессионального и личностного поведения подростков»</dc:title>
  <dc:creator>Tanya PC</dc:creator>
  <cp:lastModifiedBy>Библиотека</cp:lastModifiedBy>
  <cp:revision>18</cp:revision>
  <dcterms:created xsi:type="dcterms:W3CDTF">2014-12-03T16:35:12Z</dcterms:created>
  <dcterms:modified xsi:type="dcterms:W3CDTF">2014-12-04T10:43:56Z</dcterms:modified>
</cp:coreProperties>
</file>