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717115-5DEE-486C-B900-4FDC1ABB8DB0}" type="datetimeFigureOut">
              <a:rPr lang="ru-RU" smtClean="0"/>
              <a:pPr/>
              <a:t>16.01.2015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1CEA7C4-DC75-4365-9BD7-3ACDAB8D0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user\Documents\photoshop_information_009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ocuments\188-43368-04_consulting_jos_49-300x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23986">
            <a:off x="209609" y="362079"/>
            <a:ext cx="28575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user\Documents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501008"/>
            <a:ext cx="17145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Users\user\Documents\poleznaya_inf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780914">
            <a:off x="4388797" y="4349055"/>
            <a:ext cx="2520280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cuments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8748464" cy="45091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9144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Первый уровень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«Расшифруй информацию»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«Грамотность – это вежливость автора по отношению к читателю»</a:t>
            </a:r>
            <a:endParaRPr lang="ru-RU" sz="4400" b="1" dirty="0"/>
          </a:p>
        </p:txBody>
      </p:sp>
      <p:pic>
        <p:nvPicPr>
          <p:cNvPr id="3074" name="Picture 2" descr="C:\Users\user\Documents\JjuO51qxhL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05064"/>
            <a:ext cx="2506330" cy="2578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B0F0"/>
                </a:solidFill>
              </a:rPr>
              <a:t>МОРФЕМИКА</a:t>
            </a:r>
            <a:r>
              <a:rPr lang="ru-RU" sz="4400" b="1" dirty="0" smtClean="0"/>
              <a:t> – это</a:t>
            </a:r>
          </a:p>
          <a:p>
            <a:pPr>
              <a:buNone/>
            </a:pPr>
            <a:r>
              <a:rPr lang="ru-RU" sz="4400" b="1" dirty="0" smtClean="0"/>
              <a:t>   раздел науки о языке, изучающий части слова.</a:t>
            </a:r>
          </a:p>
          <a:p>
            <a:endParaRPr lang="ru-RU" sz="4400" b="1" dirty="0" smtClean="0"/>
          </a:p>
          <a:p>
            <a:endParaRPr lang="ru-RU" sz="4400" b="1" dirty="0"/>
          </a:p>
        </p:txBody>
      </p:sp>
      <p:pic>
        <p:nvPicPr>
          <p:cNvPr id="4098" name="Picture 2" descr="C:\Users\user\Documents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3744416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C:\Users\user\Documents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4032">
            <a:off x="6372200" y="332656"/>
            <a:ext cx="2376264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14400" y="4149080"/>
            <a:ext cx="7772400" cy="2169424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980728"/>
            <a:ext cx="864096" cy="720080"/>
          </a:xfrm>
          <a:prstGeom prst="rect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2555776" y="980728"/>
            <a:ext cx="2448272" cy="864096"/>
            <a:chOff x="3563888" y="260648"/>
            <a:chExt cx="1512168" cy="720080"/>
          </a:xfrm>
        </p:grpSpPr>
        <p:sp>
          <p:nvSpPr>
            <p:cNvPr id="5" name="Дуга 4"/>
            <p:cNvSpPr/>
            <p:nvPr/>
          </p:nvSpPr>
          <p:spPr>
            <a:xfrm>
              <a:off x="3636094" y="260648"/>
              <a:ext cx="1295549" cy="720080"/>
            </a:xfrm>
            <a:prstGeom prst="arc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7" name="Дуга 6"/>
            <p:cNvSpPr/>
            <p:nvPr/>
          </p:nvSpPr>
          <p:spPr>
            <a:xfrm flipH="1">
              <a:off x="3563888" y="260648"/>
              <a:ext cx="1512168" cy="720080"/>
            </a:xfrm>
            <a:prstGeom prst="arc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5076056" y="3284984"/>
            <a:ext cx="1368152" cy="647377"/>
            <a:chOff x="2051720" y="548680"/>
            <a:chExt cx="792088" cy="216024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2051720" y="548680"/>
              <a:ext cx="431889" cy="216024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483609" y="548680"/>
              <a:ext cx="360199" cy="216024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" name="Группа 21"/>
          <p:cNvGrpSpPr>
            <a:grpSpLocks/>
          </p:cNvGrpSpPr>
          <p:nvPr/>
        </p:nvGrpSpPr>
        <p:grpSpPr bwMode="auto">
          <a:xfrm>
            <a:off x="611560" y="2204864"/>
            <a:ext cx="1656184" cy="575943"/>
            <a:chOff x="2843808" y="1268760"/>
            <a:chExt cx="576064" cy="216027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843808" y="1268760"/>
              <a:ext cx="576064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419872" y="1268760"/>
              <a:ext cx="0" cy="216024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4" name="Группа 7"/>
          <p:cNvGrpSpPr>
            <a:grpSpLocks noGrp="1"/>
          </p:cNvGrpSpPr>
          <p:nvPr>
            <p:ph type="subTitle" idx="1"/>
          </p:nvPr>
        </p:nvGrpSpPr>
        <p:grpSpPr bwMode="auto">
          <a:xfrm>
            <a:off x="2555776" y="2204864"/>
            <a:ext cx="2448272" cy="864096"/>
            <a:chOff x="3563888" y="260648"/>
            <a:chExt cx="1512168" cy="720080"/>
          </a:xfrm>
        </p:grpSpPr>
        <p:sp>
          <p:nvSpPr>
            <p:cNvPr id="16" name="Дуга 15"/>
            <p:cNvSpPr/>
            <p:nvPr/>
          </p:nvSpPr>
          <p:spPr>
            <a:xfrm>
              <a:off x="3636094" y="260648"/>
              <a:ext cx="1295549" cy="720080"/>
            </a:xfrm>
            <a:prstGeom prst="arc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Дуга 17"/>
            <p:cNvSpPr/>
            <p:nvPr/>
          </p:nvSpPr>
          <p:spPr>
            <a:xfrm flipH="1">
              <a:off x="3563888" y="260648"/>
              <a:ext cx="1512168" cy="720080"/>
            </a:xfrm>
            <a:prstGeom prst="arc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5220072" y="2204864"/>
            <a:ext cx="864096" cy="72008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683568" y="3429000"/>
            <a:ext cx="1656184" cy="647951"/>
            <a:chOff x="2843808" y="1268760"/>
            <a:chExt cx="576064" cy="216027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2843808" y="1268760"/>
              <a:ext cx="576064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3419872" y="1268760"/>
              <a:ext cx="0" cy="216024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8" name="Группа 7"/>
          <p:cNvGrpSpPr>
            <a:grpSpLocks/>
          </p:cNvGrpSpPr>
          <p:nvPr/>
        </p:nvGrpSpPr>
        <p:grpSpPr bwMode="auto">
          <a:xfrm>
            <a:off x="2555776" y="3573016"/>
            <a:ext cx="2520280" cy="864096"/>
            <a:chOff x="3563888" y="260648"/>
            <a:chExt cx="1512168" cy="720080"/>
          </a:xfrm>
        </p:grpSpPr>
        <p:sp>
          <p:nvSpPr>
            <p:cNvPr id="29" name="Дуга 28"/>
            <p:cNvSpPr/>
            <p:nvPr/>
          </p:nvSpPr>
          <p:spPr>
            <a:xfrm>
              <a:off x="3636094" y="260648"/>
              <a:ext cx="1295549" cy="720080"/>
            </a:xfrm>
            <a:prstGeom prst="arc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30" name="Дуга 29"/>
            <p:cNvSpPr/>
            <p:nvPr/>
          </p:nvSpPr>
          <p:spPr>
            <a:xfrm flipH="1">
              <a:off x="3563888" y="260648"/>
              <a:ext cx="1512168" cy="720080"/>
            </a:xfrm>
            <a:prstGeom prst="arc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6876256" y="3429000"/>
            <a:ext cx="864096" cy="720849"/>
          </a:xfrm>
          <a:prstGeom prst="rect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i="1" dirty="0" err="1" smtClean="0"/>
              <a:t>Мам</a:t>
            </a:r>
            <a:r>
              <a:rPr lang="ru-RU" sz="4400" b="1" i="1" dirty="0" err="1" smtClean="0"/>
              <a:t>_</a:t>
            </a:r>
            <a:r>
              <a:rPr lang="ru-RU" sz="4400" b="1" i="1" dirty="0" smtClean="0"/>
              <a:t>   слушает  </a:t>
            </a:r>
            <a:r>
              <a:rPr lang="ru-RU" sz="4400" b="1" i="1" dirty="0" err="1" smtClean="0"/>
              <a:t>дочк_</a:t>
            </a:r>
            <a:r>
              <a:rPr lang="ru-RU" sz="4400" b="1" i="1" dirty="0" smtClean="0"/>
              <a:t>.</a:t>
            </a:r>
            <a:endParaRPr lang="ru-RU" sz="4400" b="1" dirty="0" smtClean="0"/>
          </a:p>
          <a:p>
            <a:endParaRPr lang="ru-RU" dirty="0"/>
          </a:p>
        </p:txBody>
      </p:sp>
      <p:pic>
        <p:nvPicPr>
          <p:cNvPr id="1026" name="Picture 2" descr="C:\Users\User\Downloads\56116077_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140968"/>
            <a:ext cx="3168352" cy="3150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u="sng" dirty="0" smtClean="0"/>
              <a:t>Тема урока:</a:t>
            </a:r>
            <a:endParaRPr lang="ru-RU" sz="4400" b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967335"/>
            <a:ext cx="69847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ОСНОВА СЛОВА И ОКОНЧАНИЕ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cuments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8748464" cy="45091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9144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Второй </a:t>
            </a:r>
            <a:r>
              <a:rPr lang="ru-RU" sz="4400" b="1" dirty="0" smtClean="0">
                <a:solidFill>
                  <a:schemeClr val="tx1"/>
                </a:solidFill>
              </a:rPr>
              <a:t>уровень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«Обработка данных»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Выполняем упражнение 492(1) по рядам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b="1" dirty="0" smtClean="0"/>
              <a:t>1 ряд: остановка, остановишь;</a:t>
            </a:r>
          </a:p>
          <a:p>
            <a:r>
              <a:rPr lang="ru-RU" sz="4000" b="1" dirty="0" smtClean="0"/>
              <a:t>2 ряд: грустный, грустит;</a:t>
            </a:r>
          </a:p>
          <a:p>
            <a:r>
              <a:rPr lang="ru-RU" sz="4000" b="1" dirty="0" smtClean="0"/>
              <a:t>3 ряд: повторение, повторил, повторительный</a:t>
            </a:r>
            <a:endParaRPr lang="ru-RU" sz="4000" b="1" dirty="0"/>
          </a:p>
        </p:txBody>
      </p:sp>
      <p:pic>
        <p:nvPicPr>
          <p:cNvPr id="2050" name="Picture 2" descr="C:\Users\User\Downloads\89041040_4783955_x_2cf147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581128"/>
            <a:ext cx="1656184" cy="1957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649</TotalTime>
  <Words>65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Слайд 1</vt:lpstr>
      <vt:lpstr>Первый уровень  «Расшифруй информацию»</vt:lpstr>
      <vt:lpstr>Слайд 3</vt:lpstr>
      <vt:lpstr>Слайд 4</vt:lpstr>
      <vt:lpstr>Слайд 5</vt:lpstr>
      <vt:lpstr>Слайд 6</vt:lpstr>
      <vt:lpstr>Слайд 7</vt:lpstr>
      <vt:lpstr>Второй уровень  «Обработка данных»</vt:lpstr>
      <vt:lpstr>Выполняем упражнение 492(1) по рядам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2015-01-15T17:20:05Z</dcterms:created>
  <dcterms:modified xsi:type="dcterms:W3CDTF">2015-01-16T13:24:10Z</dcterms:modified>
</cp:coreProperties>
</file>