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9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2767C-1F2B-40ED-A6E0-B400120B248D}" type="datetimeFigureOut">
              <a:rPr lang="ru-RU" smtClean="0"/>
              <a:t>01.01.2015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9CDFF-CE84-4D88-B709-672A29B410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2767C-1F2B-40ED-A6E0-B400120B248D}" type="datetimeFigureOut">
              <a:rPr lang="ru-RU" smtClean="0"/>
              <a:t>01.01.2015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9CDFF-CE84-4D88-B709-672A29B410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2767C-1F2B-40ED-A6E0-B400120B248D}" type="datetimeFigureOut">
              <a:rPr lang="ru-RU" smtClean="0"/>
              <a:t>01.01.2015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9CDFF-CE84-4D88-B709-672A29B410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2767C-1F2B-40ED-A6E0-B400120B248D}" type="datetimeFigureOut">
              <a:rPr lang="ru-RU" smtClean="0"/>
              <a:t>01.01.2015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9CDFF-CE84-4D88-B709-672A29B410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2767C-1F2B-40ED-A6E0-B400120B248D}" type="datetimeFigureOut">
              <a:rPr lang="ru-RU" smtClean="0"/>
              <a:t>01.01.2015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9CDFF-CE84-4D88-B709-672A29B410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2767C-1F2B-40ED-A6E0-B400120B248D}" type="datetimeFigureOut">
              <a:rPr lang="ru-RU" smtClean="0"/>
              <a:t>01.01.2015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9CDFF-CE84-4D88-B709-672A29B410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2767C-1F2B-40ED-A6E0-B400120B248D}" type="datetimeFigureOut">
              <a:rPr lang="ru-RU" smtClean="0"/>
              <a:t>01.01.2015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9CDFF-CE84-4D88-B709-672A29B410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2767C-1F2B-40ED-A6E0-B400120B248D}" type="datetimeFigureOut">
              <a:rPr lang="ru-RU" smtClean="0"/>
              <a:t>01.01.2015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9CDFF-CE84-4D88-B709-672A29B410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2767C-1F2B-40ED-A6E0-B400120B248D}" type="datetimeFigureOut">
              <a:rPr lang="ru-RU" smtClean="0"/>
              <a:t>01.01.2015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9CDFF-CE84-4D88-B709-672A29B410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2767C-1F2B-40ED-A6E0-B400120B248D}" type="datetimeFigureOut">
              <a:rPr lang="ru-RU" smtClean="0"/>
              <a:t>01.01.2015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9CDFF-CE84-4D88-B709-672A29B410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2767C-1F2B-40ED-A6E0-B400120B248D}" type="datetimeFigureOut">
              <a:rPr lang="ru-RU" smtClean="0"/>
              <a:t>01.01.2015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C9CDFF-CE84-4D88-B709-672A29B410F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5A2767C-1F2B-40ED-A6E0-B400120B248D}" type="datetimeFigureOut">
              <a:rPr lang="ru-RU" smtClean="0"/>
              <a:t>01.01.2015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CC9CDFF-CE84-4D88-B709-672A29B410F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strips dir="ru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02624" cy="2738584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/>
            </a:r>
            <a:br>
              <a:rPr lang="ru-RU" sz="6000" b="1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</a:br>
            <a:r>
              <a:rPr lang="ru-RU" sz="6000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/>
            </a:r>
            <a:br>
              <a:rPr lang="ru-RU" sz="6000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</a:br>
            <a:r>
              <a:rPr lang="ru-RU" sz="6000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/>
            </a:r>
            <a:br>
              <a:rPr lang="ru-RU" sz="6000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</a:br>
            <a:r>
              <a:rPr lang="ru-RU" sz="6000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/>
            </a:r>
            <a:br>
              <a:rPr lang="ru-RU" sz="6000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</a:br>
            <a:r>
              <a:rPr lang="ru-RU" sz="6000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/>
            </a:r>
            <a:br>
              <a:rPr lang="ru-RU" sz="6000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</a:br>
            <a:r>
              <a:rPr lang="ru-RU" sz="6000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/>
            </a:r>
            <a:br>
              <a:rPr lang="ru-RU" sz="6000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</a:br>
            <a:r>
              <a:rPr lang="ru-RU" sz="6000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/>
            </a:r>
            <a:br>
              <a:rPr lang="ru-RU" sz="6000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</a:br>
            <a:r>
              <a:rPr lang="ru-RU" sz="6000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/>
            </a:r>
            <a:br>
              <a:rPr lang="ru-RU" sz="6000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</a:br>
            <a:r>
              <a:rPr lang="ru-RU" sz="6000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/>
            </a:r>
            <a:br>
              <a:rPr lang="ru-RU" sz="6000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</a:br>
            <a:r>
              <a:rPr lang="ru-RU" sz="6000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/>
            </a:r>
            <a:br>
              <a:rPr lang="ru-RU" sz="6000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</a:br>
            <a:r>
              <a:rPr lang="ru-RU" sz="6000" b="1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На </a:t>
            </a:r>
            <a:r>
              <a:rPr lang="ru-RU" sz="6000" b="1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Кубани </a:t>
            </a:r>
            <a:br>
              <a:rPr lang="ru-RU" sz="6000" b="1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</a:br>
            <a:r>
              <a:rPr lang="ru-RU" sz="6000" b="1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новое поколение выбирает чтение</a:t>
            </a:r>
            <a:endParaRPr lang="ru-RU" sz="6000" b="1" dirty="0">
              <a:ln w="1905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5918" y="6143644"/>
            <a:ext cx="6400800" cy="481608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Проект библиотеки МБОУ СОШ №43</a:t>
            </a:r>
            <a:endParaRPr lang="ru-RU" b="1" dirty="0">
              <a:ln w="11430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дети с кн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3284984"/>
            <a:ext cx="2843676" cy="2521486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  <a:softEdge rad="127000"/>
          </a:effectLst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Горизонтальный свиток 8"/>
          <p:cNvSpPr/>
          <p:nvPr/>
        </p:nvSpPr>
        <p:spPr>
          <a:xfrm>
            <a:off x="214282" y="2857496"/>
            <a:ext cx="8429684" cy="4000504"/>
          </a:xfrm>
          <a:prstGeom prst="horizontalScroll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500430" y="260648"/>
            <a:ext cx="4572032" cy="11398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72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Проблема: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714612" y="1484785"/>
            <a:ext cx="6429388" cy="1444149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снижение интереса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 книге и чтению 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sz="2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 учащихся и </a:t>
            </a:r>
            <a:r>
              <a:rPr lang="ru-RU" sz="28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родителей</a:t>
            </a:r>
            <a:endParaRPr lang="ru-RU" sz="2800" b="1" dirty="0" smtClean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5786" y="3478613"/>
            <a:ext cx="8143932" cy="2751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400" b="1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sz="2400" b="1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того, как прошло детство, кто вел ребёнка за руку </a:t>
            </a:r>
            <a:endParaRPr lang="ru-RU" sz="2400" b="1" dirty="0" smtClean="0">
              <a:ln w="1905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4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400" b="1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детские годы, </a:t>
            </a:r>
            <a:r>
              <a:rPr lang="ru-RU" sz="2400" b="1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400" b="1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вошло в его разум и сердце </a:t>
            </a:r>
          </a:p>
          <a:p>
            <a:pPr marL="0" lvl="4" indent="0"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sz="2400" b="1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 окружающего мира, - от этого </a:t>
            </a:r>
            <a:r>
              <a:rPr lang="ru-RU" sz="2400" b="1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решающей степени зависит, каким человеком станет сегодняшний малыш. </a:t>
            </a:r>
            <a:r>
              <a:rPr lang="ru-RU" sz="2400" b="1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</a:t>
            </a:r>
            <a:r>
              <a:rPr lang="ru-RU" sz="2400" b="1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			</a:t>
            </a:r>
            <a:r>
              <a:rPr lang="ru-RU" b="1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			</a:t>
            </a:r>
            <a:r>
              <a:rPr lang="ru-RU" b="1" i="1" dirty="0" smtClean="0">
                <a:ln w="1905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Сухомлинский</a:t>
            </a:r>
            <a:endParaRPr lang="ru-RU" b="1" i="1" dirty="0">
              <a:ln w="1905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Picture 4" descr="1"/>
          <p:cNvPicPr>
            <a:picLocks noChangeAspect="1" noChangeArrowheads="1"/>
          </p:cNvPicPr>
          <p:nvPr/>
        </p:nvPicPr>
        <p:blipFill>
          <a:blip r:embed="rId2" cstate="print">
            <a:lum bright="10000" contrast="20000"/>
          </a:blip>
          <a:srcRect/>
          <a:stretch>
            <a:fillRect/>
          </a:stretch>
        </p:blipFill>
        <p:spPr bwMode="auto">
          <a:xfrm>
            <a:off x="0" y="0"/>
            <a:ext cx="2703513" cy="31559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0" y="500063"/>
            <a:ext cx="2500322" cy="868362"/>
          </a:xfrm>
        </p:spPr>
        <p:txBody>
          <a:bodyPr>
            <a:noAutofit/>
          </a:bodyPr>
          <a:lstStyle/>
          <a:p>
            <a:pPr algn="l" eaLnBrk="1" hangingPunct="1"/>
            <a:r>
              <a:rPr lang="ru-RU" sz="48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Цели: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2500298" y="1571612"/>
            <a:ext cx="6215106" cy="4714908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создание союза семьи, библиотеки, школы в поддержку интереса к книге, воспитание потребности в чтении;</a:t>
            </a: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ru-RU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популяризация деятельности школьной библиотеки в деле пропаганды чтения;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ru-RU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sz="2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Пропаганда книг кубанских писателей и поэтов.</a:t>
            </a:r>
          </a:p>
          <a:p>
            <a:pPr algn="ctr" eaLnBrk="1" hangingPunct="1">
              <a:lnSpc>
                <a:spcPct val="90000"/>
              </a:lnSpc>
              <a:defRPr/>
            </a:pPr>
            <a:endParaRPr lang="ru-RU" sz="2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4" name="Рисунок 3" descr="2682413-c4c79532e91534f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39238" y="0"/>
            <a:ext cx="1904762" cy="1904762"/>
          </a:xfrm>
          <a:prstGeom prst="rect">
            <a:avLst/>
          </a:prstGeom>
        </p:spPr>
      </p:pic>
      <p:pic>
        <p:nvPicPr>
          <p:cNvPr id="7" name="Рисунок 6" descr="оформл 006.jpg"/>
          <p:cNvPicPr>
            <a:picLocks noChangeAspect="1"/>
          </p:cNvPicPr>
          <p:nvPr/>
        </p:nvPicPr>
        <p:blipFill>
          <a:blip r:embed="rId3" cstate="print">
            <a:lum contrast="20000"/>
          </a:blip>
          <a:stretch>
            <a:fillRect/>
          </a:stretch>
        </p:blipFill>
        <p:spPr>
          <a:xfrm>
            <a:off x="500034" y="1214422"/>
            <a:ext cx="2222866" cy="4071942"/>
          </a:xfrm>
          <a:prstGeom prst="rect">
            <a:avLst/>
          </a:prstGeo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pPr algn="ctr"/>
            <a:r>
              <a:rPr lang="ru-RU" b="1" dirty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Задачи проекта: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357298"/>
            <a:ext cx="8268548" cy="476886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пробудить заинтересованность родителей в повышении качества чтения детей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80000"/>
              </a:lnSpc>
              <a:buNone/>
            </a:pP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показать необходимость духовного взаимодействия детей и их родителей в процессе совместного чтения</a:t>
            </a: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80000"/>
              </a:lnSpc>
              <a:buNone/>
            </a:pPr>
            <a:endParaRPr lang="ru-RU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оказать методическую помощь родителям в руководстве чтением детей; </a:t>
            </a:r>
            <a:endParaRPr lang="ru-RU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None/>
            </a:pPr>
            <a:endParaRPr lang="ru-RU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ru-RU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привлечь </a:t>
            </a:r>
            <a:r>
              <a:rPr lang="ru-RU" b="1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библиотеку новых читателей; </a:t>
            </a:r>
          </a:p>
          <a:p>
            <a:pPr>
              <a:lnSpc>
                <a:spcPct val="80000"/>
              </a:lnSpc>
              <a:buNone/>
            </a:pPr>
            <a:endParaRPr lang="ru-RU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85728"/>
            <a:ext cx="8229600" cy="1285884"/>
          </a:xfrm>
          <a:noFill/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6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Ожидаемые результаты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857224" y="1571612"/>
            <a:ext cx="8286776" cy="4655159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Поднятие престижа и уровня мотивации чтения среди учащихся </a:t>
            </a:r>
          </a:p>
          <a:p>
            <a:pPr eaLnBrk="1" hangingPunct="1">
              <a:defRPr/>
            </a:pPr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Повышение интереса родителей к организации семейного чтения</a:t>
            </a:r>
          </a:p>
          <a:p>
            <a:pPr eaLnBrk="1" hangingPunct="1">
              <a:defRPr/>
            </a:pPr>
            <a:r>
              <a:rPr lang="ru-RU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Увеличение количества выданных книг; посещаемости  библиотеки</a:t>
            </a:r>
          </a:p>
          <a:p>
            <a:pPr eaLnBrk="1" hangingPunct="1">
              <a:defRPr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pic>
        <p:nvPicPr>
          <p:cNvPr id="9220" name="Picture 7" descr="OW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5286388"/>
            <a:ext cx="1519219" cy="15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14290"/>
            <a:ext cx="8229600" cy="785813"/>
          </a:xfrm>
        </p:spPr>
        <p:txBody>
          <a:bodyPr/>
          <a:lstStyle/>
          <a:p>
            <a:pPr algn="ctr" eaLnBrk="1" hangingPunct="1"/>
            <a:r>
              <a:rPr lang="ru-RU" sz="38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Механизм реализации проекта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42875" y="1285860"/>
            <a:ext cx="8729663" cy="514351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</a:rPr>
              <a:t>Длительность проекта - 4 года (2014-2018 г.г.)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1200" b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</a:rPr>
              <a:t>Информирование участников о начале реализации проекта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1200" b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</a:rPr>
              <a:t>Анкетирование учащихся и родителей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1200" b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</a:rPr>
              <a:t>Цикл книжных выставок по проблемам семейного чтения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1200" b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</a:rPr>
              <a:t>Мероприятия, направленные на повышение престижа чтения среди учащихся 1-4, 5-7 классов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1200" b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</a:rPr>
              <a:t>Выступление на МО классных руководителей «Чтение книг как фактор развития гармонической личности»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1200" b="1" dirty="0" smtClean="0">
              <a:solidFill>
                <a:schemeClr val="tx2"/>
              </a:solidFill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</a:rPr>
              <a:t>Родительские собрания «Что и как читают ваши дети»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1200" b="1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  <p:pic>
        <p:nvPicPr>
          <p:cNvPr id="8196" name="Picture 5" descr="карандаш и !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0"/>
            <a:ext cx="1389062" cy="138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8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83990" name="Rectangle 22"/>
          <p:cNvSpPr>
            <a:spLocks noGrp="1" noChangeArrowheads="1"/>
          </p:cNvSpPr>
          <p:nvPr>
            <p:ph sz="half" idx="1"/>
          </p:nvPr>
        </p:nvSpPr>
        <p:spPr>
          <a:xfrm>
            <a:off x="1000100" y="571480"/>
            <a:ext cx="7748291" cy="957928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None/>
            </a:pPr>
            <a:r>
              <a:rPr lang="ru-RU" sz="3600" b="1" dirty="0">
                <a:ln w="1905"/>
                <a:solidFill>
                  <a:schemeClr val="accent2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Совместная творческая интеллектуальная деятельность:</a:t>
            </a:r>
          </a:p>
        </p:txBody>
      </p:sp>
      <p:sp>
        <p:nvSpPr>
          <p:cNvPr id="83991" name="Rectangle 23"/>
          <p:cNvSpPr>
            <a:spLocks noGrp="1" noChangeArrowheads="1"/>
          </p:cNvSpPr>
          <p:nvPr>
            <p:ph sz="half" idx="2"/>
          </p:nvPr>
        </p:nvSpPr>
        <p:spPr>
          <a:xfrm>
            <a:off x="0" y="1500174"/>
            <a:ext cx="9144000" cy="5013176"/>
          </a:xfrm>
        </p:spPr>
        <p:txBody>
          <a:bodyPr>
            <a:noAutofit/>
          </a:bodyPr>
          <a:lstStyle/>
          <a:p>
            <a:pPr marL="533400" indent="-533400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Книги, которые читали родители в моем возрасте: </a:t>
            </a:r>
            <a:endParaRPr lang="ru-RU" sz="2400" b="1" i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  <a:buNone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урок-презентация 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учащихся 5-6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классов.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Обзор книг В. Архипова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«Открытый 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 чтения» с участием родителей.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Мои первые книжки: конкурс рисунков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учащихся .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Вместе весело читать: чтение вслух 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малышами 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книг кубанских писателей и поэтов.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онкурс творческих работ: «Дорогие </a:t>
            </a: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сердцу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книги», 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«Книга в моей семье».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Литературные праздники: «Любимый писатель», 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«Нам хорошо вместе».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Конкурс «Лучший отзыв о книге».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Урок Мужества: Василенко Г. «Мальчишки сорок первого».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Интерактивные  уроки по любимым книгам, посвящённым Великой Отечественной войне.</a:t>
            </a:r>
          </a:p>
          <a:p>
            <a:pPr marL="533400" indent="-533400">
              <a:lnSpc>
                <a:spcPct val="80000"/>
              </a:lnSpc>
              <a:buFont typeface="Wingdings" pitchFamily="2" charset="2"/>
              <a:buChar char="Ø"/>
            </a:pPr>
            <a:endParaRPr lang="ru-RU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книга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2656"/>
            <a:ext cx="1342331" cy="1342331"/>
          </a:xfrm>
          <a:prstGeom prst="rect">
            <a:avLst/>
          </a:prstGeo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357188"/>
            <a:ext cx="8229600" cy="155964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4800" b="1" dirty="0" smtClean="0">
                <a:ln w="31550" cmpd="sng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Дальнейшее  развитие проекта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2492896"/>
            <a:ext cx="8443912" cy="3793604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lnSpc>
                <a:spcPct val="90000"/>
              </a:lnSpc>
              <a:defRPr/>
            </a:pPr>
            <a:r>
              <a:rPr lang="ru-RU" sz="24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Использование в практической деятельности библиотеки результатов мониторинга семейного чтения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ru-RU" sz="2400" b="1" dirty="0" smtClean="0">
              <a:ln w="11430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24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Освещение реализации проекта на школьном сайте, в средствах массовой информации 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ru-RU" sz="2400" b="1" dirty="0" smtClean="0">
              <a:ln w="11430">
                <a:solidFill>
                  <a:schemeClr val="accent2">
                    <a:lumMod val="50000"/>
                  </a:schemeClr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Georgia" pitchFamily="18" charset="0"/>
            </a:endParaRPr>
          </a:p>
          <a:p>
            <a:pPr>
              <a:lnSpc>
                <a:spcPct val="90000"/>
              </a:lnSpc>
              <a:defRPr/>
            </a:pPr>
            <a:r>
              <a:rPr lang="ru-RU" sz="2400" b="1" dirty="0" smtClean="0">
                <a:ln w="11430">
                  <a:solidFill>
                    <a:schemeClr val="accent2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Обобщение и распространение опыта работы через семинары, «круглые столы»</a:t>
            </a: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09393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Автор проекта – </a:t>
            </a:r>
            <a:br>
              <a:rPr lang="ru-RU" sz="320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заведующая библиотекой </a:t>
            </a:r>
            <a:br>
              <a:rPr lang="ru-RU" sz="320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СОШ №43 </a:t>
            </a:r>
            <a:br>
              <a:rPr lang="ru-RU" sz="320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n w="1905"/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Яковлева Татьяна Степановна</a:t>
            </a:r>
            <a:endParaRPr lang="ru-RU" sz="3200" dirty="0">
              <a:ln w="1905"/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16562" y="2758371"/>
            <a:ext cx="81108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353307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Краснодарский край, Абинский район, ст.Холмская, ул.Ленина,181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930302" y="3472934"/>
            <a:ext cx="32833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Телефон: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8 (861 50) 31 1 86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8" name="Рисунок 7" descr="фон-книг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43702" y="4214818"/>
            <a:ext cx="2071702" cy="1726418"/>
          </a:xfrm>
          <a:prstGeom prst="roundRect">
            <a:avLst/>
          </a:prstGeom>
          <a:effectLst>
            <a:softEdge rad="63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3225781" y="4005064"/>
            <a:ext cx="23102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sosh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43@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mail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ru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</TotalTime>
  <Words>406</Words>
  <Application>Microsoft Office PowerPoint</Application>
  <PresentationFormat>Экран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          На Кубани  новое поколение выбирает чтение</vt:lpstr>
      <vt:lpstr>Проблема:</vt:lpstr>
      <vt:lpstr>Цели:</vt:lpstr>
      <vt:lpstr>Задачи проекта:</vt:lpstr>
      <vt:lpstr>Ожидаемые результаты</vt:lpstr>
      <vt:lpstr>Механизм реализации проекта</vt:lpstr>
      <vt:lpstr> </vt:lpstr>
      <vt:lpstr>Дальнейшее  развитие проекта</vt:lpstr>
      <vt:lpstr>Автор проекта –  заведующая библиотекой  МБОУ СОШ №43  Яковлева Татьяна Степановна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 Кубани  новое поколение выбирает чтение</dc:title>
  <dc:creator>Admin</dc:creator>
  <cp:lastModifiedBy>Admin</cp:lastModifiedBy>
  <cp:revision>6</cp:revision>
  <dcterms:created xsi:type="dcterms:W3CDTF">2015-01-01T13:59:56Z</dcterms:created>
  <dcterms:modified xsi:type="dcterms:W3CDTF">2015-01-01T14:44:22Z</dcterms:modified>
</cp:coreProperties>
</file>